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1.xml" ContentType="application/vnd.openxmlformats-officedocument.presentationml.comment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577" r:id="rId2"/>
    <p:sldId id="561" r:id="rId3"/>
    <p:sldId id="562" r:id="rId4"/>
    <p:sldId id="563" r:id="rId5"/>
    <p:sldId id="564" r:id="rId6"/>
    <p:sldId id="566" r:id="rId7"/>
    <p:sldId id="567" r:id="rId8"/>
    <p:sldId id="568" r:id="rId9"/>
    <p:sldId id="574" r:id="rId10"/>
    <p:sldId id="569" r:id="rId11"/>
    <p:sldId id="570" r:id="rId12"/>
    <p:sldId id="571" r:id="rId13"/>
    <p:sldId id="572" r:id="rId14"/>
    <p:sldId id="573" r:id="rId15"/>
    <p:sldId id="324" r:id="rId16"/>
    <p:sldId id="424" r:id="rId17"/>
    <p:sldId id="442" r:id="rId18"/>
    <p:sldId id="443" r:id="rId19"/>
    <p:sldId id="444" r:id="rId20"/>
    <p:sldId id="421" r:id="rId21"/>
    <p:sldId id="422" r:id="rId22"/>
    <p:sldId id="423" r:id="rId23"/>
    <p:sldId id="425" r:id="rId24"/>
    <p:sldId id="445" r:id="rId25"/>
    <p:sldId id="446" r:id="rId26"/>
    <p:sldId id="447" r:id="rId27"/>
    <p:sldId id="448" r:id="rId28"/>
    <p:sldId id="449" r:id="rId29"/>
    <p:sldId id="450" r:id="rId30"/>
    <p:sldId id="426" r:id="rId31"/>
    <p:sldId id="428" r:id="rId32"/>
    <p:sldId id="440" r:id="rId33"/>
    <p:sldId id="441"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itian jiang" initials="wj" lastIdx="12" clrIdx="0">
    <p:extLst>
      <p:ext uri="{19B8F6BF-5375-455C-9EA6-DF929625EA0E}">
        <p15:presenceInfo xmlns:p15="http://schemas.microsoft.com/office/powerpoint/2012/main" userId="273edac6bf4fbc7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129" autoAdjust="0"/>
  </p:normalViewPr>
  <p:slideViewPr>
    <p:cSldViewPr snapToGrid="0">
      <p:cViewPr varScale="1">
        <p:scale>
          <a:sx n="66" d="100"/>
          <a:sy n="66" d="100"/>
        </p:scale>
        <p:origin x="44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10-23T14:01:07.598" idx="11">
    <p:pos x="708" y="520"/>
    <p:text>上述可以概括为，用比较时髦的说法，stem 1.0,, 2.0,3.0,4.0</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590C84-618C-4C4F-BCA2-64CA19546E43}" type="datetimeFigureOut">
              <a:rPr lang="en-US" smtClean="0"/>
              <a:t>10/21/2019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9124F9-B08E-4113-BCBA-E0ECB08C4F25}" type="slidenum">
              <a:rPr lang="en-US" smtClean="0"/>
              <a:t>‹#›</a:t>
            </a:fld>
            <a:endParaRPr lang="en-US"/>
          </a:p>
        </p:txBody>
      </p:sp>
    </p:spTree>
    <p:extLst>
      <p:ext uri="{BB962C8B-B14F-4D97-AF65-F5344CB8AC3E}">
        <p14:creationId xmlns:p14="http://schemas.microsoft.com/office/powerpoint/2010/main" val="4109769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42696EB-B547-4CFA-B440-6C52F70AF279}" type="slidenum">
              <a:rPr lang="en-US" smtClean="0"/>
              <a:t>2</a:t>
            </a:fld>
            <a:endParaRPr lang="en-US"/>
          </a:p>
        </p:txBody>
      </p:sp>
    </p:spTree>
    <p:extLst>
      <p:ext uri="{BB962C8B-B14F-4D97-AF65-F5344CB8AC3E}">
        <p14:creationId xmlns:p14="http://schemas.microsoft.com/office/powerpoint/2010/main" val="13764371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124F9-B08E-4113-BCBA-E0ECB08C4F25}" type="slidenum">
              <a:rPr lang="en-US" smtClean="0"/>
              <a:t>21</a:t>
            </a:fld>
            <a:endParaRPr lang="en-US"/>
          </a:p>
        </p:txBody>
      </p:sp>
    </p:spTree>
    <p:extLst>
      <p:ext uri="{BB962C8B-B14F-4D97-AF65-F5344CB8AC3E}">
        <p14:creationId xmlns:p14="http://schemas.microsoft.com/office/powerpoint/2010/main" val="3030874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124F9-B08E-4113-BCBA-E0ECB08C4F25}" type="slidenum">
              <a:rPr lang="en-US" smtClean="0"/>
              <a:t>23</a:t>
            </a:fld>
            <a:endParaRPr lang="en-US"/>
          </a:p>
        </p:txBody>
      </p:sp>
    </p:spTree>
    <p:extLst>
      <p:ext uri="{BB962C8B-B14F-4D97-AF65-F5344CB8AC3E}">
        <p14:creationId xmlns:p14="http://schemas.microsoft.com/office/powerpoint/2010/main" val="4239898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dirty="0">
              <a:ea typeface="Calibri" panose="020F0502020204030204" pitchFamily="34" charset="0"/>
              <a:cs typeface="Times New Roman" panose="02020603050405020304" pitchFamily="18" charset="0"/>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eaLnBrk="1" hangingPunct="1">
              <a:spcBef>
                <a:spcPct val="0"/>
              </a:spcBef>
            </a:pPr>
            <a:fld id="{2E0C47DE-2CA4-4269-8D4C-BA4C72655677}" type="slidenum">
              <a:rPr lang="en-US" altLang="en-US"/>
              <a:pPr eaLnBrk="1" hangingPunct="1">
                <a:spcBef>
                  <a:spcPct val="0"/>
                </a:spcBef>
              </a:pPr>
              <a:t>24</a:t>
            </a:fld>
            <a:endParaRPr lang="en-US" altLang="en-US"/>
          </a:p>
        </p:txBody>
      </p:sp>
    </p:spTree>
    <p:extLst>
      <p:ext uri="{BB962C8B-B14F-4D97-AF65-F5344CB8AC3E}">
        <p14:creationId xmlns:p14="http://schemas.microsoft.com/office/powerpoint/2010/main" val="38746683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Calibri" panose="020F0502020204030204" pitchFamily="34" charset="0"/>
              <a:cs typeface="Times New Roman" panose="02020603050405020304" pitchFamily="18" charset="0"/>
            </a:endParaRP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eaLnBrk="1" hangingPunct="1">
              <a:spcBef>
                <a:spcPct val="0"/>
              </a:spcBef>
            </a:pPr>
            <a:fld id="{BA64545B-2242-411D-8004-C4DBE772E582}" type="slidenum">
              <a:rPr lang="en-US" altLang="en-US"/>
              <a:pPr eaLnBrk="1" hangingPunct="1">
                <a:spcBef>
                  <a:spcPct val="0"/>
                </a:spcBef>
              </a:pPr>
              <a:t>25</a:t>
            </a:fld>
            <a:endParaRPr lang="en-US" altLang="en-US"/>
          </a:p>
        </p:txBody>
      </p:sp>
    </p:spTree>
    <p:extLst>
      <p:ext uri="{BB962C8B-B14F-4D97-AF65-F5344CB8AC3E}">
        <p14:creationId xmlns:p14="http://schemas.microsoft.com/office/powerpoint/2010/main" val="696954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Calibri" panose="020F0502020204030204" pitchFamily="34" charset="0"/>
              <a:cs typeface="Times New Roman" panose="02020603050405020304" pitchFamily="18" charset="0"/>
            </a:endParaRP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eaLnBrk="1" hangingPunct="1">
              <a:spcBef>
                <a:spcPct val="0"/>
              </a:spcBef>
            </a:pPr>
            <a:fld id="{8F74587F-2F27-4B60-99C9-5C455B8A288D}" type="slidenum">
              <a:rPr lang="en-US" altLang="en-US"/>
              <a:pPr eaLnBrk="1" hangingPunct="1">
                <a:spcBef>
                  <a:spcPct val="0"/>
                </a:spcBef>
              </a:pPr>
              <a:t>26</a:t>
            </a:fld>
            <a:endParaRPr lang="en-US" altLang="en-US"/>
          </a:p>
        </p:txBody>
      </p:sp>
    </p:spTree>
    <p:extLst>
      <p:ext uri="{BB962C8B-B14F-4D97-AF65-F5344CB8AC3E}">
        <p14:creationId xmlns:p14="http://schemas.microsoft.com/office/powerpoint/2010/main" val="2427000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Calibri" panose="020F0502020204030204" pitchFamily="34" charset="0"/>
              <a:cs typeface="Times New Roman" panose="02020603050405020304" pitchFamily="18" charset="0"/>
            </a:endParaRP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eaLnBrk="1" hangingPunct="1">
              <a:spcBef>
                <a:spcPct val="0"/>
              </a:spcBef>
            </a:pPr>
            <a:fld id="{70B14588-A0AE-4CA1-A695-4436DE9DB0FA}" type="slidenum">
              <a:rPr lang="en-US" altLang="en-US"/>
              <a:pPr eaLnBrk="1" hangingPunct="1">
                <a:spcBef>
                  <a:spcPct val="0"/>
                </a:spcBef>
              </a:pPr>
              <a:t>27</a:t>
            </a:fld>
            <a:endParaRPr lang="en-US" altLang="en-US"/>
          </a:p>
        </p:txBody>
      </p:sp>
    </p:spTree>
    <p:extLst>
      <p:ext uri="{BB962C8B-B14F-4D97-AF65-F5344CB8AC3E}">
        <p14:creationId xmlns:p14="http://schemas.microsoft.com/office/powerpoint/2010/main" val="37054206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Calibri" panose="020F0502020204030204" pitchFamily="34" charset="0"/>
              <a:cs typeface="Times New Roman" panose="02020603050405020304" pitchFamily="18" charset="0"/>
            </a:endParaRP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eaLnBrk="1" hangingPunct="1">
              <a:spcBef>
                <a:spcPct val="0"/>
              </a:spcBef>
            </a:pPr>
            <a:fld id="{71BFCE04-6C19-4351-9E51-C5ED19CB6B85}" type="slidenum">
              <a:rPr lang="en-US" altLang="en-US"/>
              <a:pPr eaLnBrk="1" hangingPunct="1">
                <a:spcBef>
                  <a:spcPct val="0"/>
                </a:spcBef>
              </a:pPr>
              <a:t>28</a:t>
            </a:fld>
            <a:endParaRPr lang="en-US" altLang="en-US"/>
          </a:p>
        </p:txBody>
      </p:sp>
    </p:spTree>
    <p:extLst>
      <p:ext uri="{BB962C8B-B14F-4D97-AF65-F5344CB8AC3E}">
        <p14:creationId xmlns:p14="http://schemas.microsoft.com/office/powerpoint/2010/main" val="6161192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ea typeface="Calibri" panose="020F0502020204030204" pitchFamily="34" charset="0"/>
              <a:cs typeface="Times New Roman" panose="02020603050405020304" pitchFamily="18" charset="0"/>
            </a:endParaRP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eaLnBrk="0" hangingPunct="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eaLnBrk="0" hangingPunct="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eaLnBrk="1" hangingPunct="1">
              <a:spcBef>
                <a:spcPct val="0"/>
              </a:spcBef>
            </a:pPr>
            <a:fld id="{55042456-5D8E-4C97-8525-8D91A9900731}" type="slidenum">
              <a:rPr lang="en-US" altLang="en-US"/>
              <a:pPr eaLnBrk="1" hangingPunct="1">
                <a:spcBef>
                  <a:spcPct val="0"/>
                </a:spcBef>
              </a:pPr>
              <a:t>29</a:t>
            </a:fld>
            <a:endParaRPr lang="en-US" altLang="en-US"/>
          </a:p>
        </p:txBody>
      </p:sp>
    </p:spTree>
    <p:extLst>
      <p:ext uri="{BB962C8B-B14F-4D97-AF65-F5344CB8AC3E}">
        <p14:creationId xmlns:p14="http://schemas.microsoft.com/office/powerpoint/2010/main" val="18539042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zh-CN" altLang="en-US" dirty="0"/>
              <a:t>国家研究院：科学院，工程院，医学院</a:t>
            </a:r>
            <a:endParaRPr lang="en-US" dirty="0"/>
          </a:p>
        </p:txBody>
      </p:sp>
      <p:sp>
        <p:nvSpPr>
          <p:cNvPr id="4" name="Slide Number Placeholder 3"/>
          <p:cNvSpPr>
            <a:spLocks noGrp="1"/>
          </p:cNvSpPr>
          <p:nvPr>
            <p:ph type="sldNum" sz="quarter" idx="10"/>
          </p:nvPr>
        </p:nvSpPr>
        <p:spPr/>
        <p:txBody>
          <a:bodyPr/>
          <a:lstStyle/>
          <a:p>
            <a:fld id="{D29124F9-B08E-4113-BCBA-E0ECB08C4F25}" type="slidenum">
              <a:rPr lang="en-US" smtClean="0"/>
              <a:t>30</a:t>
            </a:fld>
            <a:endParaRPr lang="en-US"/>
          </a:p>
        </p:txBody>
      </p:sp>
    </p:spTree>
    <p:extLst>
      <p:ext uri="{BB962C8B-B14F-4D97-AF65-F5344CB8AC3E}">
        <p14:creationId xmlns:p14="http://schemas.microsoft.com/office/powerpoint/2010/main" val="2099685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124F9-B08E-4113-BCBA-E0ECB08C4F25}" type="slidenum">
              <a:rPr lang="en-US" smtClean="0"/>
              <a:t>32</a:t>
            </a:fld>
            <a:endParaRPr lang="en-US"/>
          </a:p>
        </p:txBody>
      </p:sp>
    </p:spTree>
    <p:extLst>
      <p:ext uri="{BB962C8B-B14F-4D97-AF65-F5344CB8AC3E}">
        <p14:creationId xmlns:p14="http://schemas.microsoft.com/office/powerpoint/2010/main" val="432849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3B54C6A-A917-4742-B711-A64A8C8E4E87}" type="slidenum">
              <a:rPr lang="en-US" smtClean="0"/>
              <a:pPr/>
              <a:t>3</a:t>
            </a:fld>
            <a:endParaRPr lang="en-US"/>
          </a:p>
        </p:txBody>
      </p:sp>
    </p:spTree>
    <p:extLst>
      <p:ext uri="{BB962C8B-B14F-4D97-AF65-F5344CB8AC3E}">
        <p14:creationId xmlns:p14="http://schemas.microsoft.com/office/powerpoint/2010/main" val="1741960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124F9-B08E-4113-BCBA-E0ECB08C4F25}" type="slidenum">
              <a:rPr lang="en-US" smtClean="0"/>
              <a:t>7</a:t>
            </a:fld>
            <a:endParaRPr lang="en-US"/>
          </a:p>
        </p:txBody>
      </p:sp>
    </p:spTree>
    <p:extLst>
      <p:ext uri="{BB962C8B-B14F-4D97-AF65-F5344CB8AC3E}">
        <p14:creationId xmlns:p14="http://schemas.microsoft.com/office/powerpoint/2010/main" val="4199788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124F9-B08E-4113-BCBA-E0ECB08C4F25}" type="slidenum">
              <a:rPr lang="en-US" smtClean="0"/>
              <a:t>8</a:t>
            </a:fld>
            <a:endParaRPr lang="en-US"/>
          </a:p>
        </p:txBody>
      </p:sp>
    </p:spTree>
    <p:extLst>
      <p:ext uri="{BB962C8B-B14F-4D97-AF65-F5344CB8AC3E}">
        <p14:creationId xmlns:p14="http://schemas.microsoft.com/office/powerpoint/2010/main" val="1497505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124F9-B08E-4113-BCBA-E0ECB08C4F25}" type="slidenum">
              <a:rPr lang="en-US" smtClean="0"/>
              <a:t>9</a:t>
            </a:fld>
            <a:endParaRPr lang="en-US"/>
          </a:p>
        </p:txBody>
      </p:sp>
    </p:spTree>
    <p:extLst>
      <p:ext uri="{BB962C8B-B14F-4D97-AF65-F5344CB8AC3E}">
        <p14:creationId xmlns:p14="http://schemas.microsoft.com/office/powerpoint/2010/main" val="2227984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124F9-B08E-4113-BCBA-E0ECB08C4F25}" type="slidenum">
              <a:rPr lang="en-US" smtClean="0"/>
              <a:t>15</a:t>
            </a:fld>
            <a:endParaRPr lang="en-US"/>
          </a:p>
        </p:txBody>
      </p:sp>
    </p:spTree>
    <p:extLst>
      <p:ext uri="{BB962C8B-B14F-4D97-AF65-F5344CB8AC3E}">
        <p14:creationId xmlns:p14="http://schemas.microsoft.com/office/powerpoint/2010/main" val="23301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124F9-B08E-4113-BCBA-E0ECB08C4F25}" type="slidenum">
              <a:rPr lang="en-US" smtClean="0"/>
              <a:t>16</a:t>
            </a:fld>
            <a:endParaRPr lang="en-US"/>
          </a:p>
        </p:txBody>
      </p:sp>
    </p:spTree>
    <p:extLst>
      <p:ext uri="{BB962C8B-B14F-4D97-AF65-F5344CB8AC3E}">
        <p14:creationId xmlns:p14="http://schemas.microsoft.com/office/powerpoint/2010/main" val="1154952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124F9-B08E-4113-BCBA-E0ECB08C4F25}" type="slidenum">
              <a:rPr lang="en-US" smtClean="0"/>
              <a:t>18</a:t>
            </a:fld>
            <a:endParaRPr lang="en-US"/>
          </a:p>
        </p:txBody>
      </p:sp>
    </p:spTree>
    <p:extLst>
      <p:ext uri="{BB962C8B-B14F-4D97-AF65-F5344CB8AC3E}">
        <p14:creationId xmlns:p14="http://schemas.microsoft.com/office/powerpoint/2010/main" val="1475461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9124F9-B08E-4113-BCBA-E0ECB08C4F25}" type="slidenum">
              <a:rPr lang="en-US" smtClean="0"/>
              <a:t>20</a:t>
            </a:fld>
            <a:endParaRPr lang="en-US"/>
          </a:p>
        </p:txBody>
      </p:sp>
    </p:spTree>
    <p:extLst>
      <p:ext uri="{BB962C8B-B14F-4D97-AF65-F5344CB8AC3E}">
        <p14:creationId xmlns:p14="http://schemas.microsoft.com/office/powerpoint/2010/main" val="428249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06C883F-51CC-4658-9864-AB509435EDE8}"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084865-1EDE-4FA2-9FA9-C38E4A4100E5}" type="slidenum">
              <a:rPr lang="en-US" smtClean="0"/>
              <a:t>‹#›</a:t>
            </a:fld>
            <a:endParaRPr lang="en-US"/>
          </a:p>
        </p:txBody>
      </p:sp>
    </p:spTree>
    <p:extLst>
      <p:ext uri="{BB962C8B-B14F-4D97-AF65-F5344CB8AC3E}">
        <p14:creationId xmlns:p14="http://schemas.microsoft.com/office/powerpoint/2010/main" val="4229743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06C883F-51CC-4658-9864-AB509435EDE8}"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084865-1EDE-4FA2-9FA9-C38E4A4100E5}" type="slidenum">
              <a:rPr lang="en-US" smtClean="0"/>
              <a:t>‹#›</a:t>
            </a:fld>
            <a:endParaRPr lang="en-US"/>
          </a:p>
        </p:txBody>
      </p:sp>
    </p:spTree>
    <p:extLst>
      <p:ext uri="{BB962C8B-B14F-4D97-AF65-F5344CB8AC3E}">
        <p14:creationId xmlns:p14="http://schemas.microsoft.com/office/powerpoint/2010/main" val="121189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06C883F-51CC-4658-9864-AB509435EDE8}"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084865-1EDE-4FA2-9FA9-C38E4A4100E5}" type="slidenum">
              <a:rPr lang="en-US" smtClean="0"/>
              <a:t>‹#›</a:t>
            </a:fld>
            <a:endParaRPr lang="en-US"/>
          </a:p>
        </p:txBody>
      </p:sp>
    </p:spTree>
    <p:extLst>
      <p:ext uri="{BB962C8B-B14F-4D97-AF65-F5344CB8AC3E}">
        <p14:creationId xmlns:p14="http://schemas.microsoft.com/office/powerpoint/2010/main" val="1114117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06C883F-51CC-4658-9864-AB509435EDE8}"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084865-1EDE-4FA2-9FA9-C38E4A4100E5}" type="slidenum">
              <a:rPr lang="en-US" smtClean="0"/>
              <a:t>‹#›</a:t>
            </a:fld>
            <a:endParaRPr lang="en-US"/>
          </a:p>
        </p:txBody>
      </p:sp>
    </p:spTree>
    <p:extLst>
      <p:ext uri="{BB962C8B-B14F-4D97-AF65-F5344CB8AC3E}">
        <p14:creationId xmlns:p14="http://schemas.microsoft.com/office/powerpoint/2010/main" val="2700105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06C883F-51CC-4658-9864-AB509435EDE8}" type="datetimeFigureOut">
              <a:rPr lang="en-US" smtClean="0"/>
              <a:t>10/21/2019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084865-1EDE-4FA2-9FA9-C38E4A4100E5}" type="slidenum">
              <a:rPr lang="en-US" smtClean="0"/>
              <a:t>‹#›</a:t>
            </a:fld>
            <a:endParaRPr lang="en-US"/>
          </a:p>
        </p:txBody>
      </p:sp>
    </p:spTree>
    <p:extLst>
      <p:ext uri="{BB962C8B-B14F-4D97-AF65-F5344CB8AC3E}">
        <p14:creationId xmlns:p14="http://schemas.microsoft.com/office/powerpoint/2010/main" val="884597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06C883F-51CC-4658-9864-AB509435EDE8}" type="datetimeFigureOut">
              <a:rPr lang="en-US" smtClean="0"/>
              <a:t>10/21/2019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084865-1EDE-4FA2-9FA9-C38E4A4100E5}" type="slidenum">
              <a:rPr lang="en-US" smtClean="0"/>
              <a:t>‹#›</a:t>
            </a:fld>
            <a:endParaRPr lang="en-US"/>
          </a:p>
        </p:txBody>
      </p:sp>
    </p:spTree>
    <p:extLst>
      <p:ext uri="{BB962C8B-B14F-4D97-AF65-F5344CB8AC3E}">
        <p14:creationId xmlns:p14="http://schemas.microsoft.com/office/powerpoint/2010/main" val="2977139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06C883F-51CC-4658-9864-AB509435EDE8}" type="datetimeFigureOut">
              <a:rPr lang="en-US" smtClean="0"/>
              <a:t>10/21/2019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084865-1EDE-4FA2-9FA9-C38E4A4100E5}" type="slidenum">
              <a:rPr lang="en-US" smtClean="0"/>
              <a:t>‹#›</a:t>
            </a:fld>
            <a:endParaRPr lang="en-US"/>
          </a:p>
        </p:txBody>
      </p:sp>
    </p:spTree>
    <p:extLst>
      <p:ext uri="{BB962C8B-B14F-4D97-AF65-F5344CB8AC3E}">
        <p14:creationId xmlns:p14="http://schemas.microsoft.com/office/powerpoint/2010/main" val="3636485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06C883F-51CC-4658-9864-AB509435EDE8}" type="datetimeFigureOut">
              <a:rPr lang="en-US" smtClean="0"/>
              <a:t>10/21/2019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084865-1EDE-4FA2-9FA9-C38E4A4100E5}" type="slidenum">
              <a:rPr lang="en-US" smtClean="0"/>
              <a:t>‹#›</a:t>
            </a:fld>
            <a:endParaRPr lang="en-US"/>
          </a:p>
        </p:txBody>
      </p:sp>
    </p:spTree>
    <p:extLst>
      <p:ext uri="{BB962C8B-B14F-4D97-AF65-F5344CB8AC3E}">
        <p14:creationId xmlns:p14="http://schemas.microsoft.com/office/powerpoint/2010/main" val="1007593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6C883F-51CC-4658-9864-AB509435EDE8}" type="datetimeFigureOut">
              <a:rPr lang="en-US" smtClean="0"/>
              <a:t>10/21/2019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084865-1EDE-4FA2-9FA9-C38E4A4100E5}" type="slidenum">
              <a:rPr lang="en-US" smtClean="0"/>
              <a:t>‹#›</a:t>
            </a:fld>
            <a:endParaRPr lang="en-US"/>
          </a:p>
        </p:txBody>
      </p:sp>
    </p:spTree>
    <p:extLst>
      <p:ext uri="{BB962C8B-B14F-4D97-AF65-F5344CB8AC3E}">
        <p14:creationId xmlns:p14="http://schemas.microsoft.com/office/powerpoint/2010/main" val="2817887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06C883F-51CC-4658-9864-AB509435EDE8}" type="datetimeFigureOut">
              <a:rPr lang="en-US" smtClean="0"/>
              <a:t>10/21/2019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084865-1EDE-4FA2-9FA9-C38E4A4100E5}" type="slidenum">
              <a:rPr lang="en-US" smtClean="0"/>
              <a:t>‹#›</a:t>
            </a:fld>
            <a:endParaRPr lang="en-US"/>
          </a:p>
        </p:txBody>
      </p:sp>
    </p:spTree>
    <p:extLst>
      <p:ext uri="{BB962C8B-B14F-4D97-AF65-F5344CB8AC3E}">
        <p14:creationId xmlns:p14="http://schemas.microsoft.com/office/powerpoint/2010/main" val="3845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06C883F-51CC-4658-9864-AB509435EDE8}" type="datetimeFigureOut">
              <a:rPr lang="en-US" smtClean="0"/>
              <a:t>10/21/2019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084865-1EDE-4FA2-9FA9-C38E4A4100E5}" type="slidenum">
              <a:rPr lang="en-US" smtClean="0"/>
              <a:t>‹#›</a:t>
            </a:fld>
            <a:endParaRPr lang="en-US"/>
          </a:p>
        </p:txBody>
      </p:sp>
    </p:spTree>
    <p:extLst>
      <p:ext uri="{BB962C8B-B14F-4D97-AF65-F5344CB8AC3E}">
        <p14:creationId xmlns:p14="http://schemas.microsoft.com/office/powerpoint/2010/main" val="1276208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6C883F-51CC-4658-9864-AB509435EDE8}" type="datetimeFigureOut">
              <a:rPr lang="en-US" smtClean="0"/>
              <a:t>10/21/2019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084865-1EDE-4FA2-9FA9-C38E4A4100E5}" type="slidenum">
              <a:rPr lang="en-US" smtClean="0"/>
              <a:t>‹#›</a:t>
            </a:fld>
            <a:endParaRPr lang="en-US"/>
          </a:p>
        </p:txBody>
      </p:sp>
    </p:spTree>
    <p:extLst>
      <p:ext uri="{BB962C8B-B14F-4D97-AF65-F5344CB8AC3E}">
        <p14:creationId xmlns:p14="http://schemas.microsoft.com/office/powerpoint/2010/main" val="1855661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baike.baidu.com/view/2606930.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62708"/>
            <a:ext cx="10515600" cy="5614255"/>
          </a:xfrm>
        </p:spPr>
        <p:txBody>
          <a:bodyPr>
            <a:normAutofit lnSpcReduction="10000"/>
          </a:bodyPr>
          <a:lstStyle/>
          <a:p>
            <a:pPr marL="0" indent="0" algn="ctr">
              <a:buNone/>
            </a:pPr>
            <a:endParaRPr lang="en-US" altLang="zh-CN" sz="5400" b="1" dirty="0"/>
          </a:p>
          <a:p>
            <a:pPr marL="0" indent="0" algn="ctr">
              <a:buNone/>
            </a:pPr>
            <a:r>
              <a:rPr lang="zh-CN" altLang="en-US" sz="5400" b="1" dirty="0"/>
              <a:t>探究式教学和</a:t>
            </a:r>
            <a:r>
              <a:rPr lang="en-US" altLang="zh-CN" sz="5400" b="1" dirty="0"/>
              <a:t>STEM</a:t>
            </a:r>
            <a:r>
              <a:rPr lang="zh-CN" altLang="en-US" sz="5400" b="1" dirty="0"/>
              <a:t>教育的历史、前景和问题（</a:t>
            </a:r>
            <a:r>
              <a:rPr lang="en-US" altLang="zh-CN" sz="5400" b="1" dirty="0"/>
              <a:t>2</a:t>
            </a:r>
            <a:r>
              <a:rPr lang="zh-CN" altLang="en-US" sz="5400" b="1" dirty="0"/>
              <a:t>）</a:t>
            </a:r>
            <a:endParaRPr lang="en-US" altLang="zh-CN" sz="5400" b="1" dirty="0"/>
          </a:p>
          <a:p>
            <a:pPr marL="0" indent="0" algn="ctr">
              <a:buNone/>
            </a:pPr>
            <a:endParaRPr lang="en-US" sz="5400" b="1" dirty="0"/>
          </a:p>
          <a:p>
            <a:pPr marL="0" indent="0" algn="ctr">
              <a:buNone/>
            </a:pPr>
            <a:r>
              <a:rPr lang="zh-CN" altLang="en-US" sz="3000" b="1" dirty="0">
                <a:latin typeface="+mn-ea"/>
              </a:rPr>
              <a:t>王平</a:t>
            </a:r>
            <a:endParaRPr lang="en-US" altLang="zh-CN" sz="3000" b="1" dirty="0">
              <a:latin typeface="+mn-ea"/>
            </a:endParaRPr>
          </a:p>
          <a:p>
            <a:pPr marL="0" indent="0" algn="ctr">
              <a:buNone/>
            </a:pPr>
            <a:endParaRPr lang="en-US" altLang="zh-CN" sz="3000" b="1" dirty="0">
              <a:latin typeface="+mn-ea"/>
            </a:endParaRPr>
          </a:p>
          <a:p>
            <a:pPr marL="0" indent="0" algn="ctr">
              <a:buNone/>
            </a:pPr>
            <a:r>
              <a:rPr lang="zh-CN" altLang="en-US" sz="3000" b="1" dirty="0">
                <a:latin typeface="+mn-ea"/>
              </a:rPr>
              <a:t>科学教育博士 </a:t>
            </a:r>
            <a:r>
              <a:rPr lang="en-US" altLang="zh-CN" sz="3000" b="1" dirty="0">
                <a:latin typeface="+mn-ea"/>
              </a:rPr>
              <a:t>(University of Georgia)</a:t>
            </a:r>
          </a:p>
          <a:p>
            <a:pPr marL="0" indent="0" algn="ctr">
              <a:buNone/>
            </a:pPr>
            <a:r>
              <a:rPr lang="zh-CN" altLang="en-US" sz="3000" b="1" dirty="0">
                <a:latin typeface="+mn-ea"/>
              </a:rPr>
              <a:t>科学教师资格证  </a:t>
            </a:r>
            <a:r>
              <a:rPr lang="en-US" altLang="zh-CN" sz="3000" b="1" dirty="0">
                <a:latin typeface="+mn-ea"/>
              </a:rPr>
              <a:t>(Michigan State University</a:t>
            </a:r>
            <a:r>
              <a:rPr lang="en-US" altLang="zh-CN" sz="5400" b="1" dirty="0">
                <a:latin typeface="+mn-ea"/>
              </a:rPr>
              <a:t>)</a:t>
            </a:r>
          </a:p>
          <a:p>
            <a:pPr marL="0" indent="0" algn="ctr">
              <a:buNone/>
            </a:pPr>
            <a:endParaRPr lang="en-US" sz="5400" b="1" dirty="0"/>
          </a:p>
        </p:txBody>
      </p:sp>
    </p:spTree>
    <p:extLst>
      <p:ext uri="{BB962C8B-B14F-4D97-AF65-F5344CB8AC3E}">
        <p14:creationId xmlns:p14="http://schemas.microsoft.com/office/powerpoint/2010/main" val="776635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2620"/>
            <a:ext cx="10515600" cy="729157"/>
          </a:xfrm>
        </p:spPr>
        <p:txBody>
          <a:bodyPr/>
          <a:lstStyle/>
          <a:p>
            <a:pPr algn="ctr"/>
            <a:r>
              <a:rPr lang="en-US" b="1" dirty="0"/>
              <a:t>Concept map </a:t>
            </a:r>
            <a:r>
              <a:rPr lang="zh-CN" altLang="en-US" b="1" dirty="0"/>
              <a:t>概念图</a:t>
            </a:r>
            <a:endParaRPr lang="en-US" b="1" dirty="0"/>
          </a:p>
        </p:txBody>
      </p:sp>
      <p:sp>
        <p:nvSpPr>
          <p:cNvPr id="3" name="Content Placeholder 2"/>
          <p:cNvSpPr>
            <a:spLocks noGrp="1"/>
          </p:cNvSpPr>
          <p:nvPr>
            <p:ph idx="1"/>
          </p:nvPr>
        </p:nvSpPr>
        <p:spPr>
          <a:xfrm>
            <a:off x="465221" y="1094282"/>
            <a:ext cx="10888579" cy="5547150"/>
          </a:xfrm>
        </p:spPr>
        <p:txBody>
          <a:bodyPr>
            <a:normAutofit/>
          </a:bodyPr>
          <a:lstStyle/>
          <a:p>
            <a:pPr marL="0" indent="0">
              <a:buNone/>
            </a:pPr>
            <a:r>
              <a:rPr lang="zh-CN" altLang="en-US" sz="2600" dirty="0"/>
              <a:t>百度</a:t>
            </a:r>
            <a:endParaRPr lang="en-US" altLang="zh-CN" sz="2600" dirty="0"/>
          </a:p>
          <a:p>
            <a:pPr lvl="1"/>
            <a:r>
              <a:rPr lang="zh-CN" altLang="en-US" b="1" dirty="0">
                <a:hlinkClick r:id="rId2"/>
              </a:rPr>
              <a:t>东尼</a:t>
            </a:r>
            <a:r>
              <a:rPr lang="en-US" altLang="zh-CN" b="1" dirty="0">
                <a:hlinkClick r:id="rId2"/>
              </a:rPr>
              <a:t>·</a:t>
            </a:r>
            <a:r>
              <a:rPr lang="zh-CN" altLang="en-US" b="1" dirty="0">
                <a:hlinkClick r:id="rId2"/>
              </a:rPr>
              <a:t>博赞</a:t>
            </a:r>
            <a:r>
              <a:rPr lang="zh-CN" altLang="en-US" b="1" dirty="0"/>
              <a:t>（</a:t>
            </a:r>
            <a:r>
              <a:rPr lang="en-US" altLang="zh-CN" b="1" dirty="0"/>
              <a:t>Tony </a:t>
            </a:r>
            <a:r>
              <a:rPr lang="en-US" altLang="zh-CN" b="1" dirty="0" err="1"/>
              <a:t>Buzan</a:t>
            </a:r>
            <a:r>
              <a:rPr lang="zh-CN" altLang="en-US" b="1" dirty="0"/>
              <a:t>），他因创建了“思维导图”</a:t>
            </a:r>
            <a:r>
              <a:rPr lang="en-US" altLang="zh-CN" b="1" dirty="0"/>
              <a:t>….</a:t>
            </a:r>
            <a:r>
              <a:rPr lang="zh-CN" altLang="en-US" b="1" dirty="0"/>
              <a:t>闻名国际，成为了英国头脑基金会的总裁，身兼国际奥运教练与运动员的顾问</a:t>
            </a:r>
            <a:r>
              <a:rPr lang="en-US" altLang="zh-CN" b="1" dirty="0"/>
              <a:t>…..</a:t>
            </a:r>
            <a:r>
              <a:rPr lang="zh-CN" altLang="en-US" b="1" dirty="0"/>
              <a:t>，发起心智奥运组织，致力于帮助有学习障碍者</a:t>
            </a:r>
            <a:r>
              <a:rPr lang="en-US" altLang="zh-CN" b="1" dirty="0"/>
              <a:t>….</a:t>
            </a:r>
            <a:r>
              <a:rPr lang="zh-CN" altLang="en-US" b="1" dirty="0"/>
              <a:t>。</a:t>
            </a:r>
            <a:endParaRPr lang="en-US" altLang="zh-CN" b="1" dirty="0"/>
          </a:p>
          <a:p>
            <a:pPr lvl="1"/>
            <a:r>
              <a:rPr lang="zh-CN" altLang="en-US" b="1" dirty="0"/>
              <a:t>自上世纪八十年代思维导图传入中国内地。最初是用来帮助“学习困难学生”克服学习障碍的</a:t>
            </a:r>
            <a:r>
              <a:rPr lang="en-US" altLang="zh-CN" b="1" dirty="0"/>
              <a:t>….</a:t>
            </a:r>
          </a:p>
          <a:p>
            <a:pPr lvl="1"/>
            <a:r>
              <a:rPr lang="zh-CN" altLang="en-US" b="1" dirty="0"/>
              <a:t>华东师大刘濯源带领的思维可视化研究团队十五年的研究及实践，得出的结论是“思维导图”并不适合直接应用于学科教学，因为“思维导图”过于强调“图像记忆”和“自由发散联想”而非“理解性记忆”和“结构化思考”</a:t>
            </a:r>
            <a:r>
              <a:rPr lang="en-US" altLang="zh-CN" b="1" dirty="0"/>
              <a:t>……</a:t>
            </a:r>
          </a:p>
          <a:p>
            <a:pPr lvl="1"/>
            <a:r>
              <a:rPr lang="en-US" altLang="zh-CN" b="1" dirty="0"/>
              <a:t>…..</a:t>
            </a:r>
            <a:r>
              <a:rPr lang="zh-CN" altLang="en-US" b="1" dirty="0"/>
              <a:t>思维可视化研究团队把概念图（由美国</a:t>
            </a:r>
            <a:r>
              <a:rPr lang="zh-CN" altLang="en-US" b="1" dirty="0">
                <a:solidFill>
                  <a:srgbClr val="FF0000"/>
                </a:solidFill>
              </a:rPr>
              <a:t>康奈尔大学的诺瓦克</a:t>
            </a:r>
            <a:r>
              <a:rPr lang="zh-CN" altLang="en-US" b="1" dirty="0"/>
              <a:t>博士提出）、知识树、问题树等图示方法的优势特性嫁接过来，同时将结构化思考、逻辑思考、辩证思考、追问意识等思维方式融合进来，把“思维导图”转化为“学科思维导图”</a:t>
            </a:r>
            <a:r>
              <a:rPr lang="en-US" altLang="zh-CN" b="1" dirty="0"/>
              <a:t>[2]  </a:t>
            </a:r>
            <a:r>
              <a:rPr lang="zh-CN" altLang="en-US" b="1" dirty="0"/>
              <a:t>。“学科思维导图”作为一种“基于系统思考的知识建构策略”已被全国五百多所课题实验学校引入应用。</a:t>
            </a:r>
            <a:r>
              <a:rPr lang="en-US" altLang="zh-CN" b="1" dirty="0"/>
              <a:t>[2] </a:t>
            </a:r>
          </a:p>
          <a:p>
            <a:endParaRPr lang="en-US" sz="3200" b="1" dirty="0"/>
          </a:p>
        </p:txBody>
      </p:sp>
    </p:spTree>
    <p:extLst>
      <p:ext uri="{BB962C8B-B14F-4D97-AF65-F5344CB8AC3E}">
        <p14:creationId xmlns:p14="http://schemas.microsoft.com/office/powerpoint/2010/main" val="2061403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70254"/>
            <a:ext cx="10515600" cy="654206"/>
          </a:xfrm>
        </p:spPr>
        <p:txBody>
          <a:bodyPr>
            <a:normAutofit fontScale="90000"/>
          </a:bodyPr>
          <a:lstStyle/>
          <a:p>
            <a:pPr algn="ctr"/>
            <a:r>
              <a:rPr lang="en-US" b="1" dirty="0"/>
              <a:t>Concept map </a:t>
            </a:r>
            <a:r>
              <a:rPr lang="zh-CN" altLang="en-US" b="1" dirty="0"/>
              <a:t>概念图</a:t>
            </a:r>
            <a:endParaRPr lang="en-US" b="1" dirty="0"/>
          </a:p>
        </p:txBody>
      </p:sp>
      <p:sp>
        <p:nvSpPr>
          <p:cNvPr id="3" name="Content Placeholder 2"/>
          <p:cNvSpPr>
            <a:spLocks noGrp="1"/>
          </p:cNvSpPr>
          <p:nvPr>
            <p:ph idx="1"/>
          </p:nvPr>
        </p:nvSpPr>
        <p:spPr>
          <a:xfrm>
            <a:off x="569626" y="1019332"/>
            <a:ext cx="10784174" cy="5157632"/>
          </a:xfrm>
        </p:spPr>
        <p:txBody>
          <a:bodyPr>
            <a:normAutofit fontScale="62500" lnSpcReduction="20000"/>
          </a:bodyPr>
          <a:lstStyle/>
          <a:p>
            <a:pPr marL="0" indent="0">
              <a:buNone/>
            </a:pPr>
            <a:endParaRPr lang="en-US" altLang="zh-CN" sz="4000" b="1" dirty="0"/>
          </a:p>
          <a:p>
            <a:r>
              <a:rPr lang="en-US" altLang="zh-CN" sz="4000" b="1" dirty="0"/>
              <a:t>Concept map: can help students develop understandings in science</a:t>
            </a:r>
          </a:p>
          <a:p>
            <a:r>
              <a:rPr lang="en-US" altLang="zh-CN" sz="4000" b="1" dirty="0"/>
              <a:t>Invented by Joseph Novak, a professor at Cornell (</a:t>
            </a:r>
            <a:r>
              <a:rPr lang="zh-CN" altLang="en-US" sz="4000" b="1" dirty="0"/>
              <a:t>前面那个学科思维导图也说是在</a:t>
            </a:r>
            <a:r>
              <a:rPr lang="en-US" altLang="zh-CN" sz="4000" b="1" dirty="0"/>
              <a:t>Novak </a:t>
            </a:r>
            <a:r>
              <a:rPr lang="zh-CN" altLang="en-US" sz="4000" b="1" dirty="0"/>
              <a:t>概念图基础上发展的）</a:t>
            </a:r>
            <a:endParaRPr lang="en-US" altLang="zh-CN" sz="4000" b="1" dirty="0"/>
          </a:p>
          <a:p>
            <a:r>
              <a:rPr lang="en-US" altLang="zh-CN" sz="4000" b="1" dirty="0"/>
              <a:t>Originally assess the change in conceptual learning</a:t>
            </a:r>
          </a:p>
          <a:p>
            <a:r>
              <a:rPr lang="en-US" altLang="zh-CN" sz="4000" b="1" dirty="0"/>
              <a:t>Now, Help learn science in variety of way</a:t>
            </a:r>
          </a:p>
          <a:p>
            <a:r>
              <a:rPr lang="en-US" altLang="zh-CN" sz="4000" b="1" dirty="0"/>
              <a:t>Before activity: Elicit students’ initial ideas,</a:t>
            </a:r>
          </a:p>
          <a:p>
            <a:r>
              <a:rPr lang="en-US" altLang="zh-CN" sz="4000" b="1" dirty="0"/>
              <a:t> during activity, students to track the concepts they are learning, integrate new concepts, make new concept maps, comparing earlier version with later versions of their concept </a:t>
            </a:r>
            <a:r>
              <a:rPr lang="en-US" altLang="zh-CN" sz="4000" b="1" dirty="0" err="1"/>
              <a:t>maps,or</a:t>
            </a:r>
            <a:r>
              <a:rPr lang="en-US" altLang="zh-CN" sz="4000" b="1" dirty="0"/>
              <a:t> compare to others and spark new connections, </a:t>
            </a:r>
          </a:p>
          <a:p>
            <a:r>
              <a:rPr lang="en-US" altLang="zh-CN" sz="4000" b="1" dirty="0"/>
              <a:t>at the end as a form of assessment. </a:t>
            </a:r>
          </a:p>
          <a:p>
            <a:r>
              <a:rPr lang="zh-CN" altLang="en-US" sz="4000" b="1" dirty="0"/>
              <a:t>一个概念图</a:t>
            </a:r>
            <a:r>
              <a:rPr lang="en-US" altLang="zh-CN" sz="4000" b="1" dirty="0"/>
              <a:t>each word representing a concept is enclosed by an oval, circle, or rectangle. The concepts are connected by lines and linking words to represent relationships among concepts.</a:t>
            </a:r>
          </a:p>
          <a:p>
            <a:pPr marL="0" indent="0">
              <a:buNone/>
            </a:pPr>
            <a:endParaRPr lang="en-US" altLang="zh-CN" dirty="0"/>
          </a:p>
          <a:p>
            <a:endParaRPr lang="en-US" dirty="0"/>
          </a:p>
        </p:txBody>
      </p:sp>
    </p:spTree>
    <p:extLst>
      <p:ext uri="{BB962C8B-B14F-4D97-AF65-F5344CB8AC3E}">
        <p14:creationId xmlns:p14="http://schemas.microsoft.com/office/powerpoint/2010/main" val="2870099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19150" y="0"/>
            <a:ext cx="13011150" cy="7315200"/>
          </a:xfrm>
          <a:prstGeom prst="rect">
            <a:avLst/>
          </a:prstGeom>
        </p:spPr>
      </p:pic>
    </p:spTree>
    <p:extLst>
      <p:ext uri="{BB962C8B-B14F-4D97-AF65-F5344CB8AC3E}">
        <p14:creationId xmlns:p14="http://schemas.microsoft.com/office/powerpoint/2010/main" val="15997975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95721" y="242455"/>
            <a:ext cx="13011150" cy="7315200"/>
          </a:xfrm>
          <a:prstGeom prst="rect">
            <a:avLst/>
          </a:prstGeom>
        </p:spPr>
      </p:pic>
    </p:spTree>
    <p:extLst>
      <p:ext uri="{BB962C8B-B14F-4D97-AF65-F5344CB8AC3E}">
        <p14:creationId xmlns:p14="http://schemas.microsoft.com/office/powerpoint/2010/main" val="28096691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62797" y="252646"/>
            <a:ext cx="4270990" cy="3240061"/>
          </a:xfrm>
          <a:prstGeom prst="rect">
            <a:avLst/>
          </a:prstGeom>
        </p:spPr>
      </p:pic>
      <p:pic>
        <p:nvPicPr>
          <p:cNvPr id="3" name="Picture 2"/>
          <p:cNvPicPr>
            <a:picLocks noChangeAspect="1"/>
          </p:cNvPicPr>
          <p:nvPr/>
        </p:nvPicPr>
        <p:blipFill>
          <a:blip r:embed="rId3"/>
          <a:stretch>
            <a:fillRect/>
          </a:stretch>
        </p:blipFill>
        <p:spPr>
          <a:xfrm>
            <a:off x="7232675" y="252647"/>
            <a:ext cx="3994958" cy="2844307"/>
          </a:xfrm>
          <a:prstGeom prst="rect">
            <a:avLst/>
          </a:prstGeom>
        </p:spPr>
      </p:pic>
      <p:pic>
        <p:nvPicPr>
          <p:cNvPr id="4" name="Picture 3"/>
          <p:cNvPicPr>
            <a:picLocks noChangeAspect="1"/>
          </p:cNvPicPr>
          <p:nvPr/>
        </p:nvPicPr>
        <p:blipFill>
          <a:blip r:embed="rId4"/>
          <a:stretch>
            <a:fillRect/>
          </a:stretch>
        </p:blipFill>
        <p:spPr>
          <a:xfrm>
            <a:off x="3712564" y="3096954"/>
            <a:ext cx="4741888" cy="3420378"/>
          </a:xfrm>
          <a:prstGeom prst="rect">
            <a:avLst/>
          </a:prstGeom>
        </p:spPr>
      </p:pic>
    </p:spTree>
    <p:extLst>
      <p:ext uri="{BB962C8B-B14F-4D97-AF65-F5344CB8AC3E}">
        <p14:creationId xmlns:p14="http://schemas.microsoft.com/office/powerpoint/2010/main" val="36895834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09683" y="177420"/>
            <a:ext cx="10877265" cy="6318913"/>
          </a:xfrm>
        </p:spPr>
        <p:txBody>
          <a:bodyPr>
            <a:normAutofit fontScale="77500" lnSpcReduction="20000"/>
          </a:bodyPr>
          <a:lstStyle/>
          <a:p>
            <a:pPr marL="0" indent="0" algn="ctr">
              <a:buNone/>
            </a:pPr>
            <a:endParaRPr lang="en-US" sz="4700" b="1" dirty="0"/>
          </a:p>
          <a:p>
            <a:pPr marL="0" indent="0" algn="ctr">
              <a:buNone/>
            </a:pPr>
            <a:r>
              <a:rPr lang="zh-CN" altLang="en-US" sz="3900" b="1" dirty="0"/>
              <a:t>工程和</a:t>
            </a:r>
            <a:r>
              <a:rPr lang="en-US" altLang="zh-CN" sz="3900" b="1" dirty="0"/>
              <a:t>STEM </a:t>
            </a:r>
            <a:r>
              <a:rPr lang="zh-CN" altLang="en-US" sz="3900" b="1" dirty="0"/>
              <a:t>教育</a:t>
            </a:r>
            <a:endParaRPr lang="en-US" sz="3900" b="1" dirty="0"/>
          </a:p>
          <a:p>
            <a:pPr marL="0" indent="0">
              <a:buNone/>
            </a:pPr>
            <a:endParaRPr lang="en-US" sz="3900" b="1" dirty="0"/>
          </a:p>
          <a:p>
            <a:pPr lvl="1"/>
            <a:r>
              <a:rPr lang="en-US" sz="3600" b="1" dirty="0"/>
              <a:t>Science for All Americans (Rutherford and </a:t>
            </a:r>
            <a:r>
              <a:rPr lang="en-US" sz="3600" b="1" dirty="0" err="1"/>
              <a:t>Ahlgren</a:t>
            </a:r>
            <a:r>
              <a:rPr lang="en-US" sz="3600" b="1" dirty="0"/>
              <a:t> 1989) includes chapters on the nature of technology and the “designed world.” </a:t>
            </a:r>
          </a:p>
          <a:p>
            <a:pPr lvl="1"/>
            <a:r>
              <a:rPr lang="en-US" sz="3600" b="1" dirty="0"/>
              <a:t>This reintroduction of technology and engineering was further advanced by these subjects’ inclusion in the Benchmarks for Science Literacy (AAAS 1993) and the National Science Education Standards (NRC 1996)</a:t>
            </a:r>
          </a:p>
          <a:p>
            <a:pPr lvl="1"/>
            <a:r>
              <a:rPr lang="en-US" sz="3600" b="1" dirty="0"/>
              <a:t>Technology gained further support with the publication of the Standards for Technological Literacy (ITEA 2000)</a:t>
            </a:r>
          </a:p>
          <a:p>
            <a:pPr lvl="1"/>
            <a:r>
              <a:rPr lang="en-US" sz="3600" b="1" dirty="0"/>
              <a:t>Common Core State Standards for Mathematics (</a:t>
            </a:r>
            <a:r>
              <a:rPr lang="en-US" altLang="zh-CN" sz="3600" b="1" dirty="0"/>
              <a:t>2009</a:t>
            </a:r>
            <a:r>
              <a:rPr lang="zh-CN" altLang="en-US" sz="3600" b="1" dirty="0"/>
              <a:t>，</a:t>
            </a:r>
            <a:r>
              <a:rPr lang="en-US" sz="3600" b="1" dirty="0"/>
              <a:t>CCSSM)</a:t>
            </a:r>
          </a:p>
          <a:p>
            <a:pPr lvl="1"/>
            <a:r>
              <a:rPr lang="en-US" sz="3600" b="1" dirty="0"/>
              <a:t>Next Generation Science Standards (</a:t>
            </a:r>
            <a:r>
              <a:rPr lang="en-US" altLang="zh-CN" sz="3600" b="1" dirty="0"/>
              <a:t>2013</a:t>
            </a:r>
            <a:r>
              <a:rPr lang="zh-CN" altLang="en-US" sz="3600" b="1" dirty="0"/>
              <a:t>，</a:t>
            </a:r>
            <a:r>
              <a:rPr lang="en-US" sz="3600" b="1" dirty="0"/>
              <a:t>NGSS) </a:t>
            </a:r>
          </a:p>
          <a:p>
            <a:pPr marL="457200" lvl="1" indent="0">
              <a:buNone/>
            </a:pPr>
            <a:br>
              <a:rPr lang="en-US" sz="2800" dirty="0"/>
            </a:br>
            <a:br>
              <a:rPr lang="en-US" dirty="0"/>
            </a:br>
            <a:br>
              <a:rPr lang="en-US" dirty="0"/>
            </a:br>
            <a:endParaRPr lang="en-US" dirty="0"/>
          </a:p>
        </p:txBody>
      </p:sp>
    </p:spTree>
    <p:extLst>
      <p:ext uri="{BB962C8B-B14F-4D97-AF65-F5344CB8AC3E}">
        <p14:creationId xmlns:p14="http://schemas.microsoft.com/office/powerpoint/2010/main" val="22561835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334108"/>
            <a:ext cx="10668000" cy="5842855"/>
          </a:xfrm>
        </p:spPr>
        <p:txBody>
          <a:bodyPr>
            <a:normAutofit/>
          </a:bodyPr>
          <a:lstStyle/>
          <a:p>
            <a:r>
              <a:rPr lang="en-US" sz="3600" b="1" dirty="0"/>
              <a:t>STEM </a:t>
            </a:r>
            <a:r>
              <a:rPr lang="zh-CN" altLang="en-US" sz="3600" b="1" dirty="0"/>
              <a:t>首次出现在美国国家自然科学基金会文件中</a:t>
            </a:r>
            <a:r>
              <a:rPr lang="en-US" sz="3600" b="1" dirty="0"/>
              <a:t> </a:t>
            </a:r>
            <a:r>
              <a:rPr lang="zh-CN" altLang="en-US" sz="3600" b="1" dirty="0"/>
              <a:t>（</a:t>
            </a:r>
            <a:r>
              <a:rPr lang="en-US" sz="3600" b="1" dirty="0"/>
              <a:t>science, technology, engineering, and mathematics</a:t>
            </a:r>
            <a:r>
              <a:rPr lang="zh-CN" altLang="en-US" sz="3600" b="1" dirty="0"/>
              <a:t>）</a:t>
            </a:r>
            <a:endParaRPr lang="en-US" sz="3600" b="1" dirty="0"/>
          </a:p>
          <a:p>
            <a:r>
              <a:rPr lang="zh-CN" altLang="en-US" sz="3600" b="1" dirty="0"/>
              <a:t>现在使用广泛：广告、会议、教室、教材、课程、资源、影视、演讲和报告等</a:t>
            </a:r>
            <a:endParaRPr lang="en-US" altLang="zh-CN" sz="3600" b="1" dirty="0"/>
          </a:p>
          <a:p>
            <a:r>
              <a:rPr lang="zh-CN" altLang="en-US" sz="3600" b="1" dirty="0"/>
              <a:t>含义不清，意义不明，政治</a:t>
            </a:r>
            <a:r>
              <a:rPr lang="en-US" altLang="zh-CN" sz="3600" b="1" dirty="0"/>
              <a:t>/</a:t>
            </a:r>
            <a:r>
              <a:rPr lang="zh-CN" altLang="en-US" sz="3600" b="1" dirty="0"/>
              <a:t>政策取向大于实际教育意义</a:t>
            </a:r>
            <a:endParaRPr lang="en-US" altLang="zh-CN" sz="3600" b="1" dirty="0"/>
          </a:p>
          <a:p>
            <a:r>
              <a:rPr lang="zh-CN" altLang="en-US" sz="3600" b="1" dirty="0"/>
              <a:t>多数州、学区都有</a:t>
            </a:r>
            <a:r>
              <a:rPr lang="en-US" sz="3600" b="1" dirty="0"/>
              <a:t>STEM </a:t>
            </a:r>
            <a:r>
              <a:rPr lang="zh-CN" altLang="en-US" sz="3600" b="1" dirty="0"/>
              <a:t>项目</a:t>
            </a:r>
            <a:endParaRPr lang="en-US" altLang="zh-CN" sz="3600" b="1" dirty="0"/>
          </a:p>
          <a:p>
            <a:pPr marL="0" indent="0">
              <a:buNone/>
            </a:pPr>
            <a:endParaRPr lang="en-US" sz="6000" b="1" dirty="0">
              <a:solidFill>
                <a:srgbClr val="FF0000"/>
              </a:solidFill>
            </a:endParaRPr>
          </a:p>
          <a:p>
            <a:pPr marL="0" indent="0">
              <a:buNone/>
            </a:pPr>
            <a:endParaRPr lang="en-US" dirty="0"/>
          </a:p>
        </p:txBody>
      </p:sp>
    </p:spTree>
    <p:extLst>
      <p:ext uri="{BB962C8B-B14F-4D97-AF65-F5344CB8AC3E}">
        <p14:creationId xmlns:p14="http://schemas.microsoft.com/office/powerpoint/2010/main" val="19479495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09575" y="-228600"/>
            <a:ext cx="13011150" cy="7315200"/>
          </a:xfrm>
          <a:prstGeom prst="rect">
            <a:avLst/>
          </a:prstGeom>
        </p:spPr>
      </p:pic>
    </p:spTree>
    <p:extLst>
      <p:ext uri="{BB962C8B-B14F-4D97-AF65-F5344CB8AC3E}">
        <p14:creationId xmlns:p14="http://schemas.microsoft.com/office/powerpoint/2010/main" val="38296602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09575" y="-228600"/>
            <a:ext cx="13011150" cy="7315200"/>
          </a:xfrm>
          <a:prstGeom prst="rect">
            <a:avLst/>
          </a:prstGeom>
        </p:spPr>
      </p:pic>
    </p:spTree>
    <p:extLst>
      <p:ext uri="{BB962C8B-B14F-4D97-AF65-F5344CB8AC3E}">
        <p14:creationId xmlns:p14="http://schemas.microsoft.com/office/powerpoint/2010/main" val="12864366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09575" y="-228600"/>
            <a:ext cx="13011150" cy="7315200"/>
          </a:xfrm>
          <a:prstGeom prst="rect">
            <a:avLst/>
          </a:prstGeom>
        </p:spPr>
      </p:pic>
    </p:spTree>
    <p:extLst>
      <p:ext uri="{BB962C8B-B14F-4D97-AF65-F5344CB8AC3E}">
        <p14:creationId xmlns:p14="http://schemas.microsoft.com/office/powerpoint/2010/main" val="2649432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93805"/>
            <a:ext cx="10515600" cy="1038959"/>
          </a:xfrm>
        </p:spPr>
        <p:txBody>
          <a:bodyPr/>
          <a:lstStyle/>
          <a:p>
            <a:pPr algn="ctr"/>
            <a:r>
              <a:rPr lang="zh-CN" altLang="en-US" b="1" dirty="0"/>
              <a:t>科学教学的两种途径</a:t>
            </a:r>
            <a:endParaRPr lang="en-US" b="1" dirty="0"/>
          </a:p>
        </p:txBody>
      </p:sp>
      <p:sp>
        <p:nvSpPr>
          <p:cNvPr id="3" name="Content Placeholder 2"/>
          <p:cNvSpPr>
            <a:spLocks noGrp="1"/>
          </p:cNvSpPr>
          <p:nvPr>
            <p:ph idx="1"/>
          </p:nvPr>
        </p:nvSpPr>
        <p:spPr>
          <a:xfrm>
            <a:off x="838199" y="1132764"/>
            <a:ext cx="10787743" cy="5427694"/>
          </a:xfrm>
        </p:spPr>
        <p:txBody>
          <a:bodyPr>
            <a:normAutofit/>
          </a:bodyPr>
          <a:lstStyle/>
          <a:p>
            <a:endParaRPr lang="en-US" altLang="zh-CN" b="1" dirty="0"/>
          </a:p>
          <a:p>
            <a:r>
              <a:rPr lang="zh-CN" altLang="en-US" b="1" dirty="0"/>
              <a:t>探究序列</a:t>
            </a:r>
            <a:r>
              <a:rPr lang="en-US" altLang="zh-CN" b="1" dirty="0"/>
              <a:t>(Inquiry Sequence)</a:t>
            </a:r>
          </a:p>
          <a:p>
            <a:pPr lvl="1">
              <a:buFont typeface="Wingdings" panose="05000000000000000000" pitchFamily="2" charset="2"/>
              <a:buChar char="Ø"/>
            </a:pPr>
            <a:r>
              <a:rPr lang="zh-CN" altLang="en-US" b="1" dirty="0"/>
              <a:t>从某种体验</a:t>
            </a:r>
            <a:r>
              <a:rPr lang="en-US" altLang="zh-CN" b="1" dirty="0"/>
              <a:t>/</a:t>
            </a:r>
            <a:r>
              <a:rPr lang="zh-CN" altLang="en-US" b="1" dirty="0"/>
              <a:t>现象中发现规律去建立理论或模型</a:t>
            </a:r>
            <a:r>
              <a:rPr lang="en-US" altLang="zh-CN" b="1" dirty="0"/>
              <a:t>/</a:t>
            </a:r>
            <a:r>
              <a:rPr lang="zh-CN" altLang="en-US" b="1" dirty="0"/>
              <a:t>模式</a:t>
            </a:r>
            <a:endParaRPr lang="en-US" altLang="zh-CN" b="1" dirty="0"/>
          </a:p>
          <a:p>
            <a:pPr lvl="1">
              <a:buFont typeface="Wingdings" panose="05000000000000000000" pitchFamily="2" charset="2"/>
              <a:buChar char="Ø"/>
            </a:pPr>
            <a:r>
              <a:rPr lang="en-US" altLang="zh-CN" b="1" dirty="0"/>
              <a:t>5E Model: Engage, Explore, </a:t>
            </a:r>
            <a:r>
              <a:rPr lang="en-US" altLang="zh-CN" b="1" dirty="0">
                <a:solidFill>
                  <a:srgbClr val="FF0000"/>
                </a:solidFill>
              </a:rPr>
              <a:t>Explain</a:t>
            </a:r>
            <a:r>
              <a:rPr lang="en-US" altLang="zh-CN" b="1" dirty="0"/>
              <a:t>, Extend/Elaborate, Evaluate</a:t>
            </a:r>
          </a:p>
          <a:p>
            <a:pPr lvl="1">
              <a:buFont typeface="Wingdings" panose="05000000000000000000" pitchFamily="2" charset="2"/>
              <a:buChar char="Ø"/>
            </a:pPr>
            <a:r>
              <a:rPr lang="en-US" altLang="zh-CN" b="1" dirty="0"/>
              <a:t>TOPE: Technique, Observation, Pattern, </a:t>
            </a:r>
            <a:r>
              <a:rPr lang="en-US" altLang="zh-CN" b="1" dirty="0">
                <a:solidFill>
                  <a:srgbClr val="FF0000"/>
                </a:solidFill>
              </a:rPr>
              <a:t>Explanation</a:t>
            </a:r>
          </a:p>
          <a:p>
            <a:pPr lvl="1">
              <a:buFont typeface="Wingdings" panose="05000000000000000000" pitchFamily="2" charset="2"/>
              <a:buChar char="Ø"/>
            </a:pPr>
            <a:r>
              <a:rPr lang="en-US" altLang="zh-CN" b="1" dirty="0"/>
              <a:t>PEOE: Prediction, Explanation, Observation, </a:t>
            </a:r>
            <a:r>
              <a:rPr lang="en-US" altLang="zh-CN" b="1" dirty="0">
                <a:solidFill>
                  <a:srgbClr val="FF0000"/>
                </a:solidFill>
              </a:rPr>
              <a:t>Explanation</a:t>
            </a:r>
          </a:p>
          <a:p>
            <a:r>
              <a:rPr lang="zh-CN" altLang="en-US" b="1" dirty="0"/>
              <a:t>应用序列</a:t>
            </a:r>
            <a:r>
              <a:rPr lang="en-US" altLang="zh-CN" b="1" dirty="0"/>
              <a:t>(Application Sequence) </a:t>
            </a:r>
          </a:p>
          <a:p>
            <a:pPr lvl="1">
              <a:buFont typeface="Wingdings" panose="05000000000000000000" pitchFamily="2" charset="2"/>
              <a:buChar char="Ø"/>
            </a:pPr>
            <a:r>
              <a:rPr lang="zh-CN" altLang="en-US" b="1" dirty="0"/>
              <a:t>使用理论和模型</a:t>
            </a:r>
            <a:r>
              <a:rPr lang="en-US" altLang="zh-CN" b="1" dirty="0"/>
              <a:t>/</a:t>
            </a:r>
            <a:r>
              <a:rPr lang="zh-CN" altLang="en-US" b="1" dirty="0"/>
              <a:t>模式去理解或解释某种体验</a:t>
            </a:r>
            <a:r>
              <a:rPr lang="en-US" altLang="zh-CN" b="1" dirty="0"/>
              <a:t>/</a:t>
            </a:r>
            <a:r>
              <a:rPr lang="zh-CN" altLang="en-US" b="1" dirty="0"/>
              <a:t>现象</a:t>
            </a:r>
            <a:endParaRPr lang="en-US" altLang="zh-CN" b="1" dirty="0"/>
          </a:p>
          <a:p>
            <a:pPr lvl="1">
              <a:buFont typeface="Wingdings" panose="05000000000000000000" pitchFamily="2" charset="2"/>
              <a:buChar char="Ø"/>
            </a:pPr>
            <a:r>
              <a:rPr lang="en-US" altLang="zh-CN" b="1" dirty="0"/>
              <a:t>Establishing the problem, Modeling, Coaching, Fading and Maintenance</a:t>
            </a:r>
          </a:p>
          <a:p>
            <a:pPr lvl="1">
              <a:buFont typeface="Wingdings" panose="05000000000000000000" pitchFamily="2" charset="2"/>
              <a:buChar char="Ø"/>
            </a:pPr>
            <a:r>
              <a:rPr lang="en-US" altLang="zh-CN" b="1" dirty="0"/>
              <a:t>(I do, we do, you do)</a:t>
            </a:r>
            <a:endParaRPr lang="en-US" altLang="zh-CN" b="1" dirty="0">
              <a:solidFill>
                <a:srgbClr val="FF0000"/>
              </a:solidFill>
            </a:endParaRPr>
          </a:p>
          <a:p>
            <a:pPr marL="0" indent="0">
              <a:buNone/>
            </a:pPr>
            <a:r>
              <a:rPr lang="zh-CN" altLang="en-US" b="1" dirty="0"/>
              <a:t>研究显示：很多有效的科学老师都是混合、穿插使用这两种途径，而且，使用应用序列的时候要比探究序列更多。</a:t>
            </a:r>
            <a:endParaRPr lang="en-US" b="1" dirty="0"/>
          </a:p>
          <a:p>
            <a:pPr marL="0" indent="0">
              <a:buNone/>
            </a:pPr>
            <a:endParaRPr lang="en-US" b="1" dirty="0"/>
          </a:p>
        </p:txBody>
      </p:sp>
    </p:spTree>
    <p:extLst>
      <p:ext uri="{BB962C8B-B14F-4D97-AF65-F5344CB8AC3E}">
        <p14:creationId xmlns:p14="http://schemas.microsoft.com/office/powerpoint/2010/main" val="3286850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3"/>
          <a:stretch>
            <a:fillRect/>
          </a:stretch>
        </p:blipFill>
        <p:spPr>
          <a:xfrm>
            <a:off x="-2205068" y="-2182198"/>
            <a:ext cx="16680723" cy="9378328"/>
          </a:xfrm>
          <a:prstGeom prst="rect">
            <a:avLst/>
          </a:prstGeom>
        </p:spPr>
      </p:pic>
    </p:spTree>
    <p:extLst>
      <p:ext uri="{BB962C8B-B14F-4D97-AF65-F5344CB8AC3E}">
        <p14:creationId xmlns:p14="http://schemas.microsoft.com/office/powerpoint/2010/main" val="28525401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654" y="-68839"/>
            <a:ext cx="10515600" cy="1325563"/>
          </a:xfrm>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2522949" y="-1393422"/>
            <a:ext cx="14410150" cy="8101753"/>
          </a:xfrm>
          <a:prstGeom prst="rect">
            <a:avLst/>
          </a:prstGeom>
        </p:spPr>
      </p:pic>
    </p:spTree>
    <p:extLst>
      <p:ext uri="{BB962C8B-B14F-4D97-AF65-F5344CB8AC3E}">
        <p14:creationId xmlns:p14="http://schemas.microsoft.com/office/powerpoint/2010/main" val="3914488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257511" y="-2234418"/>
            <a:ext cx="17057917" cy="9590396"/>
          </a:xfrm>
          <a:prstGeom prst="rect">
            <a:avLst/>
          </a:prstGeom>
        </p:spPr>
      </p:pic>
    </p:spTree>
    <p:extLst>
      <p:ext uri="{BB962C8B-B14F-4D97-AF65-F5344CB8AC3E}">
        <p14:creationId xmlns:p14="http://schemas.microsoft.com/office/powerpoint/2010/main" val="19771985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a:stretch>
            <a:fillRect/>
          </a:stretch>
        </p:blipFill>
        <p:spPr>
          <a:xfrm>
            <a:off x="0" y="-98475"/>
            <a:ext cx="13153292" cy="7395117"/>
          </a:xfrm>
          <a:prstGeom prst="rect">
            <a:avLst/>
          </a:prstGeom>
        </p:spPr>
      </p:pic>
    </p:spTree>
    <p:extLst>
      <p:ext uri="{BB962C8B-B14F-4D97-AF65-F5344CB8AC3E}">
        <p14:creationId xmlns:p14="http://schemas.microsoft.com/office/powerpoint/2010/main" val="20196544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lgn="ctr"/>
            <a:r>
              <a:rPr altLang="en-US"/>
              <a:t>The Basics:   STEM 1.0</a:t>
            </a:r>
          </a:p>
        </p:txBody>
      </p:sp>
      <p:sp>
        <p:nvSpPr>
          <p:cNvPr id="18435" name="Content Placeholder 2"/>
          <p:cNvSpPr>
            <a:spLocks noGrp="1"/>
          </p:cNvSpPr>
          <p:nvPr>
            <p:ph idx="1"/>
          </p:nvPr>
        </p:nvSpPr>
        <p:spPr>
          <a:xfrm>
            <a:off x="1705708" y="1424354"/>
            <a:ext cx="8333642" cy="4836746"/>
          </a:xfrm>
        </p:spPr>
        <p:txBody>
          <a:bodyPr/>
          <a:lstStyle/>
          <a:p>
            <a:pPr marL="0" indent="0">
              <a:buNone/>
            </a:pPr>
            <a:r>
              <a:rPr lang="en-US" altLang="en-US" dirty="0"/>
              <a:t>Four disciplines operating independently:</a:t>
            </a:r>
          </a:p>
          <a:p>
            <a:pPr marL="0" indent="0">
              <a:buNone/>
            </a:pPr>
            <a:endParaRPr lang="en-US" altLang="en-US" dirty="0"/>
          </a:p>
        </p:txBody>
      </p:sp>
      <p:graphicFrame>
        <p:nvGraphicFramePr>
          <p:cNvPr id="5" name="Table 4"/>
          <p:cNvGraphicFramePr>
            <a:graphicFrameLocks noGrp="1"/>
          </p:cNvGraphicFramePr>
          <p:nvPr>
            <p:extLst>
              <p:ext uri="{D42A27DB-BD31-4B8C-83A1-F6EECF244321}">
                <p14:modId xmlns:p14="http://schemas.microsoft.com/office/powerpoint/2010/main" val="4064513739"/>
              </p:ext>
            </p:extLst>
          </p:nvPr>
        </p:nvGraphicFramePr>
        <p:xfrm>
          <a:off x="3434740" y="2370517"/>
          <a:ext cx="5955444" cy="3297504"/>
        </p:xfrm>
        <a:graphic>
          <a:graphicData uri="http://schemas.openxmlformats.org/drawingml/2006/table">
            <a:tbl>
              <a:tblPr firstRow="1" bandRow="1">
                <a:tableStyleId>{5C22544A-7EE6-4342-B048-85BDC9FD1C3A}</a:tableStyleId>
              </a:tblPr>
              <a:tblGrid>
                <a:gridCol w="5955444">
                  <a:extLst>
                    <a:ext uri="{9D8B030D-6E8A-4147-A177-3AD203B41FA5}">
                      <a16:colId xmlns:a16="http://schemas.microsoft.com/office/drawing/2014/main" val="20000"/>
                    </a:ext>
                  </a:extLst>
                </a:gridCol>
              </a:tblGrid>
              <a:tr h="492369">
                <a:tc>
                  <a:txBody>
                    <a:bodyPr/>
                    <a:lstStyle/>
                    <a:p>
                      <a:pPr algn="ctr"/>
                      <a:r>
                        <a:rPr lang="en-US" sz="3200" b="1" dirty="0"/>
                        <a:t>STEM disciplines</a:t>
                      </a:r>
                    </a:p>
                  </a:txBody>
                  <a:tcPr marL="91460" marR="91460"/>
                </a:tc>
                <a:extLst>
                  <a:ext uri="{0D108BD9-81ED-4DB2-BD59-A6C34878D82A}">
                    <a16:rowId xmlns:a16="http://schemas.microsoft.com/office/drawing/2014/main" val="10000"/>
                  </a:ext>
                </a:extLst>
              </a:tr>
              <a:tr h="679596">
                <a:tc>
                  <a:txBody>
                    <a:bodyPr/>
                    <a:lstStyle/>
                    <a:p>
                      <a:pPr algn="ctr"/>
                      <a:r>
                        <a:rPr lang="en-US" sz="3200" b="1" dirty="0"/>
                        <a:t>Science</a:t>
                      </a:r>
                    </a:p>
                  </a:txBody>
                  <a:tcPr marL="91460" marR="91460"/>
                </a:tc>
                <a:extLst>
                  <a:ext uri="{0D108BD9-81ED-4DB2-BD59-A6C34878D82A}">
                    <a16:rowId xmlns:a16="http://schemas.microsoft.com/office/drawing/2014/main" val="10001"/>
                  </a:ext>
                </a:extLst>
              </a:tr>
              <a:tr h="679596">
                <a:tc>
                  <a:txBody>
                    <a:bodyPr/>
                    <a:lstStyle/>
                    <a:p>
                      <a:pPr algn="ctr"/>
                      <a:r>
                        <a:rPr lang="en-US" sz="3200" b="1" dirty="0"/>
                        <a:t>Technology</a:t>
                      </a:r>
                    </a:p>
                  </a:txBody>
                  <a:tcPr marL="91460" marR="91460"/>
                </a:tc>
                <a:extLst>
                  <a:ext uri="{0D108BD9-81ED-4DB2-BD59-A6C34878D82A}">
                    <a16:rowId xmlns:a16="http://schemas.microsoft.com/office/drawing/2014/main" val="10002"/>
                  </a:ext>
                </a:extLst>
              </a:tr>
              <a:tr h="679596">
                <a:tc>
                  <a:txBody>
                    <a:bodyPr/>
                    <a:lstStyle/>
                    <a:p>
                      <a:pPr algn="ctr"/>
                      <a:r>
                        <a:rPr lang="en-US" sz="3200" b="1" dirty="0"/>
                        <a:t>Engineering </a:t>
                      </a:r>
                    </a:p>
                  </a:txBody>
                  <a:tcPr marL="91460" marR="91460"/>
                </a:tc>
                <a:extLst>
                  <a:ext uri="{0D108BD9-81ED-4DB2-BD59-A6C34878D82A}">
                    <a16:rowId xmlns:a16="http://schemas.microsoft.com/office/drawing/2014/main" val="10003"/>
                  </a:ext>
                </a:extLst>
              </a:tr>
              <a:tr h="679596">
                <a:tc>
                  <a:txBody>
                    <a:bodyPr/>
                    <a:lstStyle/>
                    <a:p>
                      <a:pPr algn="ctr"/>
                      <a:r>
                        <a:rPr lang="en-US" sz="3200" b="1" dirty="0"/>
                        <a:t>Math</a:t>
                      </a:r>
                    </a:p>
                  </a:txBody>
                  <a:tcPr marL="91460" marR="9146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786747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2100263" y="278668"/>
            <a:ext cx="7886700" cy="793750"/>
          </a:xfrm>
        </p:spPr>
        <p:txBody>
          <a:bodyPr/>
          <a:lstStyle/>
          <a:p>
            <a:pPr algn="ctr"/>
            <a:r>
              <a:rPr altLang="en-US" dirty="0"/>
              <a:t>STEM 2.0, 3.0, 4.0?</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1948862"/>
              </p:ext>
            </p:extLst>
          </p:nvPr>
        </p:nvGraphicFramePr>
        <p:xfrm>
          <a:off x="631948" y="1107587"/>
          <a:ext cx="2936630" cy="5477059"/>
        </p:xfrm>
        <a:graphic>
          <a:graphicData uri="http://schemas.openxmlformats.org/drawingml/2006/table">
            <a:tbl>
              <a:tblPr firstRow="1" bandRow="1">
                <a:tableStyleId>{5C22544A-7EE6-4342-B048-85BDC9FD1C3A}</a:tableStyleId>
              </a:tblPr>
              <a:tblGrid>
                <a:gridCol w="2936630">
                  <a:extLst>
                    <a:ext uri="{9D8B030D-6E8A-4147-A177-3AD203B41FA5}">
                      <a16:colId xmlns:a16="http://schemas.microsoft.com/office/drawing/2014/main" val="20000"/>
                    </a:ext>
                  </a:extLst>
                </a:gridCol>
              </a:tblGrid>
              <a:tr h="728505">
                <a:tc>
                  <a:txBody>
                    <a:bodyPr/>
                    <a:lstStyle/>
                    <a:p>
                      <a:pPr algn="ctr"/>
                      <a:r>
                        <a:rPr lang="en-US" sz="1800" dirty="0"/>
                        <a:t>STEM Disciplines</a:t>
                      </a:r>
                      <a:r>
                        <a:rPr lang="en-US" sz="1800" baseline="0" dirty="0"/>
                        <a:t> 2.0</a:t>
                      </a:r>
                      <a:endParaRPr lang="en-US" sz="1800" dirty="0"/>
                    </a:p>
                  </a:txBody>
                  <a:tcPr marL="91471" marR="91471" marT="45683" marB="45683"/>
                </a:tc>
                <a:extLst>
                  <a:ext uri="{0D108BD9-81ED-4DB2-BD59-A6C34878D82A}">
                    <a16:rowId xmlns:a16="http://schemas.microsoft.com/office/drawing/2014/main" val="10000"/>
                  </a:ext>
                </a:extLst>
              </a:tr>
              <a:tr h="728505">
                <a:tc>
                  <a:txBody>
                    <a:bodyPr/>
                    <a:lstStyle/>
                    <a:p>
                      <a:r>
                        <a:rPr lang="en-US" sz="2400" b="1" dirty="0"/>
                        <a:t>Science and Technology</a:t>
                      </a:r>
                    </a:p>
                  </a:txBody>
                  <a:tcPr marL="91471" marR="91471" marT="45683" marB="45683"/>
                </a:tc>
                <a:extLst>
                  <a:ext uri="{0D108BD9-81ED-4DB2-BD59-A6C34878D82A}">
                    <a16:rowId xmlns:a16="http://schemas.microsoft.com/office/drawing/2014/main" val="10001"/>
                  </a:ext>
                </a:extLst>
              </a:tr>
              <a:tr h="728505">
                <a:tc>
                  <a:txBody>
                    <a:bodyPr/>
                    <a:lstStyle/>
                    <a:p>
                      <a:r>
                        <a:rPr lang="en-US" sz="2400" b="1" dirty="0"/>
                        <a:t>Science and Engineering</a:t>
                      </a:r>
                    </a:p>
                  </a:txBody>
                  <a:tcPr marL="91471" marR="91471" marT="45683" marB="45683"/>
                </a:tc>
                <a:extLst>
                  <a:ext uri="{0D108BD9-81ED-4DB2-BD59-A6C34878D82A}">
                    <a16:rowId xmlns:a16="http://schemas.microsoft.com/office/drawing/2014/main" val="10002"/>
                  </a:ext>
                </a:extLst>
              </a:tr>
              <a:tr h="728505">
                <a:tc>
                  <a:txBody>
                    <a:bodyPr/>
                    <a:lstStyle/>
                    <a:p>
                      <a:r>
                        <a:rPr lang="en-US" sz="2400" b="1" dirty="0"/>
                        <a:t>Science and Math</a:t>
                      </a:r>
                    </a:p>
                  </a:txBody>
                  <a:tcPr marL="91471" marR="91471" marT="45683" marB="45683"/>
                </a:tc>
                <a:extLst>
                  <a:ext uri="{0D108BD9-81ED-4DB2-BD59-A6C34878D82A}">
                    <a16:rowId xmlns:a16="http://schemas.microsoft.com/office/drawing/2014/main" val="10003"/>
                  </a:ext>
                </a:extLst>
              </a:tr>
              <a:tr h="728505">
                <a:tc>
                  <a:txBody>
                    <a:bodyPr/>
                    <a:lstStyle/>
                    <a:p>
                      <a:r>
                        <a:rPr lang="en-US" sz="2400" b="1" dirty="0"/>
                        <a:t>Technology</a:t>
                      </a:r>
                      <a:r>
                        <a:rPr lang="en-US" sz="2400" b="1" baseline="0" dirty="0"/>
                        <a:t> and Engineering</a:t>
                      </a:r>
                      <a:endParaRPr lang="en-US" sz="2400" b="1" dirty="0"/>
                    </a:p>
                  </a:txBody>
                  <a:tcPr marL="91471" marR="91471" marT="45683" marB="45683"/>
                </a:tc>
                <a:extLst>
                  <a:ext uri="{0D108BD9-81ED-4DB2-BD59-A6C34878D82A}">
                    <a16:rowId xmlns:a16="http://schemas.microsoft.com/office/drawing/2014/main" val="10004"/>
                  </a:ext>
                </a:extLst>
              </a:tr>
              <a:tr h="728505">
                <a:tc>
                  <a:txBody>
                    <a:bodyPr/>
                    <a:lstStyle/>
                    <a:p>
                      <a:r>
                        <a:rPr lang="en-US" sz="2400" b="1" dirty="0"/>
                        <a:t>Technology</a:t>
                      </a:r>
                      <a:r>
                        <a:rPr lang="en-US" sz="2400" b="1" baseline="0" dirty="0"/>
                        <a:t> and Math</a:t>
                      </a:r>
                      <a:endParaRPr lang="en-US" sz="2400" b="1" dirty="0"/>
                    </a:p>
                  </a:txBody>
                  <a:tcPr marL="91471" marR="91471" marT="45683" marB="45683"/>
                </a:tc>
                <a:extLst>
                  <a:ext uri="{0D108BD9-81ED-4DB2-BD59-A6C34878D82A}">
                    <a16:rowId xmlns:a16="http://schemas.microsoft.com/office/drawing/2014/main" val="10005"/>
                  </a:ext>
                </a:extLst>
              </a:tr>
              <a:tr h="728505">
                <a:tc>
                  <a:txBody>
                    <a:bodyPr/>
                    <a:lstStyle/>
                    <a:p>
                      <a:r>
                        <a:rPr lang="en-US" sz="2400" b="1" dirty="0"/>
                        <a:t>Engineering and Math</a:t>
                      </a:r>
                    </a:p>
                  </a:txBody>
                  <a:tcPr marL="91471" marR="91471" marT="45683" marB="45683"/>
                </a:tc>
                <a:extLst>
                  <a:ext uri="{0D108BD9-81ED-4DB2-BD59-A6C34878D82A}">
                    <a16:rowId xmlns:a16="http://schemas.microsoft.com/office/drawing/2014/main" val="10006"/>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342399305"/>
              </p:ext>
            </p:extLst>
          </p:nvPr>
        </p:nvGraphicFramePr>
        <p:xfrm>
          <a:off x="4413738" y="1213338"/>
          <a:ext cx="3182815" cy="4938536"/>
        </p:xfrm>
        <a:graphic>
          <a:graphicData uri="http://schemas.openxmlformats.org/drawingml/2006/table">
            <a:tbl>
              <a:tblPr firstRow="1" bandRow="1">
                <a:tableStyleId>{5C22544A-7EE6-4342-B048-85BDC9FD1C3A}</a:tableStyleId>
              </a:tblPr>
              <a:tblGrid>
                <a:gridCol w="3182815">
                  <a:extLst>
                    <a:ext uri="{9D8B030D-6E8A-4147-A177-3AD203B41FA5}">
                      <a16:colId xmlns:a16="http://schemas.microsoft.com/office/drawing/2014/main" val="20000"/>
                    </a:ext>
                  </a:extLst>
                </a:gridCol>
              </a:tblGrid>
              <a:tr h="102888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STEM Disciplines</a:t>
                      </a:r>
                      <a:r>
                        <a:rPr lang="en-US" sz="1800" baseline="0" dirty="0"/>
                        <a:t> 3.0</a:t>
                      </a:r>
                      <a:endParaRPr lang="en-US" sz="1800" dirty="0"/>
                    </a:p>
                    <a:p>
                      <a:endParaRPr lang="en-US" sz="1800" dirty="0"/>
                    </a:p>
                  </a:txBody>
                  <a:tcPr marL="91431" marR="91431" marT="45734" marB="45734"/>
                </a:tc>
                <a:extLst>
                  <a:ext uri="{0D108BD9-81ED-4DB2-BD59-A6C34878D82A}">
                    <a16:rowId xmlns:a16="http://schemas.microsoft.com/office/drawing/2014/main" val="10000"/>
                  </a:ext>
                </a:extLst>
              </a:tr>
              <a:tr h="1028887">
                <a:tc>
                  <a:txBody>
                    <a:bodyPr/>
                    <a:lstStyle/>
                    <a:p>
                      <a:r>
                        <a:rPr lang="en-US" sz="2400" b="1" dirty="0"/>
                        <a:t>Science, Technology, and Engineering</a:t>
                      </a:r>
                    </a:p>
                  </a:txBody>
                  <a:tcPr marL="91431" marR="91431" marT="45734" marB="45734"/>
                </a:tc>
                <a:extLst>
                  <a:ext uri="{0D108BD9-81ED-4DB2-BD59-A6C34878D82A}">
                    <a16:rowId xmlns:a16="http://schemas.microsoft.com/office/drawing/2014/main" val="10001"/>
                  </a:ext>
                </a:extLst>
              </a:tr>
              <a:tr h="1028887">
                <a:tc>
                  <a:txBody>
                    <a:bodyPr/>
                    <a:lstStyle/>
                    <a:p>
                      <a:r>
                        <a:rPr lang="en-US" sz="2400" b="1" dirty="0"/>
                        <a:t>Science, Engineering, and Math</a:t>
                      </a:r>
                    </a:p>
                  </a:txBody>
                  <a:tcPr marL="91431" marR="91431" marT="45734" marB="45734"/>
                </a:tc>
                <a:extLst>
                  <a:ext uri="{0D108BD9-81ED-4DB2-BD59-A6C34878D82A}">
                    <a16:rowId xmlns:a16="http://schemas.microsoft.com/office/drawing/2014/main" val="10002"/>
                  </a:ext>
                </a:extLst>
              </a:tr>
              <a:tr h="1028887">
                <a:tc>
                  <a:txBody>
                    <a:bodyPr/>
                    <a:lstStyle/>
                    <a:p>
                      <a:r>
                        <a:rPr lang="en-US" sz="2400" b="1" dirty="0"/>
                        <a:t>Technology</a:t>
                      </a:r>
                      <a:r>
                        <a:rPr lang="en-US" sz="2400" b="1" baseline="0" dirty="0"/>
                        <a:t>, Engineering, and Math</a:t>
                      </a:r>
                      <a:endParaRPr lang="en-US" sz="2400" b="1" dirty="0"/>
                    </a:p>
                  </a:txBody>
                  <a:tcPr marL="91431" marR="91431" marT="45734" marB="45734"/>
                </a:tc>
                <a:extLst>
                  <a:ext uri="{0D108BD9-81ED-4DB2-BD59-A6C34878D82A}">
                    <a16:rowId xmlns:a16="http://schemas.microsoft.com/office/drawing/2014/main" val="10003"/>
                  </a:ext>
                </a:extLst>
              </a:tr>
              <a:tr h="720221">
                <a:tc>
                  <a:txBody>
                    <a:bodyPr/>
                    <a:lstStyle/>
                    <a:p>
                      <a:r>
                        <a:rPr lang="en-US" sz="2400" b="1" dirty="0"/>
                        <a:t>Math,</a:t>
                      </a:r>
                      <a:r>
                        <a:rPr lang="en-US" sz="2400" b="1" baseline="0" dirty="0"/>
                        <a:t> Technology, and Science</a:t>
                      </a:r>
                      <a:endParaRPr lang="en-US" sz="2400" b="1" dirty="0"/>
                    </a:p>
                  </a:txBody>
                  <a:tcPr marL="91431" marR="91431" marT="45734" marB="45734"/>
                </a:tc>
                <a:extLst>
                  <a:ext uri="{0D108BD9-81ED-4DB2-BD59-A6C34878D82A}">
                    <a16:rowId xmlns:a16="http://schemas.microsoft.com/office/drawing/2014/main" val="10004"/>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719432808"/>
              </p:ext>
            </p:extLst>
          </p:nvPr>
        </p:nvGraphicFramePr>
        <p:xfrm>
          <a:off x="8370274" y="1371600"/>
          <a:ext cx="3516925" cy="4022739"/>
        </p:xfrm>
        <a:graphic>
          <a:graphicData uri="http://schemas.openxmlformats.org/drawingml/2006/table">
            <a:tbl>
              <a:tblPr firstRow="1" bandRow="1">
                <a:tableStyleId>{5C22544A-7EE6-4342-B048-85BDC9FD1C3A}</a:tableStyleId>
              </a:tblPr>
              <a:tblGrid>
                <a:gridCol w="3516925">
                  <a:extLst>
                    <a:ext uri="{9D8B030D-6E8A-4147-A177-3AD203B41FA5}">
                      <a16:colId xmlns:a16="http://schemas.microsoft.com/office/drawing/2014/main" val="20000"/>
                    </a:ext>
                  </a:extLst>
                </a:gridCol>
              </a:tblGrid>
              <a:tr h="117816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STEM Disciplines</a:t>
                      </a:r>
                      <a:r>
                        <a:rPr lang="en-US" sz="1800" baseline="0" dirty="0"/>
                        <a:t> 4.0</a:t>
                      </a:r>
                      <a:endParaRPr lang="en-US" sz="1800" dirty="0"/>
                    </a:p>
                    <a:p>
                      <a:endParaRPr lang="en-US" sz="1800" dirty="0"/>
                    </a:p>
                  </a:txBody>
                  <a:tcPr marL="91470" marR="91470" marT="45757" marB="45757"/>
                </a:tc>
                <a:extLst>
                  <a:ext uri="{0D108BD9-81ED-4DB2-BD59-A6C34878D82A}">
                    <a16:rowId xmlns:a16="http://schemas.microsoft.com/office/drawing/2014/main" val="10000"/>
                  </a:ext>
                </a:extLst>
              </a:tr>
              <a:tr h="2844570">
                <a:tc>
                  <a:txBody>
                    <a:bodyPr/>
                    <a:lstStyle/>
                    <a:p>
                      <a:r>
                        <a:rPr lang="en-US" sz="2800" b="1" dirty="0"/>
                        <a:t>Integrated Science, Technology, Engineering,</a:t>
                      </a:r>
                      <a:r>
                        <a:rPr lang="en-US" sz="2800" b="1" baseline="0" dirty="0"/>
                        <a:t> and Math Programs</a:t>
                      </a:r>
                      <a:endParaRPr lang="en-US" sz="2800" b="1" dirty="0"/>
                    </a:p>
                  </a:txBody>
                  <a:tcPr marL="91470" marR="91470" marT="45757" marB="45757"/>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5965620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930888" y="208328"/>
            <a:ext cx="7886700" cy="793750"/>
          </a:xfrm>
        </p:spPr>
        <p:txBody>
          <a:bodyPr/>
          <a:lstStyle/>
          <a:p>
            <a:pPr algn="ctr"/>
            <a:r>
              <a:rPr altLang="en-US" dirty="0"/>
              <a:t>Examples: STEM 2.0</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8293703"/>
              </p:ext>
            </p:extLst>
          </p:nvPr>
        </p:nvGraphicFramePr>
        <p:xfrm>
          <a:off x="1055077" y="1459520"/>
          <a:ext cx="3348649" cy="4926992"/>
        </p:xfrm>
        <a:graphic>
          <a:graphicData uri="http://schemas.openxmlformats.org/drawingml/2006/table">
            <a:tbl>
              <a:tblPr firstRow="1" bandRow="1">
                <a:tableStyleId>{5C22544A-7EE6-4342-B048-85BDC9FD1C3A}</a:tableStyleId>
              </a:tblPr>
              <a:tblGrid>
                <a:gridCol w="3348649">
                  <a:extLst>
                    <a:ext uri="{9D8B030D-6E8A-4147-A177-3AD203B41FA5}">
                      <a16:colId xmlns:a16="http://schemas.microsoft.com/office/drawing/2014/main" val="20000"/>
                    </a:ext>
                  </a:extLst>
                </a:gridCol>
              </a:tblGrid>
              <a:tr h="703856">
                <a:tc>
                  <a:txBody>
                    <a:bodyPr/>
                    <a:lstStyle/>
                    <a:p>
                      <a:pPr algn="ctr"/>
                      <a:r>
                        <a:rPr lang="en-US" sz="1800" dirty="0"/>
                        <a:t>STEM Disciplines</a:t>
                      </a:r>
                      <a:r>
                        <a:rPr lang="en-US" sz="1800" baseline="0" dirty="0"/>
                        <a:t> 2.0</a:t>
                      </a:r>
                      <a:endParaRPr lang="en-US" sz="1800" dirty="0"/>
                    </a:p>
                  </a:txBody>
                  <a:tcPr marL="91488" marR="91488" marT="45694" marB="45694"/>
                </a:tc>
                <a:extLst>
                  <a:ext uri="{0D108BD9-81ED-4DB2-BD59-A6C34878D82A}">
                    <a16:rowId xmlns:a16="http://schemas.microsoft.com/office/drawing/2014/main" val="10000"/>
                  </a:ext>
                </a:extLst>
              </a:tr>
              <a:tr h="703856">
                <a:tc>
                  <a:txBody>
                    <a:bodyPr/>
                    <a:lstStyle/>
                    <a:p>
                      <a:r>
                        <a:rPr lang="en-US" sz="1800" b="1" dirty="0"/>
                        <a:t>Science and Technology</a:t>
                      </a:r>
                    </a:p>
                  </a:txBody>
                  <a:tcPr marL="91488" marR="91488" marT="45694" marB="45694"/>
                </a:tc>
                <a:extLst>
                  <a:ext uri="{0D108BD9-81ED-4DB2-BD59-A6C34878D82A}">
                    <a16:rowId xmlns:a16="http://schemas.microsoft.com/office/drawing/2014/main" val="10001"/>
                  </a:ext>
                </a:extLst>
              </a:tr>
              <a:tr h="703856">
                <a:tc>
                  <a:txBody>
                    <a:bodyPr/>
                    <a:lstStyle/>
                    <a:p>
                      <a:r>
                        <a:rPr lang="en-US" sz="1800" b="1" dirty="0"/>
                        <a:t>Science and Engineering</a:t>
                      </a:r>
                    </a:p>
                  </a:txBody>
                  <a:tcPr marL="91488" marR="91488" marT="45694" marB="45694"/>
                </a:tc>
                <a:extLst>
                  <a:ext uri="{0D108BD9-81ED-4DB2-BD59-A6C34878D82A}">
                    <a16:rowId xmlns:a16="http://schemas.microsoft.com/office/drawing/2014/main" val="10002"/>
                  </a:ext>
                </a:extLst>
              </a:tr>
              <a:tr h="703856">
                <a:tc>
                  <a:txBody>
                    <a:bodyPr/>
                    <a:lstStyle/>
                    <a:p>
                      <a:r>
                        <a:rPr lang="en-US" sz="1800" b="1" dirty="0"/>
                        <a:t>Science and Math</a:t>
                      </a:r>
                    </a:p>
                  </a:txBody>
                  <a:tcPr marL="91488" marR="91488" marT="45694" marB="45694"/>
                </a:tc>
                <a:extLst>
                  <a:ext uri="{0D108BD9-81ED-4DB2-BD59-A6C34878D82A}">
                    <a16:rowId xmlns:a16="http://schemas.microsoft.com/office/drawing/2014/main" val="10003"/>
                  </a:ext>
                </a:extLst>
              </a:tr>
              <a:tr h="703856">
                <a:tc>
                  <a:txBody>
                    <a:bodyPr/>
                    <a:lstStyle/>
                    <a:p>
                      <a:r>
                        <a:rPr lang="en-US" sz="1800" b="1" dirty="0"/>
                        <a:t>Technology</a:t>
                      </a:r>
                      <a:r>
                        <a:rPr lang="en-US" sz="1800" b="1" baseline="0" dirty="0"/>
                        <a:t> and Engineering</a:t>
                      </a:r>
                      <a:endParaRPr lang="en-US" sz="1800" b="1" dirty="0"/>
                    </a:p>
                  </a:txBody>
                  <a:tcPr marL="91488" marR="91488" marT="45694" marB="45694"/>
                </a:tc>
                <a:extLst>
                  <a:ext uri="{0D108BD9-81ED-4DB2-BD59-A6C34878D82A}">
                    <a16:rowId xmlns:a16="http://schemas.microsoft.com/office/drawing/2014/main" val="10004"/>
                  </a:ext>
                </a:extLst>
              </a:tr>
              <a:tr h="703856">
                <a:tc>
                  <a:txBody>
                    <a:bodyPr/>
                    <a:lstStyle/>
                    <a:p>
                      <a:r>
                        <a:rPr lang="en-US" sz="1800" b="1" dirty="0"/>
                        <a:t>Technology</a:t>
                      </a:r>
                      <a:r>
                        <a:rPr lang="en-US" sz="1800" b="1" baseline="0" dirty="0"/>
                        <a:t> and Math</a:t>
                      </a:r>
                      <a:endParaRPr lang="en-US" sz="1800" b="1" dirty="0"/>
                    </a:p>
                  </a:txBody>
                  <a:tcPr marL="91488" marR="91488" marT="45694" marB="45694"/>
                </a:tc>
                <a:extLst>
                  <a:ext uri="{0D108BD9-81ED-4DB2-BD59-A6C34878D82A}">
                    <a16:rowId xmlns:a16="http://schemas.microsoft.com/office/drawing/2014/main" val="10005"/>
                  </a:ext>
                </a:extLst>
              </a:tr>
              <a:tr h="703856">
                <a:tc>
                  <a:txBody>
                    <a:bodyPr/>
                    <a:lstStyle/>
                    <a:p>
                      <a:r>
                        <a:rPr lang="en-US" sz="1800" b="1" dirty="0"/>
                        <a:t>Engineering and Math</a:t>
                      </a:r>
                    </a:p>
                  </a:txBody>
                  <a:tcPr marL="91488" marR="91488" marT="45694" marB="45694"/>
                </a:tc>
                <a:extLst>
                  <a:ext uri="{0D108BD9-81ED-4DB2-BD59-A6C34878D82A}">
                    <a16:rowId xmlns:a16="http://schemas.microsoft.com/office/drawing/2014/main" val="10006"/>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099798351"/>
              </p:ext>
            </p:extLst>
          </p:nvPr>
        </p:nvGraphicFramePr>
        <p:xfrm>
          <a:off x="5345723" y="1137692"/>
          <a:ext cx="5890846" cy="5266402"/>
        </p:xfrm>
        <a:graphic>
          <a:graphicData uri="http://schemas.openxmlformats.org/drawingml/2006/table">
            <a:tbl>
              <a:tblPr firstRow="1" bandRow="1">
                <a:tableStyleId>{5C22544A-7EE6-4342-B048-85BDC9FD1C3A}</a:tableStyleId>
              </a:tblPr>
              <a:tblGrid>
                <a:gridCol w="5890846">
                  <a:extLst>
                    <a:ext uri="{9D8B030D-6E8A-4147-A177-3AD203B41FA5}">
                      <a16:colId xmlns:a16="http://schemas.microsoft.com/office/drawing/2014/main" val="20000"/>
                    </a:ext>
                  </a:extLst>
                </a:gridCol>
              </a:tblGrid>
              <a:tr h="90767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Integrating</a:t>
                      </a:r>
                      <a:r>
                        <a:rPr lang="en-US" sz="1800" baseline="0" dirty="0"/>
                        <a:t> two disciplines</a:t>
                      </a:r>
                      <a:endParaRPr lang="en-US" sz="1800" dirty="0"/>
                    </a:p>
                    <a:p>
                      <a:endParaRPr lang="en-US" sz="1800" dirty="0"/>
                    </a:p>
                  </a:txBody>
                  <a:tcPr marL="91462" marR="91462" marT="45766" marB="45766"/>
                </a:tc>
                <a:extLst>
                  <a:ext uri="{0D108BD9-81ED-4DB2-BD59-A6C34878D82A}">
                    <a16:rowId xmlns:a16="http://schemas.microsoft.com/office/drawing/2014/main" val="10000"/>
                  </a:ext>
                </a:extLst>
              </a:tr>
              <a:tr h="4019321">
                <a:tc>
                  <a:txBody>
                    <a:bodyPr/>
                    <a:lstStyle/>
                    <a:p>
                      <a:r>
                        <a:rPr lang="en-US" sz="2800" b="1" dirty="0"/>
                        <a:t>A science class uses computers to research a problem and develop a presentation</a:t>
                      </a:r>
                    </a:p>
                    <a:p>
                      <a:endParaRPr lang="en-US" sz="2800" b="1" dirty="0"/>
                    </a:p>
                    <a:p>
                      <a:r>
                        <a:rPr lang="en-US" sz="2800" b="1" dirty="0"/>
                        <a:t>A science lesson </a:t>
                      </a:r>
                      <a:r>
                        <a:rPr lang="en-US" sz="2800" b="1" baseline="0" dirty="0"/>
                        <a:t>utilizes and embeds algebraic standards to teach a lesson</a:t>
                      </a:r>
                    </a:p>
                    <a:p>
                      <a:endParaRPr lang="en-US" sz="2800" b="1" baseline="0" dirty="0"/>
                    </a:p>
                    <a:p>
                      <a:r>
                        <a:rPr lang="en-US" sz="2800" b="1" baseline="0" dirty="0"/>
                        <a:t>A math class uses an online graphing program to solve problems and collaborate on solutions.</a:t>
                      </a:r>
                      <a:endParaRPr lang="en-US" sz="2800" b="1" dirty="0"/>
                    </a:p>
                  </a:txBody>
                  <a:tcPr marL="91462" marR="91462" marT="45766" marB="45766"/>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1589152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071566" y="296251"/>
            <a:ext cx="7886700" cy="793750"/>
          </a:xfrm>
        </p:spPr>
        <p:txBody>
          <a:bodyPr/>
          <a:lstStyle/>
          <a:p>
            <a:pPr algn="ctr"/>
            <a:r>
              <a:rPr altLang="en-US" dirty="0"/>
              <a:t>Examples: STEM 3.0</a:t>
            </a:r>
          </a:p>
        </p:txBody>
      </p:sp>
      <p:graphicFrame>
        <p:nvGraphicFramePr>
          <p:cNvPr id="5" name="Table 4"/>
          <p:cNvGraphicFramePr>
            <a:graphicFrameLocks noGrp="1"/>
          </p:cNvGraphicFramePr>
          <p:nvPr>
            <p:extLst>
              <p:ext uri="{D42A27DB-BD31-4B8C-83A1-F6EECF244321}">
                <p14:modId xmlns:p14="http://schemas.microsoft.com/office/powerpoint/2010/main" val="1679134461"/>
              </p:ext>
            </p:extLst>
          </p:nvPr>
        </p:nvGraphicFramePr>
        <p:xfrm>
          <a:off x="1785939" y="1817689"/>
          <a:ext cx="1927225" cy="4298949"/>
        </p:xfrm>
        <a:graphic>
          <a:graphicData uri="http://schemas.openxmlformats.org/drawingml/2006/table">
            <a:tbl>
              <a:tblPr firstRow="1" bandRow="1">
                <a:tableStyleId>{5C22544A-7EE6-4342-B048-85BDC9FD1C3A}</a:tableStyleId>
              </a:tblPr>
              <a:tblGrid>
                <a:gridCol w="1927225">
                  <a:extLst>
                    <a:ext uri="{9D8B030D-6E8A-4147-A177-3AD203B41FA5}">
                      <a16:colId xmlns:a16="http://schemas.microsoft.com/office/drawing/2014/main" val="20000"/>
                    </a:ext>
                  </a:extLst>
                </a:gridCol>
              </a:tblGrid>
              <a:tr h="91467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STEM Disciplines</a:t>
                      </a:r>
                      <a:r>
                        <a:rPr lang="en-US" sz="1800" baseline="0" dirty="0"/>
                        <a:t> 3.0</a:t>
                      </a:r>
                      <a:endParaRPr lang="en-US" sz="1800" dirty="0"/>
                    </a:p>
                    <a:p>
                      <a:endParaRPr lang="en-US" sz="1800" dirty="0"/>
                    </a:p>
                  </a:txBody>
                  <a:tcPr marL="91431" marR="91431" marT="45734" marB="45734"/>
                </a:tc>
                <a:extLst>
                  <a:ext uri="{0D108BD9-81ED-4DB2-BD59-A6C34878D82A}">
                    <a16:rowId xmlns:a16="http://schemas.microsoft.com/office/drawing/2014/main" val="10000"/>
                  </a:ext>
                </a:extLst>
              </a:tr>
              <a:tr h="914670">
                <a:tc>
                  <a:txBody>
                    <a:bodyPr/>
                    <a:lstStyle/>
                    <a:p>
                      <a:r>
                        <a:rPr lang="en-US" sz="1800" b="1" dirty="0"/>
                        <a:t>Science, Technology, and Engineering</a:t>
                      </a:r>
                    </a:p>
                  </a:txBody>
                  <a:tcPr marL="91431" marR="91431" marT="45734" marB="45734"/>
                </a:tc>
                <a:extLst>
                  <a:ext uri="{0D108BD9-81ED-4DB2-BD59-A6C34878D82A}">
                    <a16:rowId xmlns:a16="http://schemas.microsoft.com/office/drawing/2014/main" val="10001"/>
                  </a:ext>
                </a:extLst>
              </a:tr>
              <a:tr h="914670">
                <a:tc>
                  <a:txBody>
                    <a:bodyPr/>
                    <a:lstStyle/>
                    <a:p>
                      <a:r>
                        <a:rPr lang="en-US" sz="1800" b="1" dirty="0"/>
                        <a:t>Science, Engineering, and Math</a:t>
                      </a:r>
                    </a:p>
                  </a:txBody>
                  <a:tcPr marL="91431" marR="91431" marT="45734" marB="45734"/>
                </a:tc>
                <a:extLst>
                  <a:ext uri="{0D108BD9-81ED-4DB2-BD59-A6C34878D82A}">
                    <a16:rowId xmlns:a16="http://schemas.microsoft.com/office/drawing/2014/main" val="10002"/>
                  </a:ext>
                </a:extLst>
              </a:tr>
              <a:tr h="914670">
                <a:tc>
                  <a:txBody>
                    <a:bodyPr/>
                    <a:lstStyle/>
                    <a:p>
                      <a:r>
                        <a:rPr lang="en-US" sz="1800" b="1" dirty="0"/>
                        <a:t>Technology</a:t>
                      </a:r>
                      <a:r>
                        <a:rPr lang="en-US" sz="1800" b="1" baseline="0" dirty="0"/>
                        <a:t>, Engineering, and Math</a:t>
                      </a:r>
                      <a:endParaRPr lang="en-US" sz="1800" b="1" dirty="0"/>
                    </a:p>
                  </a:txBody>
                  <a:tcPr marL="91431" marR="91431" marT="45734" marB="45734"/>
                </a:tc>
                <a:extLst>
                  <a:ext uri="{0D108BD9-81ED-4DB2-BD59-A6C34878D82A}">
                    <a16:rowId xmlns:a16="http://schemas.microsoft.com/office/drawing/2014/main" val="10003"/>
                  </a:ext>
                </a:extLst>
              </a:tr>
              <a:tr h="640269">
                <a:tc>
                  <a:txBody>
                    <a:bodyPr/>
                    <a:lstStyle/>
                    <a:p>
                      <a:r>
                        <a:rPr lang="en-US" sz="1800" b="1" dirty="0"/>
                        <a:t>Math,</a:t>
                      </a:r>
                      <a:r>
                        <a:rPr lang="en-US" sz="1800" b="1" baseline="0" dirty="0"/>
                        <a:t> Technology, and Science</a:t>
                      </a:r>
                      <a:endParaRPr lang="en-US" sz="1800" b="1" dirty="0"/>
                    </a:p>
                  </a:txBody>
                  <a:tcPr marL="91431" marR="91431" marT="45734" marB="45734"/>
                </a:tc>
                <a:extLst>
                  <a:ext uri="{0D108BD9-81ED-4DB2-BD59-A6C34878D82A}">
                    <a16:rowId xmlns:a16="http://schemas.microsoft.com/office/drawing/2014/main" val="10004"/>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013475573"/>
              </p:ext>
            </p:extLst>
          </p:nvPr>
        </p:nvGraphicFramePr>
        <p:xfrm>
          <a:off x="4132385" y="1090002"/>
          <a:ext cx="7578969" cy="6926448"/>
        </p:xfrm>
        <a:graphic>
          <a:graphicData uri="http://schemas.openxmlformats.org/drawingml/2006/table">
            <a:tbl>
              <a:tblPr firstRow="1" bandRow="1">
                <a:tableStyleId>{5C22544A-7EE6-4342-B048-85BDC9FD1C3A}</a:tableStyleId>
              </a:tblPr>
              <a:tblGrid>
                <a:gridCol w="7578969">
                  <a:extLst>
                    <a:ext uri="{9D8B030D-6E8A-4147-A177-3AD203B41FA5}">
                      <a16:colId xmlns:a16="http://schemas.microsoft.com/office/drawing/2014/main" val="20000"/>
                    </a:ext>
                  </a:extLst>
                </a:gridCol>
              </a:tblGrid>
              <a:tr h="9962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Integrating</a:t>
                      </a:r>
                      <a:r>
                        <a:rPr lang="en-US" sz="1800" baseline="0" dirty="0"/>
                        <a:t> three disciplines</a:t>
                      </a:r>
                      <a:endParaRPr lang="en-US" sz="1800" dirty="0"/>
                    </a:p>
                    <a:p>
                      <a:endParaRPr lang="en-US" sz="1800" dirty="0"/>
                    </a:p>
                  </a:txBody>
                  <a:tcPr marL="91470" marR="91470" marT="45749" marB="45749"/>
                </a:tc>
                <a:extLst>
                  <a:ext uri="{0D108BD9-81ED-4DB2-BD59-A6C34878D82A}">
                    <a16:rowId xmlns:a16="http://schemas.microsoft.com/office/drawing/2014/main" val="10000"/>
                  </a:ext>
                </a:extLst>
              </a:tr>
              <a:tr h="5930202">
                <a:tc>
                  <a:txBody>
                    <a:bodyPr/>
                    <a:lstStyle/>
                    <a:p>
                      <a:r>
                        <a:rPr lang="en-US" sz="2800" b="1" dirty="0"/>
                        <a:t>A science class uses computers to research a problem and develop a presentation. Groups use engineering processes to develop a solution for a problem, modify the solution</a:t>
                      </a:r>
                      <a:r>
                        <a:rPr lang="en-US" sz="2800" b="1" baseline="0" dirty="0"/>
                        <a:t> based on testing and research, and modify the solution.</a:t>
                      </a:r>
                    </a:p>
                    <a:p>
                      <a:endParaRPr lang="en-US" sz="2800" b="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a:t>A science lesson </a:t>
                      </a:r>
                      <a:r>
                        <a:rPr lang="en-US" sz="2800" b="1" baseline="0" dirty="0"/>
                        <a:t>utilizes and embeds algebraic standards to teach a lesson, then uses programmable calculators to calculate speed from the slope of the line.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baseline="0" dirty="0"/>
                    </a:p>
                    <a:p>
                      <a:endParaRPr lang="en-US" sz="1800" baseline="0" dirty="0"/>
                    </a:p>
                    <a:p>
                      <a:endParaRPr lang="en-US" sz="1800" baseline="0" dirty="0"/>
                    </a:p>
                    <a:p>
                      <a:endParaRPr lang="en-US" sz="1800" dirty="0"/>
                    </a:p>
                  </a:txBody>
                  <a:tcPr marL="91470" marR="91470" marT="45749" marB="45749"/>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6566106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089150" y="841375"/>
            <a:ext cx="7886700" cy="793750"/>
          </a:xfrm>
        </p:spPr>
        <p:txBody>
          <a:bodyPr/>
          <a:lstStyle/>
          <a:p>
            <a:pPr algn="ctr"/>
            <a:r>
              <a:rPr altLang="en-US"/>
              <a:t>Examples: STEM 4.0</a:t>
            </a:r>
          </a:p>
        </p:txBody>
      </p:sp>
      <p:graphicFrame>
        <p:nvGraphicFramePr>
          <p:cNvPr id="6" name="Table 5"/>
          <p:cNvGraphicFramePr>
            <a:graphicFrameLocks noGrp="1"/>
          </p:cNvGraphicFramePr>
          <p:nvPr>
            <p:extLst>
              <p:ext uri="{D42A27DB-BD31-4B8C-83A1-F6EECF244321}">
                <p14:modId xmlns:p14="http://schemas.microsoft.com/office/powerpoint/2010/main" val="2891463862"/>
              </p:ext>
            </p:extLst>
          </p:nvPr>
        </p:nvGraphicFramePr>
        <p:xfrm>
          <a:off x="659058" y="1635125"/>
          <a:ext cx="2528887" cy="1555750"/>
        </p:xfrm>
        <a:graphic>
          <a:graphicData uri="http://schemas.openxmlformats.org/drawingml/2006/table">
            <a:tbl>
              <a:tblPr firstRow="1" bandRow="1">
                <a:tableStyleId>{5C22544A-7EE6-4342-B048-85BDC9FD1C3A}</a:tableStyleId>
              </a:tblPr>
              <a:tblGrid>
                <a:gridCol w="2528887">
                  <a:extLst>
                    <a:ext uri="{9D8B030D-6E8A-4147-A177-3AD203B41FA5}">
                      <a16:colId xmlns:a16="http://schemas.microsoft.com/office/drawing/2014/main" val="20000"/>
                    </a:ext>
                  </a:extLst>
                </a:gridCol>
              </a:tblGrid>
              <a:tr h="64060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STEM Disciplines</a:t>
                      </a:r>
                      <a:r>
                        <a:rPr lang="en-US" sz="1800" baseline="0" dirty="0"/>
                        <a:t> 4.0</a:t>
                      </a:r>
                      <a:endParaRPr lang="en-US" sz="1800" dirty="0"/>
                    </a:p>
                    <a:p>
                      <a:endParaRPr lang="en-US" sz="1800" dirty="0"/>
                    </a:p>
                  </a:txBody>
                  <a:tcPr marL="91470" marR="91470" marT="45757" marB="45757"/>
                </a:tc>
                <a:extLst>
                  <a:ext uri="{0D108BD9-81ED-4DB2-BD59-A6C34878D82A}">
                    <a16:rowId xmlns:a16="http://schemas.microsoft.com/office/drawing/2014/main" val="10000"/>
                  </a:ext>
                </a:extLst>
              </a:tr>
              <a:tr h="915147">
                <a:tc>
                  <a:txBody>
                    <a:bodyPr/>
                    <a:lstStyle/>
                    <a:p>
                      <a:r>
                        <a:rPr lang="en-US" sz="1800" dirty="0"/>
                        <a:t>Integrated Science, Technology, Engineering,</a:t>
                      </a:r>
                      <a:r>
                        <a:rPr lang="en-US" sz="1800" baseline="0" dirty="0"/>
                        <a:t> and Math Programs</a:t>
                      </a:r>
                      <a:endParaRPr lang="en-US" sz="1800" dirty="0"/>
                    </a:p>
                  </a:txBody>
                  <a:tcPr marL="91470" marR="91470" marT="45757" marB="45757"/>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038122600"/>
              </p:ext>
            </p:extLst>
          </p:nvPr>
        </p:nvGraphicFramePr>
        <p:xfrm>
          <a:off x="4266224" y="1814025"/>
          <a:ext cx="7515468" cy="4621944"/>
        </p:xfrm>
        <a:graphic>
          <a:graphicData uri="http://schemas.openxmlformats.org/drawingml/2006/table">
            <a:tbl>
              <a:tblPr/>
              <a:tblGrid>
                <a:gridCol w="7515468">
                  <a:extLst>
                    <a:ext uri="{9D8B030D-6E8A-4147-A177-3AD203B41FA5}">
                      <a16:colId xmlns:a16="http://schemas.microsoft.com/office/drawing/2014/main" val="20000"/>
                    </a:ext>
                  </a:extLst>
                </a:gridCol>
              </a:tblGrid>
              <a:tr h="910484">
                <a:tc>
                  <a:txBody>
                    <a:bodyPr/>
                    <a:lstStyle>
                      <a:lvl1pPr eaLnBrk="0" hangingPunct="0">
                        <a:lnSpc>
                          <a:spcPct val="90000"/>
                        </a:lnSpc>
                        <a:spcBef>
                          <a:spcPts val="1000"/>
                        </a:spcBef>
                        <a:buClr>
                          <a:srgbClr val="262A63"/>
                        </a:buClr>
                        <a:buFont typeface="Arial" pitchFamily="34" charset="0"/>
                        <a:defRPr sz="2400">
                          <a:solidFill>
                            <a:schemeClr val="tx1"/>
                          </a:solidFill>
                          <a:latin typeface="Calibri" pitchFamily="34" charset="0"/>
                          <a:ea typeface="MS PGothic" pitchFamily="34" charset="-128"/>
                        </a:defRPr>
                      </a:lvl1pPr>
                      <a:lvl2pPr marL="742950" indent="-285750" eaLnBrk="0" hangingPunct="0">
                        <a:lnSpc>
                          <a:spcPct val="90000"/>
                        </a:lnSpc>
                        <a:spcBef>
                          <a:spcPts val="500"/>
                        </a:spcBef>
                        <a:buClr>
                          <a:srgbClr val="00689B"/>
                        </a:buClr>
                        <a:buFont typeface="Arial" pitchFamily="34" charset="0"/>
                        <a:defRPr sz="2000">
                          <a:solidFill>
                            <a:schemeClr val="tx1"/>
                          </a:solidFill>
                          <a:latin typeface="Calibri" pitchFamily="34" charset="0"/>
                          <a:ea typeface="MS PGothic" pitchFamily="34" charset="-128"/>
                        </a:defRPr>
                      </a:lvl2pPr>
                      <a:lvl3pPr marL="1143000" indent="-228600" eaLnBrk="0" hangingPunct="0">
                        <a:lnSpc>
                          <a:spcPct val="90000"/>
                        </a:lnSpc>
                        <a:spcBef>
                          <a:spcPts val="500"/>
                        </a:spcBef>
                        <a:buClr>
                          <a:srgbClr val="00A88D"/>
                        </a:buClr>
                        <a:buFont typeface="Arial" pitchFamily="34" charset="0"/>
                        <a:defRPr>
                          <a:solidFill>
                            <a:schemeClr val="tx1"/>
                          </a:solidFill>
                          <a:latin typeface="Calibri" pitchFamily="34" charset="0"/>
                          <a:ea typeface="MS PGothic" pitchFamily="34" charset="-128"/>
                        </a:defRPr>
                      </a:lvl3pPr>
                      <a:lvl4pPr marL="1600200" indent="-228600" eaLnBrk="0" hangingPunct="0">
                        <a:lnSpc>
                          <a:spcPct val="90000"/>
                        </a:lnSpc>
                        <a:spcBef>
                          <a:spcPts val="500"/>
                        </a:spcBef>
                        <a:buClr>
                          <a:srgbClr val="9CB63C"/>
                        </a:buClr>
                        <a:buFont typeface="Arial" pitchFamily="34" charset="0"/>
                        <a:defRPr>
                          <a:solidFill>
                            <a:schemeClr val="tx1"/>
                          </a:solidFill>
                          <a:latin typeface="Calibri" pitchFamily="34" charset="0"/>
                          <a:ea typeface="MS PGothic" pitchFamily="34" charset="-128"/>
                        </a:defRPr>
                      </a:lvl4pPr>
                      <a:lvl5pPr marL="2057400" indent="-228600" eaLnBrk="0" hangingPunct="0">
                        <a:lnSpc>
                          <a:spcPct val="90000"/>
                        </a:lnSpc>
                        <a:spcBef>
                          <a:spcPts val="500"/>
                        </a:spcBef>
                        <a:buClr>
                          <a:srgbClr val="CD9D2C"/>
                        </a:buClr>
                        <a:buFont typeface="Arial" pitchFamily="34" charset="0"/>
                        <a:defRPr>
                          <a:solidFill>
                            <a:schemeClr val="tx1"/>
                          </a:solidFill>
                          <a:latin typeface="Calibri" pitchFamily="34" charset="0"/>
                          <a:ea typeface="MS PGothic" pitchFamily="34" charset="-128"/>
                        </a:defRPr>
                      </a:lvl5pPr>
                      <a:lvl6pPr marL="25146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6pPr>
                      <a:lvl7pPr marL="29718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7pPr>
                      <a:lvl8pPr marL="34290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8pPr>
                      <a:lvl9pPr marL="38862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a:ln>
                            <a:noFill/>
                          </a:ln>
                          <a:solidFill>
                            <a:srgbClr val="FFFFFF"/>
                          </a:solidFill>
                          <a:effectLst/>
                          <a:latin typeface="Calibri" pitchFamily="34" charset="0"/>
                          <a:ea typeface="MS PGothic" pitchFamily="34" charset="-128"/>
                        </a:rPr>
                        <a:t>Integrating 4 disciplines: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rgbClr val="FFFFFF"/>
                        </a:solidFill>
                        <a:effectLst/>
                        <a:latin typeface="Calibri" pitchFamily="34" charset="0"/>
                        <a:ea typeface="MS PGothic" pitchFamily="34" charset="-128"/>
                      </a:endParaRPr>
                    </a:p>
                  </a:txBody>
                  <a:tcPr marL="91472" marR="91472" marT="45754" marB="4575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711460">
                <a:tc>
                  <a:txBody>
                    <a:bodyPr/>
                    <a:lstStyle>
                      <a:lvl1pPr eaLnBrk="0" hangingPunct="0">
                        <a:lnSpc>
                          <a:spcPct val="90000"/>
                        </a:lnSpc>
                        <a:spcBef>
                          <a:spcPts val="1000"/>
                        </a:spcBef>
                        <a:buClr>
                          <a:srgbClr val="262A63"/>
                        </a:buClr>
                        <a:buFont typeface="Arial" pitchFamily="34" charset="0"/>
                        <a:defRPr sz="2400">
                          <a:solidFill>
                            <a:schemeClr val="tx1"/>
                          </a:solidFill>
                          <a:latin typeface="Calibri" pitchFamily="34" charset="0"/>
                          <a:ea typeface="MS PGothic" pitchFamily="34" charset="-128"/>
                        </a:defRPr>
                      </a:lvl1pPr>
                      <a:lvl2pPr marL="742950" indent="-285750" eaLnBrk="0" hangingPunct="0">
                        <a:lnSpc>
                          <a:spcPct val="90000"/>
                        </a:lnSpc>
                        <a:spcBef>
                          <a:spcPts val="500"/>
                        </a:spcBef>
                        <a:buClr>
                          <a:srgbClr val="00689B"/>
                        </a:buClr>
                        <a:buFont typeface="Arial" pitchFamily="34" charset="0"/>
                        <a:defRPr sz="2000">
                          <a:solidFill>
                            <a:schemeClr val="tx1"/>
                          </a:solidFill>
                          <a:latin typeface="Calibri" pitchFamily="34" charset="0"/>
                          <a:ea typeface="MS PGothic" pitchFamily="34" charset="-128"/>
                        </a:defRPr>
                      </a:lvl2pPr>
                      <a:lvl3pPr marL="1143000" indent="-228600" eaLnBrk="0" hangingPunct="0">
                        <a:lnSpc>
                          <a:spcPct val="90000"/>
                        </a:lnSpc>
                        <a:spcBef>
                          <a:spcPts val="500"/>
                        </a:spcBef>
                        <a:buClr>
                          <a:srgbClr val="00A88D"/>
                        </a:buClr>
                        <a:buFont typeface="Arial" pitchFamily="34" charset="0"/>
                        <a:defRPr>
                          <a:solidFill>
                            <a:schemeClr val="tx1"/>
                          </a:solidFill>
                          <a:latin typeface="Calibri" pitchFamily="34" charset="0"/>
                          <a:ea typeface="MS PGothic" pitchFamily="34" charset="-128"/>
                        </a:defRPr>
                      </a:lvl3pPr>
                      <a:lvl4pPr marL="1600200" indent="-228600" eaLnBrk="0" hangingPunct="0">
                        <a:lnSpc>
                          <a:spcPct val="90000"/>
                        </a:lnSpc>
                        <a:spcBef>
                          <a:spcPts val="500"/>
                        </a:spcBef>
                        <a:buClr>
                          <a:srgbClr val="9CB63C"/>
                        </a:buClr>
                        <a:buFont typeface="Arial" pitchFamily="34" charset="0"/>
                        <a:defRPr>
                          <a:solidFill>
                            <a:schemeClr val="tx1"/>
                          </a:solidFill>
                          <a:latin typeface="Calibri" pitchFamily="34" charset="0"/>
                          <a:ea typeface="MS PGothic" pitchFamily="34" charset="-128"/>
                        </a:defRPr>
                      </a:lvl4pPr>
                      <a:lvl5pPr marL="2057400" indent="-228600" eaLnBrk="0" hangingPunct="0">
                        <a:lnSpc>
                          <a:spcPct val="90000"/>
                        </a:lnSpc>
                        <a:spcBef>
                          <a:spcPts val="500"/>
                        </a:spcBef>
                        <a:buClr>
                          <a:srgbClr val="CD9D2C"/>
                        </a:buClr>
                        <a:buFont typeface="Arial" pitchFamily="34" charset="0"/>
                        <a:defRPr>
                          <a:solidFill>
                            <a:schemeClr val="tx1"/>
                          </a:solidFill>
                          <a:latin typeface="Calibri" pitchFamily="34" charset="0"/>
                          <a:ea typeface="MS PGothic" pitchFamily="34" charset="-128"/>
                        </a:defRPr>
                      </a:lvl5pPr>
                      <a:lvl6pPr marL="25146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6pPr>
                      <a:lvl7pPr marL="29718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7pPr>
                      <a:lvl8pPr marL="34290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8pPr>
                      <a:lvl9pPr marL="38862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a:ln>
                            <a:noFill/>
                          </a:ln>
                          <a:solidFill>
                            <a:srgbClr val="000000"/>
                          </a:solidFill>
                          <a:effectLst/>
                          <a:latin typeface="Calibri" pitchFamily="34" charset="0"/>
                          <a:ea typeface="MS PGothic" pitchFamily="34" charset="-128"/>
                        </a:rPr>
                        <a:t>A Science class examines data using statistics, then  uses computers to research a problem and develop a presentation. Groups use engineering processes to develop a solution for a problem, modify the solution based on testing and research, and modify the solution.</a:t>
                      </a:r>
                    </a:p>
                  </a:txBody>
                  <a:tcPr marL="91472" marR="91472" marT="45754" marB="4575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23747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ctr" eaLnBrk="1" hangingPunct="1"/>
            <a:r>
              <a:rPr altLang="en-US"/>
              <a:t>Example: A STEM 4.0 Program</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581453288"/>
              </p:ext>
            </p:extLst>
          </p:nvPr>
        </p:nvGraphicFramePr>
        <p:xfrm>
          <a:off x="667727" y="1690687"/>
          <a:ext cx="11201888" cy="4745281"/>
        </p:xfrm>
        <a:graphic>
          <a:graphicData uri="http://schemas.openxmlformats.org/drawingml/2006/table">
            <a:tbl>
              <a:tblPr/>
              <a:tblGrid>
                <a:gridCol w="5366871">
                  <a:extLst>
                    <a:ext uri="{9D8B030D-6E8A-4147-A177-3AD203B41FA5}">
                      <a16:colId xmlns:a16="http://schemas.microsoft.com/office/drawing/2014/main" val="20000"/>
                    </a:ext>
                  </a:extLst>
                </a:gridCol>
                <a:gridCol w="5835017">
                  <a:extLst>
                    <a:ext uri="{9D8B030D-6E8A-4147-A177-3AD203B41FA5}">
                      <a16:colId xmlns:a16="http://schemas.microsoft.com/office/drawing/2014/main" val="20001"/>
                    </a:ext>
                  </a:extLst>
                </a:gridCol>
              </a:tblGrid>
              <a:tr h="946947">
                <a:tc gridSpan="2">
                  <a:txBody>
                    <a:bodyPr/>
                    <a:lstStyle>
                      <a:lvl1pPr eaLnBrk="0" hangingPunct="0">
                        <a:lnSpc>
                          <a:spcPct val="90000"/>
                        </a:lnSpc>
                        <a:spcBef>
                          <a:spcPts val="1000"/>
                        </a:spcBef>
                        <a:buClr>
                          <a:srgbClr val="262A63"/>
                        </a:buClr>
                        <a:buFont typeface="Arial" pitchFamily="34" charset="0"/>
                        <a:defRPr sz="2400">
                          <a:solidFill>
                            <a:schemeClr val="tx1"/>
                          </a:solidFill>
                          <a:latin typeface="Calibri" pitchFamily="34" charset="0"/>
                          <a:ea typeface="MS PGothic" pitchFamily="34" charset="-128"/>
                        </a:defRPr>
                      </a:lvl1pPr>
                      <a:lvl2pPr marL="742950" indent="-285750" eaLnBrk="0" hangingPunct="0">
                        <a:lnSpc>
                          <a:spcPct val="90000"/>
                        </a:lnSpc>
                        <a:spcBef>
                          <a:spcPts val="500"/>
                        </a:spcBef>
                        <a:buClr>
                          <a:srgbClr val="00689B"/>
                        </a:buClr>
                        <a:buFont typeface="Arial" pitchFamily="34" charset="0"/>
                        <a:defRPr sz="2000">
                          <a:solidFill>
                            <a:schemeClr val="tx1"/>
                          </a:solidFill>
                          <a:latin typeface="Calibri" pitchFamily="34" charset="0"/>
                          <a:ea typeface="MS PGothic" pitchFamily="34" charset="-128"/>
                        </a:defRPr>
                      </a:lvl2pPr>
                      <a:lvl3pPr marL="1143000" indent="-228600" eaLnBrk="0" hangingPunct="0">
                        <a:lnSpc>
                          <a:spcPct val="90000"/>
                        </a:lnSpc>
                        <a:spcBef>
                          <a:spcPts val="500"/>
                        </a:spcBef>
                        <a:buClr>
                          <a:srgbClr val="00A88D"/>
                        </a:buClr>
                        <a:buFont typeface="Arial" pitchFamily="34" charset="0"/>
                        <a:defRPr>
                          <a:solidFill>
                            <a:schemeClr val="tx1"/>
                          </a:solidFill>
                          <a:latin typeface="Calibri" pitchFamily="34" charset="0"/>
                          <a:ea typeface="MS PGothic" pitchFamily="34" charset="-128"/>
                        </a:defRPr>
                      </a:lvl3pPr>
                      <a:lvl4pPr marL="1600200" indent="-228600" eaLnBrk="0" hangingPunct="0">
                        <a:lnSpc>
                          <a:spcPct val="90000"/>
                        </a:lnSpc>
                        <a:spcBef>
                          <a:spcPts val="500"/>
                        </a:spcBef>
                        <a:buClr>
                          <a:srgbClr val="9CB63C"/>
                        </a:buClr>
                        <a:buFont typeface="Arial" pitchFamily="34" charset="0"/>
                        <a:defRPr>
                          <a:solidFill>
                            <a:schemeClr val="tx1"/>
                          </a:solidFill>
                          <a:latin typeface="Calibri" pitchFamily="34" charset="0"/>
                          <a:ea typeface="MS PGothic" pitchFamily="34" charset="-128"/>
                        </a:defRPr>
                      </a:lvl4pPr>
                      <a:lvl5pPr marL="2057400" indent="-228600" eaLnBrk="0" hangingPunct="0">
                        <a:lnSpc>
                          <a:spcPct val="90000"/>
                        </a:lnSpc>
                        <a:spcBef>
                          <a:spcPts val="500"/>
                        </a:spcBef>
                        <a:buClr>
                          <a:srgbClr val="CD9D2C"/>
                        </a:buClr>
                        <a:buFont typeface="Arial" pitchFamily="34" charset="0"/>
                        <a:defRPr>
                          <a:solidFill>
                            <a:schemeClr val="tx1"/>
                          </a:solidFill>
                          <a:latin typeface="Calibri" pitchFamily="34" charset="0"/>
                          <a:ea typeface="MS PGothic" pitchFamily="34" charset="-128"/>
                        </a:defRPr>
                      </a:lvl5pPr>
                      <a:lvl6pPr marL="25146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6pPr>
                      <a:lvl7pPr marL="29718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7pPr>
                      <a:lvl8pPr marL="34290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8pPr>
                      <a:lvl9pPr marL="38862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a:ln>
                            <a:noFill/>
                          </a:ln>
                          <a:solidFill>
                            <a:srgbClr val="FFFFFF"/>
                          </a:solidFill>
                          <a:effectLst/>
                          <a:latin typeface="Calibri" pitchFamily="34" charset="0"/>
                          <a:ea typeface="MS PGothic" pitchFamily="34" charset="-128"/>
                        </a:rPr>
                        <a:t>Ms. Alicia Foy’s 5</a:t>
                      </a:r>
                      <a:r>
                        <a:rPr kumimoji="0" lang="en-US" altLang="en-US" sz="2800" b="1" i="0" u="none" strike="noStrike" cap="none" normalizeH="0" baseline="30000" dirty="0">
                          <a:ln>
                            <a:noFill/>
                          </a:ln>
                          <a:solidFill>
                            <a:srgbClr val="FFFFFF"/>
                          </a:solidFill>
                          <a:effectLst/>
                          <a:latin typeface="Calibri" pitchFamily="34" charset="0"/>
                          <a:ea typeface="MS PGothic" pitchFamily="34" charset="-128"/>
                        </a:rPr>
                        <a:t>th</a:t>
                      </a:r>
                      <a:r>
                        <a:rPr kumimoji="0" lang="en-US" altLang="en-US" sz="2800" b="1" i="0" u="none" strike="noStrike" cap="none" normalizeH="0" baseline="0" dirty="0">
                          <a:ln>
                            <a:noFill/>
                          </a:ln>
                          <a:solidFill>
                            <a:srgbClr val="FFFFFF"/>
                          </a:solidFill>
                          <a:effectLst/>
                          <a:latin typeface="Calibri" pitchFamily="34" charset="0"/>
                          <a:ea typeface="MS PGothic" pitchFamily="34" charset="-128"/>
                        </a:rPr>
                        <a:t> grade class:  Hidden Oaks Elementary School, Lake Worth, FL</a:t>
                      </a:r>
                    </a:p>
                  </a:txBody>
                  <a:tcPr marL="91441" marR="91441" marT="45678" marB="4567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extLst>
                  <a:ext uri="{0D108BD9-81ED-4DB2-BD59-A6C34878D82A}">
                    <a16:rowId xmlns:a16="http://schemas.microsoft.com/office/drawing/2014/main" val="10000"/>
                  </a:ext>
                </a:extLst>
              </a:tr>
              <a:tr h="3798334">
                <a:tc>
                  <a:txBody>
                    <a:bodyPr/>
                    <a:lstStyle>
                      <a:lvl1pPr eaLnBrk="0" hangingPunct="0">
                        <a:lnSpc>
                          <a:spcPct val="90000"/>
                        </a:lnSpc>
                        <a:spcBef>
                          <a:spcPts val="1000"/>
                        </a:spcBef>
                        <a:buClr>
                          <a:srgbClr val="262A63"/>
                        </a:buClr>
                        <a:buFont typeface="Arial" pitchFamily="34" charset="0"/>
                        <a:defRPr sz="2400">
                          <a:solidFill>
                            <a:schemeClr val="tx1"/>
                          </a:solidFill>
                          <a:latin typeface="Calibri" pitchFamily="34" charset="0"/>
                          <a:ea typeface="MS PGothic" pitchFamily="34" charset="-128"/>
                        </a:defRPr>
                      </a:lvl1pPr>
                      <a:lvl2pPr marL="742950" indent="-285750" eaLnBrk="0" hangingPunct="0">
                        <a:lnSpc>
                          <a:spcPct val="90000"/>
                        </a:lnSpc>
                        <a:spcBef>
                          <a:spcPts val="500"/>
                        </a:spcBef>
                        <a:buClr>
                          <a:srgbClr val="00689B"/>
                        </a:buClr>
                        <a:buFont typeface="Arial" pitchFamily="34" charset="0"/>
                        <a:defRPr sz="2000">
                          <a:solidFill>
                            <a:schemeClr val="tx1"/>
                          </a:solidFill>
                          <a:latin typeface="Calibri" pitchFamily="34" charset="0"/>
                          <a:ea typeface="MS PGothic" pitchFamily="34" charset="-128"/>
                        </a:defRPr>
                      </a:lvl2pPr>
                      <a:lvl3pPr marL="1143000" indent="-228600" eaLnBrk="0" hangingPunct="0">
                        <a:lnSpc>
                          <a:spcPct val="90000"/>
                        </a:lnSpc>
                        <a:spcBef>
                          <a:spcPts val="500"/>
                        </a:spcBef>
                        <a:buClr>
                          <a:srgbClr val="00A88D"/>
                        </a:buClr>
                        <a:buFont typeface="Arial" pitchFamily="34" charset="0"/>
                        <a:defRPr>
                          <a:solidFill>
                            <a:schemeClr val="tx1"/>
                          </a:solidFill>
                          <a:latin typeface="Calibri" pitchFamily="34" charset="0"/>
                          <a:ea typeface="MS PGothic" pitchFamily="34" charset="-128"/>
                        </a:defRPr>
                      </a:lvl3pPr>
                      <a:lvl4pPr marL="1600200" indent="-228600" eaLnBrk="0" hangingPunct="0">
                        <a:lnSpc>
                          <a:spcPct val="90000"/>
                        </a:lnSpc>
                        <a:spcBef>
                          <a:spcPts val="500"/>
                        </a:spcBef>
                        <a:buClr>
                          <a:srgbClr val="9CB63C"/>
                        </a:buClr>
                        <a:buFont typeface="Arial" pitchFamily="34" charset="0"/>
                        <a:defRPr>
                          <a:solidFill>
                            <a:schemeClr val="tx1"/>
                          </a:solidFill>
                          <a:latin typeface="Calibri" pitchFamily="34" charset="0"/>
                          <a:ea typeface="MS PGothic" pitchFamily="34" charset="-128"/>
                        </a:defRPr>
                      </a:lvl4pPr>
                      <a:lvl5pPr marL="2057400" indent="-228600" eaLnBrk="0" hangingPunct="0">
                        <a:lnSpc>
                          <a:spcPct val="90000"/>
                        </a:lnSpc>
                        <a:spcBef>
                          <a:spcPts val="500"/>
                        </a:spcBef>
                        <a:buClr>
                          <a:srgbClr val="CD9D2C"/>
                        </a:buClr>
                        <a:buFont typeface="Arial" pitchFamily="34" charset="0"/>
                        <a:defRPr>
                          <a:solidFill>
                            <a:schemeClr val="tx1"/>
                          </a:solidFill>
                          <a:latin typeface="Calibri" pitchFamily="34" charset="0"/>
                          <a:ea typeface="MS PGothic" pitchFamily="34" charset="-128"/>
                        </a:defRPr>
                      </a:lvl5pPr>
                      <a:lvl6pPr marL="25146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6pPr>
                      <a:lvl7pPr marL="29718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7pPr>
                      <a:lvl8pPr marL="34290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8pPr>
                      <a:lvl9pPr marL="38862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a:ln>
                            <a:noFill/>
                          </a:ln>
                          <a:solidFill>
                            <a:srgbClr val="000000"/>
                          </a:solidFill>
                          <a:effectLst/>
                          <a:latin typeface="Calibri" pitchFamily="34" charset="0"/>
                          <a:ea typeface="MS PGothic" pitchFamily="34" charset="-128"/>
                        </a:rPr>
                        <a:t>Science:  Earth and Space – Asteroids, meteorites, and comets.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800" b="1" i="0" u="none" strike="noStrike" cap="none" normalizeH="0" baseline="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a:ln>
                            <a:noFill/>
                          </a:ln>
                          <a:solidFill>
                            <a:srgbClr val="000000"/>
                          </a:solidFill>
                          <a:effectLst/>
                          <a:latin typeface="Calibri" pitchFamily="34" charset="0"/>
                          <a:ea typeface="MS PGothic" pitchFamily="34" charset="-128"/>
                        </a:rPr>
                        <a:t>Mathematics:  Fractions, scaling, and conversions.</a:t>
                      </a:r>
                      <a:endParaRPr kumimoji="0" lang="en-US" altLang="en-US" sz="2800" b="0" i="0" u="none" strike="noStrike" cap="none" normalizeH="0" baseline="0">
                        <a:ln>
                          <a:noFill/>
                        </a:ln>
                        <a:solidFill>
                          <a:srgbClr val="000000"/>
                        </a:solidFill>
                        <a:effectLst/>
                        <a:latin typeface="Calibri" pitchFamily="34" charset="0"/>
                        <a:ea typeface="MS PGothic" pitchFamily="34" charset="-128"/>
                      </a:endParaRPr>
                    </a:p>
                  </a:txBody>
                  <a:tcPr marL="91441" marR="91441" marT="45678" marB="45678"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tc>
                  <a:txBody>
                    <a:bodyPr/>
                    <a:lstStyle>
                      <a:lvl1pPr eaLnBrk="0" hangingPunct="0">
                        <a:lnSpc>
                          <a:spcPct val="90000"/>
                        </a:lnSpc>
                        <a:spcBef>
                          <a:spcPts val="1000"/>
                        </a:spcBef>
                        <a:buClr>
                          <a:srgbClr val="262A63"/>
                        </a:buClr>
                        <a:buFont typeface="Arial" pitchFamily="34" charset="0"/>
                        <a:defRPr sz="2400">
                          <a:solidFill>
                            <a:schemeClr val="tx1"/>
                          </a:solidFill>
                          <a:latin typeface="Calibri" pitchFamily="34" charset="0"/>
                          <a:ea typeface="MS PGothic" pitchFamily="34" charset="-128"/>
                        </a:defRPr>
                      </a:lvl1pPr>
                      <a:lvl2pPr marL="742950" indent="-285750" eaLnBrk="0" hangingPunct="0">
                        <a:lnSpc>
                          <a:spcPct val="90000"/>
                        </a:lnSpc>
                        <a:spcBef>
                          <a:spcPts val="500"/>
                        </a:spcBef>
                        <a:buClr>
                          <a:srgbClr val="00689B"/>
                        </a:buClr>
                        <a:buFont typeface="Arial" pitchFamily="34" charset="0"/>
                        <a:defRPr sz="2000">
                          <a:solidFill>
                            <a:schemeClr val="tx1"/>
                          </a:solidFill>
                          <a:latin typeface="Calibri" pitchFamily="34" charset="0"/>
                          <a:ea typeface="MS PGothic" pitchFamily="34" charset="-128"/>
                        </a:defRPr>
                      </a:lvl2pPr>
                      <a:lvl3pPr marL="1143000" indent="-228600" eaLnBrk="0" hangingPunct="0">
                        <a:lnSpc>
                          <a:spcPct val="90000"/>
                        </a:lnSpc>
                        <a:spcBef>
                          <a:spcPts val="500"/>
                        </a:spcBef>
                        <a:buClr>
                          <a:srgbClr val="00A88D"/>
                        </a:buClr>
                        <a:buFont typeface="Arial" pitchFamily="34" charset="0"/>
                        <a:defRPr>
                          <a:solidFill>
                            <a:schemeClr val="tx1"/>
                          </a:solidFill>
                          <a:latin typeface="Calibri" pitchFamily="34" charset="0"/>
                          <a:ea typeface="MS PGothic" pitchFamily="34" charset="-128"/>
                        </a:defRPr>
                      </a:lvl3pPr>
                      <a:lvl4pPr marL="1600200" indent="-228600" eaLnBrk="0" hangingPunct="0">
                        <a:lnSpc>
                          <a:spcPct val="90000"/>
                        </a:lnSpc>
                        <a:spcBef>
                          <a:spcPts val="500"/>
                        </a:spcBef>
                        <a:buClr>
                          <a:srgbClr val="9CB63C"/>
                        </a:buClr>
                        <a:buFont typeface="Arial" pitchFamily="34" charset="0"/>
                        <a:defRPr>
                          <a:solidFill>
                            <a:schemeClr val="tx1"/>
                          </a:solidFill>
                          <a:latin typeface="Calibri" pitchFamily="34" charset="0"/>
                          <a:ea typeface="MS PGothic" pitchFamily="34" charset="-128"/>
                        </a:defRPr>
                      </a:lvl4pPr>
                      <a:lvl5pPr marL="2057400" indent="-228600" eaLnBrk="0" hangingPunct="0">
                        <a:lnSpc>
                          <a:spcPct val="90000"/>
                        </a:lnSpc>
                        <a:spcBef>
                          <a:spcPts val="500"/>
                        </a:spcBef>
                        <a:buClr>
                          <a:srgbClr val="CD9D2C"/>
                        </a:buClr>
                        <a:buFont typeface="Arial" pitchFamily="34" charset="0"/>
                        <a:defRPr>
                          <a:solidFill>
                            <a:schemeClr val="tx1"/>
                          </a:solidFill>
                          <a:latin typeface="Calibri" pitchFamily="34" charset="0"/>
                          <a:ea typeface="MS PGothic" pitchFamily="34" charset="-128"/>
                        </a:defRPr>
                      </a:lvl5pPr>
                      <a:lvl6pPr marL="25146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6pPr>
                      <a:lvl7pPr marL="29718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7pPr>
                      <a:lvl8pPr marL="34290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8pPr>
                      <a:lvl9pPr marL="3886200" indent="-228600" eaLnBrk="0" fontAlgn="base" hangingPunct="0">
                        <a:lnSpc>
                          <a:spcPct val="90000"/>
                        </a:lnSpc>
                        <a:spcBef>
                          <a:spcPts val="500"/>
                        </a:spcBef>
                        <a:spcAft>
                          <a:spcPct val="0"/>
                        </a:spcAft>
                        <a:buClr>
                          <a:srgbClr val="CD9D2C"/>
                        </a:buClr>
                        <a:buFont typeface="Arial" pitchFamily="34" charset="0"/>
                        <a:defRPr>
                          <a:solidFill>
                            <a:schemeClr val="tx1"/>
                          </a:solidFill>
                          <a:latin typeface="Calibri" pitchFamily="34" charset="0"/>
                          <a:ea typeface="MS PGothic"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a:ln>
                            <a:noFill/>
                          </a:ln>
                          <a:solidFill>
                            <a:srgbClr val="000000"/>
                          </a:solidFill>
                          <a:effectLst/>
                          <a:latin typeface="Calibri" pitchFamily="34" charset="0"/>
                          <a:ea typeface="MS PGothic" pitchFamily="34" charset="-128"/>
                        </a:rPr>
                        <a:t>Technology:  Online researching satellites, developing essential vocabulary, and watching animations.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2800" b="1" i="0" u="none" strike="noStrike" cap="none" normalizeH="0" baseline="0" dirty="0">
                        <a:ln>
                          <a:noFill/>
                        </a:ln>
                        <a:solidFill>
                          <a:srgbClr val="000000"/>
                        </a:solidFill>
                        <a:effectLst/>
                        <a:latin typeface="Calibri" pitchFamily="34" charset="0"/>
                        <a:ea typeface="MS PGothic"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800" b="1" i="0" u="none" strike="noStrike" cap="none" normalizeH="0" baseline="0" dirty="0">
                          <a:ln>
                            <a:noFill/>
                          </a:ln>
                          <a:solidFill>
                            <a:srgbClr val="000000"/>
                          </a:solidFill>
                          <a:effectLst/>
                          <a:latin typeface="Calibri" pitchFamily="34" charset="0"/>
                          <a:ea typeface="MS PGothic" pitchFamily="34" charset="-128"/>
                        </a:rPr>
                        <a:t>Engineering: Constructing a scaled version of a satellite, comparing models, and modifying models based on project evaluations. </a:t>
                      </a:r>
                      <a:endParaRPr kumimoji="0" lang="en-US" altLang="en-US" sz="2800" b="0" i="0" u="none" strike="noStrike" cap="none" normalizeH="0" baseline="0" dirty="0">
                        <a:ln>
                          <a:noFill/>
                        </a:ln>
                        <a:solidFill>
                          <a:srgbClr val="000000"/>
                        </a:solidFill>
                        <a:effectLst/>
                        <a:latin typeface="Calibri" pitchFamily="34" charset="0"/>
                        <a:ea typeface="MS PGothic" pitchFamily="34" charset="-128"/>
                      </a:endParaRPr>
                    </a:p>
                  </a:txBody>
                  <a:tcPr marL="91441" marR="91441" marT="45678" marB="45678"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2DEEF"/>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525106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4062" y="1154242"/>
            <a:ext cx="6822830" cy="4676932"/>
          </a:xfrm>
        </p:spPr>
        <p:txBody>
          <a:bodyPr>
            <a:noAutofit/>
          </a:bodyPr>
          <a:lstStyle/>
          <a:p>
            <a:pPr>
              <a:buNone/>
            </a:pPr>
            <a:r>
              <a:rPr lang="en-US" b="1" dirty="0"/>
              <a:t>Insecticide</a:t>
            </a:r>
          </a:p>
          <a:p>
            <a:pPr marL="0" indent="0">
              <a:buNone/>
            </a:pPr>
            <a:r>
              <a:rPr lang="en-US" b="1" dirty="0"/>
              <a:t>Farmers often spray their crops with chemicals to stop insects from eating their crops. Over time, more and more insects in the population are resistant to these sprays, so the farmers have to use different sprays to protect their crops. </a:t>
            </a:r>
          </a:p>
          <a:p>
            <a:pPr marL="0" indent="0">
              <a:buNone/>
            </a:pPr>
            <a:endParaRPr lang="en-US" altLang="zh-CN" dirty="0"/>
          </a:p>
          <a:p>
            <a:r>
              <a:rPr lang="zh-CN" altLang="en-US" dirty="0"/>
              <a:t>首先，建立情景，讨论，</a:t>
            </a:r>
            <a:r>
              <a:rPr lang="en-US" b="1" dirty="0"/>
              <a:t>how this increase in resistance happens.</a:t>
            </a:r>
            <a:r>
              <a:rPr lang="zh-CN" altLang="en-US" b="1" dirty="0"/>
              <a:t>了解学生的</a:t>
            </a:r>
            <a:r>
              <a:rPr lang="zh-CN" altLang="en-US" dirty="0"/>
              <a:t>前概念，理解等，</a:t>
            </a:r>
            <a:r>
              <a:rPr lang="en-US" b="1" dirty="0"/>
              <a:t> </a:t>
            </a:r>
          </a:p>
          <a:p>
            <a:pPr marL="0" indent="0">
              <a:buNone/>
            </a:pPr>
            <a:endParaRPr lang="en-US" sz="3200" b="1" dirty="0"/>
          </a:p>
        </p:txBody>
      </p:sp>
      <p:pic>
        <p:nvPicPr>
          <p:cNvPr id="4" name="Picture 3" descr="RESISTANCE INSECTICIDE.png"/>
          <p:cNvPicPr/>
          <p:nvPr/>
        </p:nvPicPr>
        <p:blipFill>
          <a:blip r:embed="rId3" cstate="print"/>
          <a:stretch>
            <a:fillRect/>
          </a:stretch>
        </p:blipFill>
        <p:spPr>
          <a:xfrm>
            <a:off x="8053755" y="1288683"/>
            <a:ext cx="2991998" cy="4358481"/>
          </a:xfrm>
          <a:prstGeom prst="rect">
            <a:avLst/>
          </a:prstGeom>
        </p:spPr>
      </p:pic>
      <p:sp>
        <p:nvSpPr>
          <p:cNvPr id="5" name="Title 1"/>
          <p:cNvSpPr>
            <a:spLocks noGrp="1"/>
          </p:cNvSpPr>
          <p:nvPr>
            <p:ph type="title"/>
          </p:nvPr>
        </p:nvSpPr>
        <p:spPr>
          <a:xfrm>
            <a:off x="844062" y="112296"/>
            <a:ext cx="10515600" cy="1176388"/>
          </a:xfrm>
        </p:spPr>
        <p:txBody>
          <a:bodyPr>
            <a:normAutofit/>
          </a:bodyPr>
          <a:lstStyle/>
          <a:p>
            <a:pPr algn="ctr"/>
            <a:r>
              <a:rPr lang="zh-CN" altLang="en-US" sz="3200" b="1" dirty="0"/>
              <a:t>应用序列</a:t>
            </a:r>
            <a:r>
              <a:rPr lang="en-US" altLang="zh-CN" sz="3200" b="1" dirty="0"/>
              <a:t>(Application Sequence) </a:t>
            </a:r>
            <a:endParaRPr lang="en-US" sz="3200" dirty="0"/>
          </a:p>
        </p:txBody>
      </p:sp>
    </p:spTree>
    <p:extLst>
      <p:ext uri="{BB962C8B-B14F-4D97-AF65-F5344CB8AC3E}">
        <p14:creationId xmlns:p14="http://schemas.microsoft.com/office/powerpoint/2010/main" val="20577311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7200"/>
            <a:ext cx="10515600" cy="5719763"/>
          </a:xfrm>
        </p:spPr>
        <p:txBody>
          <a:bodyPr>
            <a:normAutofit/>
          </a:bodyPr>
          <a:lstStyle/>
          <a:p>
            <a:pPr marL="0" indent="0">
              <a:buNone/>
            </a:pPr>
            <a:r>
              <a:rPr lang="en-US" dirty="0"/>
              <a:t>201</a:t>
            </a:r>
            <a:r>
              <a:rPr lang="en-US" altLang="zh-CN" dirty="0"/>
              <a:t>4</a:t>
            </a:r>
            <a:r>
              <a:rPr lang="zh-CN" altLang="en-US" dirty="0"/>
              <a:t>年，美国国家研究院下的国家工程院和科学教育委员会</a:t>
            </a:r>
            <a:endParaRPr lang="en-US" altLang="zh-CN" dirty="0"/>
          </a:p>
          <a:p>
            <a:r>
              <a:rPr lang="zh-CN" altLang="en-US" dirty="0"/>
              <a:t>整合途径理论上讲应该是有效的，有利于后来的提取迁移知识应用。</a:t>
            </a:r>
            <a:endParaRPr lang="en-US" altLang="zh-CN" dirty="0"/>
          </a:p>
          <a:p>
            <a:r>
              <a:rPr lang="zh-CN" altLang="en-US" dirty="0"/>
              <a:t>但是，整合也可能抑制学习，可能会要求更多的认知过程的资源，比如：注意力和短暂记忆</a:t>
            </a:r>
            <a:endParaRPr lang="en-US" altLang="zh-CN" dirty="0"/>
          </a:p>
          <a:p>
            <a:r>
              <a:rPr lang="zh-CN" altLang="en-US" dirty="0"/>
              <a:t>整合</a:t>
            </a:r>
            <a:r>
              <a:rPr lang="en-US" altLang="zh-CN" dirty="0"/>
              <a:t>STEM </a:t>
            </a:r>
            <a:r>
              <a:rPr lang="zh-CN" altLang="en-US" dirty="0"/>
              <a:t>教学可能使学习更贴近真实世界和学生生活，可以提高学生学习兴趣和动机，从而改进学生成绩，满足社会对科学工程技术及数学人才的需求</a:t>
            </a:r>
            <a:endParaRPr lang="en-US" altLang="zh-CN" dirty="0"/>
          </a:p>
          <a:p>
            <a:r>
              <a:rPr lang="zh-CN" altLang="en-US" dirty="0"/>
              <a:t>整合</a:t>
            </a:r>
            <a:r>
              <a:rPr lang="en-US" altLang="zh-CN" dirty="0"/>
              <a:t>STEM</a:t>
            </a:r>
            <a:r>
              <a:rPr lang="zh-CN" altLang="en-US" dirty="0"/>
              <a:t>是否对兴趣和将来从事</a:t>
            </a:r>
            <a:r>
              <a:rPr lang="en-US" altLang="zh-CN" dirty="0"/>
              <a:t>STEM </a:t>
            </a:r>
            <a:r>
              <a:rPr lang="zh-CN" altLang="en-US" dirty="0"/>
              <a:t>工作有积极影响，已有的研究虽然有些</a:t>
            </a:r>
            <a:r>
              <a:rPr lang="en-US" altLang="zh-CN" dirty="0"/>
              <a:t> </a:t>
            </a:r>
            <a:r>
              <a:rPr lang="zh-CN" altLang="en-US" dirty="0"/>
              <a:t>有希望的结果，但是缺少强有力的研究证明有因果关系。</a:t>
            </a:r>
            <a:endParaRPr lang="en-US" dirty="0"/>
          </a:p>
        </p:txBody>
      </p:sp>
    </p:spTree>
    <p:extLst>
      <p:ext uri="{BB962C8B-B14F-4D97-AF65-F5344CB8AC3E}">
        <p14:creationId xmlns:p14="http://schemas.microsoft.com/office/powerpoint/2010/main" val="34083424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7200"/>
            <a:ext cx="10515600" cy="5719763"/>
          </a:xfrm>
        </p:spPr>
        <p:txBody>
          <a:bodyPr>
            <a:normAutofit/>
          </a:bodyPr>
          <a:lstStyle/>
          <a:p>
            <a:r>
              <a:rPr lang="zh-CN" altLang="en-US" dirty="0"/>
              <a:t>缺少对整合</a:t>
            </a:r>
            <a:r>
              <a:rPr lang="en-US" altLang="zh-CN" dirty="0"/>
              <a:t>STEM </a:t>
            </a:r>
            <a:r>
              <a:rPr lang="zh-CN" altLang="en-US" dirty="0"/>
              <a:t>学习的评估方法</a:t>
            </a:r>
            <a:endParaRPr lang="en-US" altLang="zh-CN" dirty="0"/>
          </a:p>
          <a:p>
            <a:r>
              <a:rPr lang="zh-CN" altLang="en-US" dirty="0"/>
              <a:t>现有对</a:t>
            </a:r>
            <a:r>
              <a:rPr lang="en-US" altLang="zh-CN" dirty="0"/>
              <a:t>STEM </a:t>
            </a:r>
            <a:r>
              <a:rPr lang="zh-CN" altLang="en-US" dirty="0"/>
              <a:t>学习评估的研究结果不一致</a:t>
            </a:r>
            <a:endParaRPr lang="en-US" altLang="zh-CN" dirty="0"/>
          </a:p>
          <a:p>
            <a:r>
              <a:rPr lang="zh-CN" altLang="en-US" dirty="0"/>
              <a:t>科学和数学的整合似乎对科学概念学习有积极的意义，但对数学概念的作业意义不大。</a:t>
            </a:r>
            <a:endParaRPr lang="en-US" altLang="zh-CN" dirty="0"/>
          </a:p>
          <a:p>
            <a:r>
              <a:rPr lang="zh-CN" altLang="en-US" dirty="0"/>
              <a:t>科学和工程学习的整合有助于某些科学概念的学习</a:t>
            </a:r>
            <a:endParaRPr lang="en-US" altLang="zh-CN" dirty="0"/>
          </a:p>
          <a:p>
            <a:r>
              <a:rPr lang="zh-CN" altLang="en-US" dirty="0"/>
              <a:t>数学和其它学科的整合似乎很难促进数学的学习</a:t>
            </a:r>
            <a:endParaRPr lang="en-US" altLang="zh-CN" dirty="0"/>
          </a:p>
          <a:p>
            <a:r>
              <a:rPr lang="en-US" dirty="0"/>
              <a:t>STEM</a:t>
            </a:r>
            <a:r>
              <a:rPr lang="zh-CN" altLang="en-US" dirty="0"/>
              <a:t>项目是否能促进对工程的学习，一些研究结果相互矛盾。</a:t>
            </a:r>
            <a:endParaRPr lang="en-US" dirty="0"/>
          </a:p>
          <a:p>
            <a:r>
              <a:rPr lang="en-US" altLang="zh-CN" dirty="0"/>
              <a:t>STEM</a:t>
            </a:r>
            <a:r>
              <a:rPr lang="zh-CN" altLang="en-US" dirty="0"/>
              <a:t>教学内容尚无法确定。</a:t>
            </a:r>
            <a:endParaRPr lang="en-US" altLang="zh-CN" dirty="0"/>
          </a:p>
          <a:p>
            <a:r>
              <a:rPr lang="zh-CN" altLang="en-US" dirty="0"/>
              <a:t>数学论证和科学论证差异</a:t>
            </a:r>
            <a:endParaRPr lang="en-US" altLang="zh-CN" dirty="0"/>
          </a:p>
          <a:p>
            <a:r>
              <a:rPr lang="zh-CN" altLang="en-US" dirty="0"/>
              <a:t>教师的知识和能力</a:t>
            </a:r>
            <a:endParaRPr lang="en-US" altLang="zh-CN" dirty="0"/>
          </a:p>
          <a:p>
            <a:endParaRPr lang="en-US" dirty="0"/>
          </a:p>
          <a:p>
            <a:pPr marL="0" indent="0">
              <a:buNone/>
            </a:pPr>
            <a:endParaRPr lang="en-US" dirty="0"/>
          </a:p>
        </p:txBody>
      </p:sp>
    </p:spTree>
    <p:extLst>
      <p:ext uri="{BB962C8B-B14F-4D97-AF65-F5344CB8AC3E}">
        <p14:creationId xmlns:p14="http://schemas.microsoft.com/office/powerpoint/2010/main" val="9174470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385455"/>
            <a:ext cx="10515600" cy="4791508"/>
          </a:xfrm>
        </p:spPr>
        <p:txBody>
          <a:bodyPr>
            <a:normAutofit/>
          </a:bodyPr>
          <a:lstStyle/>
          <a:p>
            <a:endParaRPr lang="en-US" dirty="0"/>
          </a:p>
          <a:p>
            <a:pPr marL="0" indent="0">
              <a:buNone/>
            </a:pPr>
            <a:endParaRPr lang="en-US" b="1" dirty="0"/>
          </a:p>
          <a:p>
            <a:pPr marL="0" indent="0">
              <a:buNone/>
            </a:pPr>
            <a:r>
              <a:rPr lang="en-US" b="1" dirty="0"/>
              <a:t>Goals for STEM education (Rodger W. </a:t>
            </a:r>
            <a:r>
              <a:rPr lang="en-US" b="1" dirty="0" err="1"/>
              <a:t>Bybee</a:t>
            </a:r>
            <a:r>
              <a:rPr lang="en-US" b="1" dirty="0"/>
              <a:t>)</a:t>
            </a:r>
          </a:p>
          <a:p>
            <a:pPr marL="514350" indent="-514350">
              <a:buAutoNum type="arabicPeriod"/>
            </a:pPr>
            <a:r>
              <a:rPr lang="en-US" b="1" dirty="0"/>
              <a:t>Develop a STEM-literate citizenry .</a:t>
            </a:r>
          </a:p>
          <a:p>
            <a:pPr marL="514350" indent="-514350">
              <a:buAutoNum type="arabicPeriod"/>
            </a:pPr>
            <a:r>
              <a:rPr lang="en-US" b="1" dirty="0"/>
              <a:t>Ensure a deep technical workforce with 21st-century needs. </a:t>
            </a:r>
          </a:p>
          <a:p>
            <a:pPr marL="514350" indent="-514350">
              <a:buAutoNum type="arabicPeriod"/>
            </a:pPr>
            <a:r>
              <a:rPr lang="en-US" b="1" dirty="0"/>
              <a:t>Contribute to a pipeline of individuals in advanced research-and-development STEM careers. </a:t>
            </a:r>
            <a:br>
              <a:rPr lang="en-US" b="1" dirty="0"/>
            </a:br>
            <a:endParaRPr lang="en-US" b="1" dirty="0"/>
          </a:p>
        </p:txBody>
      </p:sp>
      <p:sp>
        <p:nvSpPr>
          <p:cNvPr id="4" name="Title 4"/>
          <p:cNvSpPr>
            <a:spLocks noGrp="1"/>
          </p:cNvSpPr>
          <p:nvPr>
            <p:ph type="title"/>
          </p:nvPr>
        </p:nvSpPr>
        <p:spPr>
          <a:xfrm>
            <a:off x="838200" y="365125"/>
            <a:ext cx="10515600" cy="1325563"/>
          </a:xfrm>
        </p:spPr>
        <p:txBody>
          <a:bodyPr/>
          <a:lstStyle/>
          <a:p>
            <a:pPr algn="ctr"/>
            <a:r>
              <a:rPr lang="en-US" b="1" dirty="0">
                <a:latin typeface="+mn-lt"/>
              </a:rPr>
              <a:t>What about STEM?</a:t>
            </a:r>
          </a:p>
        </p:txBody>
      </p:sp>
    </p:spTree>
    <p:extLst>
      <p:ext uri="{BB962C8B-B14F-4D97-AF65-F5344CB8AC3E}">
        <p14:creationId xmlns:p14="http://schemas.microsoft.com/office/powerpoint/2010/main" val="20194851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71055"/>
            <a:ext cx="10515600" cy="5705908"/>
          </a:xfrm>
        </p:spPr>
        <p:txBody>
          <a:bodyPr>
            <a:normAutofit/>
          </a:bodyPr>
          <a:lstStyle/>
          <a:p>
            <a:pPr marL="0" indent="0">
              <a:buNone/>
            </a:pPr>
            <a:r>
              <a:rPr lang="en-US" b="1" dirty="0"/>
              <a:t>STEM </a:t>
            </a:r>
            <a:r>
              <a:rPr lang="zh-CN" altLang="en-US" b="1" dirty="0"/>
              <a:t>素养</a:t>
            </a:r>
            <a:r>
              <a:rPr lang="en-US" b="1" dirty="0"/>
              <a:t>(Rodger W. </a:t>
            </a:r>
            <a:r>
              <a:rPr lang="en-US" b="1" dirty="0" err="1"/>
              <a:t>Bybee</a:t>
            </a:r>
            <a:r>
              <a:rPr lang="en-US" b="1" dirty="0"/>
              <a:t>)</a:t>
            </a:r>
          </a:p>
          <a:p>
            <a:pPr marL="457200" lvl="1" indent="0">
              <a:buNone/>
            </a:pPr>
            <a:r>
              <a:rPr lang="en-US" b="1" dirty="0"/>
              <a:t> • </a:t>
            </a:r>
            <a:r>
              <a:rPr lang="en-US" sz="2800" b="1" dirty="0"/>
              <a:t>knowledge, attitudes, and skills to identify questions and </a:t>
            </a:r>
          </a:p>
          <a:p>
            <a:pPr marL="457200" lvl="1" indent="0">
              <a:buNone/>
            </a:pPr>
            <a:r>
              <a:rPr lang="en-US" sz="2800" b="1" dirty="0"/>
              <a:t>problems in life situations, to explain the natural and designed world, and to draw evidence-based conclusions about STEM-related issues; </a:t>
            </a:r>
          </a:p>
          <a:p>
            <a:pPr marL="457200" lvl="1" indent="0">
              <a:buNone/>
            </a:pPr>
            <a:r>
              <a:rPr lang="en-US" sz="2800" b="1" dirty="0"/>
              <a:t>• understanding of the characteristic features of STEM disciplines as forms of human knowledge, inquiry, and design;</a:t>
            </a:r>
          </a:p>
          <a:p>
            <a:pPr marL="457200" lvl="1" indent="0">
              <a:buNone/>
            </a:pPr>
            <a:r>
              <a:rPr lang="en-US" sz="2800" b="1" dirty="0"/>
              <a:t> • awareness of how STEM disciplines shape our material, intellectual, and cultural environments; </a:t>
            </a:r>
          </a:p>
          <a:p>
            <a:pPr marL="457200" lvl="1" indent="0">
              <a:buNone/>
            </a:pPr>
            <a:r>
              <a:rPr lang="en-US" sz="2800" b="1" dirty="0"/>
              <a:t>• willingness to engage in STEM-related issues, and with ideas of science, technology, engineering, and mathematics as constructive, concerned, and reflective citizens.</a:t>
            </a:r>
            <a:br>
              <a:rPr lang="en-US" b="1" dirty="0"/>
            </a:br>
            <a:endParaRPr lang="en-US" b="1" dirty="0"/>
          </a:p>
        </p:txBody>
      </p:sp>
    </p:spTree>
    <p:extLst>
      <p:ext uri="{BB962C8B-B14F-4D97-AF65-F5344CB8AC3E}">
        <p14:creationId xmlns:p14="http://schemas.microsoft.com/office/powerpoint/2010/main" val="5100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shot 2014-01-28 11.50.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9196" y="-119215"/>
            <a:ext cx="2069746" cy="3833892"/>
          </a:xfrm>
          <a:prstGeom prst="rect">
            <a:avLst/>
          </a:prstGeom>
        </p:spPr>
      </p:pic>
      <p:pic>
        <p:nvPicPr>
          <p:cNvPr id="6" name="Picture 5" descr="Screenshot 2014-01-28 11.50.2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9196" y="3744597"/>
            <a:ext cx="2069746" cy="3118604"/>
          </a:xfrm>
          <a:prstGeom prst="rect">
            <a:avLst/>
          </a:prstGeom>
        </p:spPr>
      </p:pic>
      <p:pic>
        <p:nvPicPr>
          <p:cNvPr id="9" name="Picture 8" descr="Screenshot 2014-01-28 11.53.34.png"/>
          <p:cNvPicPr>
            <a:picLocks noChangeAspect="1"/>
          </p:cNvPicPr>
          <p:nvPr/>
        </p:nvPicPr>
        <p:blipFill rotWithShape="1">
          <a:blip r:embed="rId4">
            <a:extLst>
              <a:ext uri="{28A0092B-C50C-407E-A947-70E740481C1C}">
                <a14:useLocalDpi xmlns:a14="http://schemas.microsoft.com/office/drawing/2010/main" val="0"/>
              </a:ext>
            </a:extLst>
          </a:blip>
          <a:srcRect l="6488"/>
          <a:stretch/>
        </p:blipFill>
        <p:spPr>
          <a:xfrm>
            <a:off x="8441526" y="1763236"/>
            <a:ext cx="2226474" cy="3747811"/>
          </a:xfrm>
          <a:prstGeom prst="rect">
            <a:avLst/>
          </a:prstGeom>
        </p:spPr>
      </p:pic>
      <p:sp>
        <p:nvSpPr>
          <p:cNvPr id="10" name="Right Arrow 9"/>
          <p:cNvSpPr/>
          <p:nvPr/>
        </p:nvSpPr>
        <p:spPr>
          <a:xfrm rot="1240122">
            <a:off x="4445136" y="2430741"/>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ight Arrow 10"/>
          <p:cNvSpPr/>
          <p:nvPr/>
        </p:nvSpPr>
        <p:spPr>
          <a:xfrm rot="20013501">
            <a:off x="4448168" y="4318638"/>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ight Arrow 11"/>
          <p:cNvSpPr/>
          <p:nvPr/>
        </p:nvSpPr>
        <p:spPr>
          <a:xfrm>
            <a:off x="7386689" y="3067773"/>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descr="Screenshot 2014-01-28 12.00.4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81436" y="1639651"/>
            <a:ext cx="2255889" cy="3406243"/>
          </a:xfrm>
          <a:prstGeom prst="rect">
            <a:avLst/>
          </a:prstGeom>
        </p:spPr>
      </p:pic>
    </p:spTree>
    <p:extLst>
      <p:ext uri="{BB962C8B-B14F-4D97-AF65-F5344CB8AC3E}">
        <p14:creationId xmlns:p14="http://schemas.microsoft.com/office/powerpoint/2010/main" val="2772480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9036" y="1618937"/>
            <a:ext cx="9415841" cy="5096255"/>
          </a:xfrm>
        </p:spPr>
        <p:txBody>
          <a:bodyPr>
            <a:normAutofit/>
          </a:bodyPr>
          <a:lstStyle/>
          <a:p>
            <a:r>
              <a:rPr lang="en-US" sz="2600" b="1" dirty="0">
                <a:solidFill>
                  <a:srgbClr val="FF0000"/>
                </a:solidFill>
              </a:rPr>
              <a:t>V</a:t>
            </a:r>
            <a:r>
              <a:rPr lang="en-US" sz="2600" b="1" dirty="0"/>
              <a:t>ariation – the individuals of the population are not exactly alike </a:t>
            </a:r>
          </a:p>
          <a:p>
            <a:endParaRPr lang="en-US" sz="2600" b="1" dirty="0"/>
          </a:p>
          <a:p>
            <a:r>
              <a:rPr lang="en-US" sz="2600" b="1" dirty="0">
                <a:solidFill>
                  <a:srgbClr val="FF0000"/>
                </a:solidFill>
              </a:rPr>
              <a:t>I</a:t>
            </a:r>
            <a:r>
              <a:rPr lang="en-US" sz="2600" b="1" dirty="0"/>
              <a:t>nheritance – many of the differences among individuals are inheritable (only genetic differences are passed on)</a:t>
            </a:r>
          </a:p>
          <a:p>
            <a:endParaRPr lang="en-US" sz="2600" b="1" dirty="0"/>
          </a:p>
          <a:p>
            <a:r>
              <a:rPr lang="en-US" sz="2600" b="1" dirty="0">
                <a:solidFill>
                  <a:srgbClr val="FF0000"/>
                </a:solidFill>
              </a:rPr>
              <a:t>S</a:t>
            </a:r>
            <a:r>
              <a:rPr lang="en-US" sz="2600" b="1" dirty="0"/>
              <a:t>election – not every individual survives &amp; reproduces; some traits make an organism more likely to survive and reproduce </a:t>
            </a:r>
          </a:p>
          <a:p>
            <a:endParaRPr lang="en-US" sz="2600" b="1" dirty="0"/>
          </a:p>
          <a:p>
            <a:r>
              <a:rPr lang="en-US" sz="2600" b="1" dirty="0">
                <a:solidFill>
                  <a:srgbClr val="FF0000"/>
                </a:solidFill>
              </a:rPr>
              <a:t>T</a:t>
            </a:r>
            <a:r>
              <a:rPr lang="en-US" sz="2600" b="1" dirty="0"/>
              <a:t>ime – the population changes over multiple generations (advantageous traits become more common in the population because they are passed on more often)</a:t>
            </a:r>
          </a:p>
          <a:p>
            <a:endParaRPr lang="en-US" dirty="0"/>
          </a:p>
        </p:txBody>
      </p:sp>
      <p:sp>
        <p:nvSpPr>
          <p:cNvPr id="4" name="TextBox 3"/>
          <p:cNvSpPr txBox="1"/>
          <p:nvPr/>
        </p:nvSpPr>
        <p:spPr>
          <a:xfrm>
            <a:off x="2144058" y="6191973"/>
            <a:ext cx="7344639" cy="461665"/>
          </a:xfrm>
          <a:prstGeom prst="rect">
            <a:avLst/>
          </a:prstGeom>
          <a:noFill/>
        </p:spPr>
        <p:txBody>
          <a:bodyPr wrap="none" rtlCol="0">
            <a:spAutoFit/>
          </a:bodyPr>
          <a:lstStyle/>
          <a:p>
            <a:r>
              <a:rPr lang="en-US" sz="2400" dirty="0">
                <a:solidFill>
                  <a:srgbClr val="FF0000"/>
                </a:solidFill>
              </a:rPr>
              <a:t>Change in proportion of traits in population &amp; Adaptation</a:t>
            </a:r>
          </a:p>
        </p:txBody>
      </p:sp>
      <p:sp>
        <p:nvSpPr>
          <p:cNvPr id="5" name="TextBox 4"/>
          <p:cNvSpPr txBox="1"/>
          <p:nvPr/>
        </p:nvSpPr>
        <p:spPr>
          <a:xfrm>
            <a:off x="6412310" y="2030662"/>
            <a:ext cx="3406445" cy="461665"/>
          </a:xfrm>
          <a:prstGeom prst="rect">
            <a:avLst/>
          </a:prstGeom>
          <a:noFill/>
        </p:spPr>
        <p:txBody>
          <a:bodyPr wrap="none" rtlCol="0">
            <a:spAutoFit/>
          </a:bodyPr>
          <a:lstStyle/>
          <a:p>
            <a:r>
              <a:rPr lang="en-US" sz="2400" dirty="0">
                <a:solidFill>
                  <a:srgbClr val="FF0000"/>
                </a:solidFill>
              </a:rPr>
              <a:t>Random mutation of DNA</a:t>
            </a:r>
          </a:p>
        </p:txBody>
      </p:sp>
      <p:sp>
        <p:nvSpPr>
          <p:cNvPr id="6" name="TextBox 5"/>
          <p:cNvSpPr txBox="1"/>
          <p:nvPr/>
        </p:nvSpPr>
        <p:spPr>
          <a:xfrm>
            <a:off x="5099258" y="3260870"/>
            <a:ext cx="4764959" cy="461665"/>
          </a:xfrm>
          <a:prstGeom prst="rect">
            <a:avLst/>
          </a:prstGeom>
          <a:noFill/>
        </p:spPr>
        <p:txBody>
          <a:bodyPr wrap="none" rtlCol="0">
            <a:spAutoFit/>
          </a:bodyPr>
          <a:lstStyle/>
          <a:p>
            <a:r>
              <a:rPr lang="en-US" sz="2400" dirty="0">
                <a:solidFill>
                  <a:srgbClr val="FF0000"/>
                </a:solidFill>
              </a:rPr>
              <a:t>DNA passed from parent to offspring</a:t>
            </a:r>
          </a:p>
        </p:txBody>
      </p:sp>
      <p:sp>
        <p:nvSpPr>
          <p:cNvPr id="7" name="TextBox 6"/>
          <p:cNvSpPr txBox="1"/>
          <p:nvPr/>
        </p:nvSpPr>
        <p:spPr>
          <a:xfrm>
            <a:off x="4917985" y="4513708"/>
            <a:ext cx="4936801" cy="461665"/>
          </a:xfrm>
          <a:prstGeom prst="rect">
            <a:avLst/>
          </a:prstGeom>
          <a:noFill/>
        </p:spPr>
        <p:txBody>
          <a:bodyPr wrap="none" rtlCol="0">
            <a:spAutoFit/>
          </a:bodyPr>
          <a:lstStyle/>
          <a:p>
            <a:r>
              <a:rPr lang="en-US" sz="2400" u="sng" dirty="0">
                <a:solidFill>
                  <a:srgbClr val="FF0000"/>
                </a:solidFill>
              </a:rPr>
              <a:t>Fitness based on reproductive success</a:t>
            </a:r>
          </a:p>
        </p:txBody>
      </p:sp>
    </p:spTree>
    <p:extLst>
      <p:ext uri="{BB962C8B-B14F-4D97-AF65-F5344CB8AC3E}">
        <p14:creationId xmlns:p14="http://schemas.microsoft.com/office/powerpoint/2010/main" val="1800696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58727" y="520944"/>
            <a:ext cx="2523027" cy="4080722"/>
          </a:xfrm>
          <a:prstGeom prst="rect">
            <a:avLst/>
          </a:prstGeom>
        </p:spPr>
      </p:pic>
      <p:pic>
        <p:nvPicPr>
          <p:cNvPr id="3" name="Picture 2"/>
          <p:cNvPicPr>
            <a:picLocks noChangeAspect="1"/>
          </p:cNvPicPr>
          <p:nvPr/>
        </p:nvPicPr>
        <p:blipFill>
          <a:blip r:embed="rId3"/>
          <a:stretch>
            <a:fillRect/>
          </a:stretch>
        </p:blipFill>
        <p:spPr>
          <a:xfrm>
            <a:off x="3947746" y="520944"/>
            <a:ext cx="4231438" cy="2813906"/>
          </a:xfrm>
          <a:prstGeom prst="rect">
            <a:avLst/>
          </a:prstGeom>
        </p:spPr>
      </p:pic>
      <p:pic>
        <p:nvPicPr>
          <p:cNvPr id="4" name="Picture 3"/>
          <p:cNvPicPr>
            <a:picLocks noChangeAspect="1"/>
          </p:cNvPicPr>
          <p:nvPr/>
        </p:nvPicPr>
        <p:blipFill>
          <a:blip r:embed="rId4"/>
          <a:stretch>
            <a:fillRect/>
          </a:stretch>
        </p:blipFill>
        <p:spPr>
          <a:xfrm>
            <a:off x="8392981" y="2828402"/>
            <a:ext cx="2913481" cy="2913481"/>
          </a:xfrm>
          <a:prstGeom prst="rect">
            <a:avLst/>
          </a:prstGeom>
        </p:spPr>
      </p:pic>
    </p:spTree>
    <p:extLst>
      <p:ext uri="{BB962C8B-B14F-4D97-AF65-F5344CB8AC3E}">
        <p14:creationId xmlns:p14="http://schemas.microsoft.com/office/powerpoint/2010/main" val="1433451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1348"/>
            <a:ext cx="10515600" cy="1325563"/>
          </a:xfrm>
        </p:spPr>
        <p:txBody>
          <a:bodyPr/>
          <a:lstStyle/>
          <a:p>
            <a:pPr algn="ctr"/>
            <a:r>
              <a:rPr lang="zh-CN" altLang="en-US" dirty="0"/>
              <a:t>科学教学的其它方法</a:t>
            </a:r>
            <a:endParaRPr lang="en-US" dirty="0"/>
          </a:p>
        </p:txBody>
      </p:sp>
      <p:sp>
        <p:nvSpPr>
          <p:cNvPr id="3" name="Content Placeholder 2"/>
          <p:cNvSpPr>
            <a:spLocks noGrp="1"/>
          </p:cNvSpPr>
          <p:nvPr>
            <p:ph idx="1"/>
          </p:nvPr>
        </p:nvSpPr>
        <p:spPr>
          <a:xfrm>
            <a:off x="443345" y="1052945"/>
            <a:ext cx="10910455" cy="5498091"/>
          </a:xfrm>
        </p:spPr>
        <p:txBody>
          <a:bodyPr>
            <a:normAutofit/>
          </a:bodyPr>
          <a:lstStyle/>
          <a:p>
            <a:pPr marL="0" indent="0">
              <a:buNone/>
            </a:pPr>
            <a:endParaRPr lang="en-US" altLang="zh-CN" dirty="0"/>
          </a:p>
          <a:p>
            <a:r>
              <a:rPr lang="en-US" altLang="zh-CN" dirty="0"/>
              <a:t>Direct instructional strategy: present information (oral delivery of content), drill and practice (memorization or repetitive skill attainment), passive reading (reading without use of strategies to engage students during the process), and demonstration (showing something)</a:t>
            </a:r>
          </a:p>
          <a:p>
            <a:pPr lvl="1"/>
            <a:r>
              <a:rPr lang="en-US" altLang="zh-CN" dirty="0"/>
              <a:t>Use of microscope</a:t>
            </a:r>
          </a:p>
          <a:p>
            <a:pPr lvl="1"/>
            <a:r>
              <a:rPr lang="en-US" altLang="zh-CN" dirty="0"/>
              <a:t>Graduated cylinders</a:t>
            </a:r>
          </a:p>
          <a:p>
            <a:pPr lvl="1"/>
            <a:r>
              <a:rPr lang="en-US" altLang="zh-CN" dirty="0"/>
              <a:t>Ruler</a:t>
            </a:r>
          </a:p>
          <a:p>
            <a:pPr lvl="1"/>
            <a:r>
              <a:rPr lang="en-US" altLang="zh-CN" dirty="0"/>
              <a:t>PH meter</a:t>
            </a:r>
          </a:p>
          <a:p>
            <a:pPr marL="0" indent="0">
              <a:buNone/>
            </a:pPr>
            <a:endParaRPr lang="en-US" altLang="zh-CN" dirty="0"/>
          </a:p>
        </p:txBody>
      </p:sp>
    </p:spTree>
    <p:extLst>
      <p:ext uri="{BB962C8B-B14F-4D97-AF65-F5344CB8AC3E}">
        <p14:creationId xmlns:p14="http://schemas.microsoft.com/office/powerpoint/2010/main" val="2460557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9765" y="269823"/>
            <a:ext cx="10994036" cy="6281213"/>
          </a:xfrm>
        </p:spPr>
        <p:txBody>
          <a:bodyPr>
            <a:normAutofit lnSpcReduction="10000"/>
          </a:bodyPr>
          <a:lstStyle/>
          <a:p>
            <a:pPr marL="0" indent="0">
              <a:buNone/>
            </a:pPr>
            <a:r>
              <a:rPr lang="en-US" altLang="zh-CN" sz="3200" dirty="0"/>
              <a:t>Indirect instructional strategies:</a:t>
            </a:r>
          </a:p>
          <a:p>
            <a:pPr lvl="1"/>
            <a:r>
              <a:rPr lang="en-US" altLang="zh-CN" sz="3200" dirty="0"/>
              <a:t>Case study: short scenarios or stories given to students that typically pose a realistic problem that must be explored, such as go shopping and found rotten meat, vegetable, making canned food, pickle for winter, eating rotten food and getting sick. Students develop questions from these scenarios, and explore. What do they look like? Where and how do they live? Were all of them harmful?</a:t>
            </a:r>
          </a:p>
          <a:p>
            <a:pPr lvl="1"/>
            <a:r>
              <a:rPr lang="en-US" altLang="zh-CN" sz="3200" dirty="0"/>
              <a:t>Reflective discussion:</a:t>
            </a:r>
            <a:r>
              <a:rPr lang="zh-CN" altLang="en-US" sz="3200" dirty="0"/>
              <a:t>反思式讨论</a:t>
            </a:r>
            <a:r>
              <a:rPr lang="en-US" altLang="zh-CN" sz="3200" dirty="0"/>
              <a:t> where students talk about something they have read, seen, and experienced. Such as demonstration with discussion</a:t>
            </a:r>
          </a:p>
          <a:p>
            <a:pPr lvl="1"/>
            <a:r>
              <a:rPr lang="en-US" altLang="zh-CN" sz="3200" dirty="0"/>
              <a:t>Active reading: </a:t>
            </a:r>
            <a:r>
              <a:rPr lang="zh-CN" altLang="en-US" sz="3200" dirty="0"/>
              <a:t>积极主动阅读</a:t>
            </a:r>
            <a:r>
              <a:rPr lang="en-US" altLang="zh-CN" sz="3200" dirty="0"/>
              <a:t>use scientific books, magazine, etc. to motivate students, asking question, write and interpret, information in books</a:t>
            </a:r>
          </a:p>
          <a:p>
            <a:pPr lvl="1"/>
            <a:endParaRPr lang="en-US" altLang="zh-CN" dirty="0"/>
          </a:p>
          <a:p>
            <a:pPr marL="0" indent="0">
              <a:buNone/>
            </a:pPr>
            <a:endParaRPr lang="en-US" altLang="zh-CN" dirty="0"/>
          </a:p>
        </p:txBody>
      </p:sp>
    </p:spTree>
    <p:extLst>
      <p:ext uri="{BB962C8B-B14F-4D97-AF65-F5344CB8AC3E}">
        <p14:creationId xmlns:p14="http://schemas.microsoft.com/office/powerpoint/2010/main" val="2253024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9685" y="509667"/>
            <a:ext cx="10874115" cy="6041370"/>
          </a:xfrm>
        </p:spPr>
        <p:txBody>
          <a:bodyPr>
            <a:normAutofit/>
          </a:bodyPr>
          <a:lstStyle/>
          <a:p>
            <a:pPr marL="457200" lvl="1" indent="0">
              <a:buNone/>
            </a:pPr>
            <a:r>
              <a:rPr lang="zh-CN" altLang="en-US" sz="2800" dirty="0"/>
              <a:t>科学教学方法</a:t>
            </a:r>
            <a:endParaRPr lang="en-US" altLang="zh-CN" sz="2800" dirty="0"/>
          </a:p>
          <a:p>
            <a:pPr lvl="1"/>
            <a:r>
              <a:rPr lang="en-US" altLang="zh-CN" sz="2800" dirty="0"/>
              <a:t>Field trip</a:t>
            </a:r>
          </a:p>
          <a:p>
            <a:pPr lvl="1"/>
            <a:r>
              <a:rPr lang="en-US" altLang="zh-CN" sz="2800" dirty="0"/>
              <a:t>Simulation</a:t>
            </a:r>
          </a:p>
          <a:p>
            <a:pPr lvl="1"/>
            <a:r>
              <a:rPr lang="en-US" altLang="zh-CN" sz="2800" dirty="0"/>
              <a:t>Games</a:t>
            </a:r>
          </a:p>
          <a:p>
            <a:pPr lvl="1"/>
            <a:r>
              <a:rPr lang="en-US" altLang="zh-CN" sz="2800" dirty="0"/>
              <a:t>Role-playing</a:t>
            </a:r>
          </a:p>
          <a:p>
            <a:pPr lvl="1"/>
            <a:r>
              <a:rPr lang="en-US" altLang="zh-CN" sz="2800" dirty="0"/>
              <a:t>Debates</a:t>
            </a:r>
          </a:p>
          <a:p>
            <a:pPr lvl="1"/>
            <a:r>
              <a:rPr lang="en-US" altLang="zh-CN" sz="2800" dirty="0"/>
              <a:t>Community resources: park, business, university, radio station</a:t>
            </a:r>
          </a:p>
          <a:p>
            <a:pPr lvl="1"/>
            <a:r>
              <a:rPr lang="en-US" altLang="zh-CN" sz="2800" dirty="0"/>
              <a:t>Independent study: foster self-reliance or individual work., such as essay, blog, report, independent research </a:t>
            </a:r>
          </a:p>
          <a:p>
            <a:pPr lvl="1"/>
            <a:endParaRPr lang="en-US" altLang="zh-CN" sz="3200" dirty="0"/>
          </a:p>
          <a:p>
            <a:pPr marL="0" indent="0">
              <a:buNone/>
            </a:pPr>
            <a:endParaRPr lang="en-US" altLang="zh-CN" dirty="0"/>
          </a:p>
        </p:txBody>
      </p:sp>
    </p:spTree>
    <p:extLst>
      <p:ext uri="{BB962C8B-B14F-4D97-AF65-F5344CB8AC3E}">
        <p14:creationId xmlns:p14="http://schemas.microsoft.com/office/powerpoint/2010/main" val="38004732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7603</TotalTime>
  <Words>2361</Words>
  <Application>Microsoft Office PowerPoint</Application>
  <PresentationFormat>Widescreen</PresentationFormat>
  <Paragraphs>192</Paragraphs>
  <Slides>33</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宋体</vt:lpstr>
      <vt:lpstr>Arial</vt:lpstr>
      <vt:lpstr>Calibri</vt:lpstr>
      <vt:lpstr>Calibri Light</vt:lpstr>
      <vt:lpstr>Wingdings</vt:lpstr>
      <vt:lpstr>Office Theme</vt:lpstr>
      <vt:lpstr>PowerPoint Presentation</vt:lpstr>
      <vt:lpstr>科学教学的两种途径</vt:lpstr>
      <vt:lpstr>应用序列(Application Sequence) </vt:lpstr>
      <vt:lpstr>PowerPoint Presentation</vt:lpstr>
      <vt:lpstr>PowerPoint Presentation</vt:lpstr>
      <vt:lpstr>PowerPoint Presentation</vt:lpstr>
      <vt:lpstr>科学教学的其它方法</vt:lpstr>
      <vt:lpstr>PowerPoint Presentation</vt:lpstr>
      <vt:lpstr>PowerPoint Presentation</vt:lpstr>
      <vt:lpstr>Concept map 概念图</vt:lpstr>
      <vt:lpstr>Concept map 概念图</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Basics:   STEM 1.0</vt:lpstr>
      <vt:lpstr>STEM 2.0, 3.0, 4.0?</vt:lpstr>
      <vt:lpstr>Examples: STEM 2.0</vt:lpstr>
      <vt:lpstr>Examples: STEM 3.0</vt:lpstr>
      <vt:lpstr>Examples: STEM 4.0</vt:lpstr>
      <vt:lpstr>Example: A STEM 4.0 Program</vt:lpstr>
      <vt:lpstr>PowerPoint Presentation</vt:lpstr>
      <vt:lpstr>PowerPoint Presentation</vt:lpstr>
      <vt:lpstr>What about STEM?</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weitian jiang</dc:creator>
  <cp:lastModifiedBy>weitian jiang</cp:lastModifiedBy>
  <cp:revision>895</cp:revision>
  <dcterms:created xsi:type="dcterms:W3CDTF">2016-02-28T17:44:20Z</dcterms:created>
  <dcterms:modified xsi:type="dcterms:W3CDTF">2019-10-21T10:35:40Z</dcterms:modified>
</cp:coreProperties>
</file>