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1" r:id="rId2"/>
    <p:sldId id="264" r:id="rId3"/>
    <p:sldId id="273" r:id="rId4"/>
    <p:sldId id="275" r:id="rId5"/>
    <p:sldId id="276" r:id="rId6"/>
    <p:sldId id="274" r:id="rId7"/>
    <p:sldId id="262" r:id="rId8"/>
    <p:sldId id="277" r:id="rId9"/>
    <p:sldId id="266" r:id="rId10"/>
    <p:sldId id="257" r:id="rId11"/>
    <p:sldId id="268" r:id="rId12"/>
    <p:sldId id="269" r:id="rId13"/>
    <p:sldId id="272" r:id="rId14"/>
    <p:sldId id="256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D60093"/>
    <a:srgbClr val="6600CC"/>
    <a:srgbClr val="6600FF"/>
    <a:srgbClr val="9900FF"/>
    <a:srgbClr val="FF6600"/>
    <a:srgbClr val="FFFFCC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5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26D26-8235-46F1-AD78-5916BEE9ECB7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81CCB-C49E-4599-87E4-ADF7935D02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8C7A2-EF40-4A66-B806-F6A06123ACB8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398F3-E0DE-4B3C-9D05-F7A8A4B6714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B084B-9E01-41E0-A02F-96F37D0F593A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02861-A923-4086-8008-8F0775CB3D1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BC50D-AC77-40E1-9B34-CA68AAE1D1E3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5FF6D-3802-4681-AB3C-BDCC99EA9C2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B41C2-84F6-4F6C-B5A0-8EF3707AFCA7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AE877-97C1-4BFF-8BF7-84B5A96B7B9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485D3-24CA-49D6-AB14-A79B4C7786AF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25AB1-E9F4-4530-9DFB-A8E35A1A8B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543F5-611D-4F06-BE04-783903C2CE5E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3069E-DEB6-47E5-A890-16E1DAFF38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3922A-B117-4638-99D6-CBAF143ED30C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39137-DB31-4819-A488-93EA38802F7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F8A76-9E9A-433F-B9BC-CDEB701264F7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7CDB3-FE75-4DEA-A0FF-6FF351D359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62D0E-DD93-4C7A-8C28-D154E9BA660A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D16C4-0FBF-4CB1-AA95-90A15ECE07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B4696-D9A6-4BF0-8C97-38CC88D30BB9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28AE9-68F7-4CE2-8745-0A6CE218545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BEF2A-729A-4869-B425-941B8A1C5A01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D65A0-8DC4-41BB-ADB1-35BA683416E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65A6C91-27C7-4D86-915F-BBFE32B2C6C9}" type="datetimeFigureOut">
              <a:rPr lang="zh-CN" altLang="en-US"/>
              <a:pPr>
                <a:defRPr/>
              </a:pPr>
              <a:t>2016/05/11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2D95053-3766-427D-8B15-86EACB95CC7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1" r:id="rId2"/>
    <p:sldLayoutId id="2147483758" r:id="rId3"/>
    <p:sldLayoutId id="2147483752" r:id="rId4"/>
    <p:sldLayoutId id="2147483753" r:id="rId5"/>
    <p:sldLayoutId id="2147483754" r:id="rId6"/>
    <p:sldLayoutId id="2147483759" r:id="rId7"/>
    <p:sldLayoutId id="2147483760" r:id="rId8"/>
    <p:sldLayoutId id="2147483761" r:id="rId9"/>
    <p:sldLayoutId id="2147483755" r:id="rId10"/>
    <p:sldLayoutId id="2147483762" r:id="rId11"/>
    <p:sldLayoutId id="214748375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华文新魏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  <a:ea typeface="华文新魏"/>
          <a:cs typeface="华文新魏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  <a:ea typeface="华文新魏"/>
          <a:cs typeface="华文新魏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  <a:ea typeface="华文新魏"/>
          <a:cs typeface="华文新魏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  <a:ea typeface="华文新魏"/>
          <a:cs typeface="华文新魏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华文楷体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华文楷体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华文楷体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华文楷体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华文楷体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39552" y="1124744"/>
            <a:ext cx="8280920" cy="4919860"/>
          </a:xfrm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6000" b="1" dirty="0" smtClean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要</a:t>
            </a:r>
            <a:r>
              <a:rPr lang="zh-CN" altLang="en-US" sz="6000" b="1" dirty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想做好实验，</a:t>
            </a:r>
            <a:br>
              <a:rPr lang="zh-CN" altLang="en-US" sz="6000" b="1" dirty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</a:br>
            <a:r>
              <a:rPr lang="zh-CN" altLang="en-US" sz="6000" b="1" dirty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     </a:t>
            </a:r>
            <a:r>
              <a:rPr lang="zh-CN" altLang="en-US" sz="6000" b="1" dirty="0" smtClean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 就</a:t>
            </a:r>
            <a:r>
              <a:rPr lang="zh-CN" altLang="en-US" sz="6000" b="1" dirty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要敏于</a:t>
            </a:r>
            <a:r>
              <a:rPr lang="zh-CN" altLang="en-US" sz="6000" b="1" dirty="0" smtClean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观察。</a:t>
            </a:r>
            <a:r>
              <a:rPr lang="en-US" altLang="zh-CN" sz="6000" b="1" dirty="0" smtClean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/>
            </a:r>
            <a:br>
              <a:rPr lang="en-US" altLang="zh-CN" sz="6000" b="1" dirty="0" smtClean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</a:br>
            <a:r>
              <a:rPr lang="en-US" altLang="zh-CN" sz="6000" b="1" dirty="0" smtClean="0">
                <a:ln w="11430"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          </a:t>
            </a:r>
            <a:r>
              <a:rPr lang="en-US" altLang="zh-CN" sz="5400" b="1" dirty="0" smtClean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——</a:t>
            </a:r>
            <a:r>
              <a:rPr lang="zh-CN" altLang="en-US" sz="5400" b="1" dirty="0" smtClean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罗伯特</a:t>
            </a:r>
            <a:r>
              <a:rPr lang="en-US" altLang="zh-CN" sz="5400" b="1" dirty="0" smtClean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·</a:t>
            </a:r>
            <a:r>
              <a:rPr lang="zh-CN" altLang="en-US" sz="5400" b="1" dirty="0" smtClean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波义耳</a:t>
            </a:r>
            <a:r>
              <a:rPr lang="en-US" altLang="zh-CN" sz="5400" b="1" dirty="0" smtClean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/>
            </a:r>
            <a:br>
              <a:rPr lang="en-US" altLang="zh-CN" sz="5400" b="1" dirty="0" smtClean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</a:br>
            <a:r>
              <a:rPr lang="en-US" altLang="zh-CN" sz="5400" b="1" dirty="0" smtClean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j-cs"/>
              </a:rPr>
              <a:t>                   </a:t>
            </a:r>
            <a:endParaRPr lang="zh-CN" altLang="en-US" sz="5400" b="1" dirty="0">
              <a:ln w="11430">
                <a:solidFill>
                  <a:schemeClr val="bg1"/>
                </a:solidFill>
              </a:ln>
              <a:solidFill>
                <a:srgbClr val="D6009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755650" y="1916113"/>
            <a:ext cx="7615238" cy="3449637"/>
          </a:xfrm>
        </p:spPr>
        <p:txBody>
          <a:bodyPr/>
          <a:lstStyle/>
          <a:p>
            <a:pPr eaLnBrk="1" hangingPunct="1"/>
            <a:r>
              <a:rPr lang="zh-CN" altLang="en-US" sz="4000" b="1" smtClean="0"/>
              <a:t>水、苏打水、白醋、</a:t>
            </a:r>
            <a:endParaRPr lang="en-US" altLang="zh-CN" sz="4000" b="1" smtClean="0"/>
          </a:p>
          <a:p>
            <a:pPr eaLnBrk="1" hangingPunct="1"/>
            <a:r>
              <a:rPr lang="zh-CN" altLang="en-US" sz="4000" b="1" smtClean="0"/>
              <a:t>雪碧、酒精、</a:t>
            </a:r>
            <a:endParaRPr lang="en-US" altLang="zh-CN" sz="4000" b="1" smtClean="0"/>
          </a:p>
          <a:p>
            <a:pPr eaLnBrk="1" hangingPunct="1"/>
            <a:r>
              <a:rPr lang="zh-CN" altLang="en-US" sz="4000" b="1" smtClean="0"/>
              <a:t>消毒液、玻璃清洁剂、</a:t>
            </a:r>
            <a:endParaRPr lang="en-US" altLang="zh-CN" sz="4000" b="1" smtClean="0"/>
          </a:p>
          <a:p>
            <a:pPr eaLnBrk="1" hangingPunct="1"/>
            <a:r>
              <a:rPr lang="zh-CN" altLang="en-US" sz="4000" b="1" smtClean="0"/>
              <a:t>油烟机清洁剂   </a:t>
            </a:r>
            <a:r>
              <a:rPr lang="en-US" altLang="zh-CN" sz="4000" b="1" smtClean="0"/>
              <a:t>……</a:t>
            </a:r>
            <a:endParaRPr lang="zh-CN" altLang="en-US" sz="4000" b="1" smtClean="0"/>
          </a:p>
        </p:txBody>
      </p:sp>
      <p:sp>
        <p:nvSpPr>
          <p:cNvPr id="15362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透明无色液体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52413"/>
            <a:ext cx="185420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2"/>
          <p:cNvSpPr>
            <a:spLocks noGrp="1"/>
          </p:cNvSpPr>
          <p:nvPr>
            <p:ph type="title"/>
          </p:nvPr>
        </p:nvSpPr>
        <p:spPr>
          <a:xfrm>
            <a:off x="323850" y="620713"/>
            <a:ext cx="2519363" cy="1008062"/>
          </a:xfrm>
        </p:spPr>
        <p:txBody>
          <a:bodyPr/>
          <a:lstStyle/>
          <a:p>
            <a:r>
              <a:rPr lang="zh-CN" altLang="en-US" smtClean="0">
                <a:solidFill>
                  <a:schemeClr val="tx1"/>
                </a:solidFill>
              </a:rPr>
              <a:t>三上册</a:t>
            </a:r>
          </a:p>
        </p:txBody>
      </p:sp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2"/>
          <a:srcRect l="28247" t="16617" r="26797"/>
          <a:stretch>
            <a:fillRect/>
          </a:stretch>
        </p:blipFill>
        <p:spPr bwMode="auto">
          <a:xfrm>
            <a:off x="3059113" y="549275"/>
            <a:ext cx="5849937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2"/>
          <p:cNvSpPr>
            <a:spLocks noGrp="1"/>
          </p:cNvSpPr>
          <p:nvPr>
            <p:ph type="title"/>
          </p:nvPr>
        </p:nvSpPr>
        <p:spPr>
          <a:xfrm>
            <a:off x="323850" y="620713"/>
            <a:ext cx="2519363" cy="1008062"/>
          </a:xfrm>
        </p:spPr>
        <p:txBody>
          <a:bodyPr/>
          <a:lstStyle/>
          <a:p>
            <a:r>
              <a:rPr lang="zh-CN" altLang="en-US" smtClean="0">
                <a:solidFill>
                  <a:schemeClr val="tx1"/>
                </a:solidFill>
              </a:rPr>
              <a:t>四上册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28445" t="16270" r="26711"/>
          <a:stretch>
            <a:fillRect/>
          </a:stretch>
        </p:blipFill>
        <p:spPr bwMode="auto">
          <a:xfrm>
            <a:off x="2843213" y="254000"/>
            <a:ext cx="5980112" cy="627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2"/>
          <p:cNvSpPr>
            <a:spLocks noGrp="1"/>
          </p:cNvSpPr>
          <p:nvPr>
            <p:ph type="title"/>
          </p:nvPr>
        </p:nvSpPr>
        <p:spPr>
          <a:xfrm>
            <a:off x="323850" y="620713"/>
            <a:ext cx="2519363" cy="1008062"/>
          </a:xfrm>
        </p:spPr>
        <p:txBody>
          <a:bodyPr/>
          <a:lstStyle/>
          <a:p>
            <a:r>
              <a:rPr lang="zh-CN" altLang="en-US" smtClean="0">
                <a:solidFill>
                  <a:schemeClr val="tx1"/>
                </a:solidFill>
              </a:rPr>
              <a:t>六下册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28358" t="10316" r="26575"/>
          <a:stretch>
            <a:fillRect/>
          </a:stretch>
        </p:blipFill>
        <p:spPr bwMode="auto">
          <a:xfrm>
            <a:off x="2700338" y="260350"/>
            <a:ext cx="6040437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内容占位符 1"/>
          <p:cNvSpPr>
            <a:spLocks noGrp="1"/>
          </p:cNvSpPr>
          <p:nvPr>
            <p:ph idx="1"/>
          </p:nvPr>
        </p:nvSpPr>
        <p:spPr>
          <a:xfrm>
            <a:off x="796925" y="1628775"/>
            <a:ext cx="7615238" cy="3449638"/>
          </a:xfrm>
        </p:spPr>
        <p:txBody>
          <a:bodyPr/>
          <a:lstStyle/>
          <a:p>
            <a:pPr eaLnBrk="1" hangingPunct="1"/>
            <a:r>
              <a:rPr lang="zh-CN" altLang="en-US" sz="3600" b="1" smtClean="0"/>
              <a:t>水、苏打水、白醋、</a:t>
            </a:r>
            <a:endParaRPr lang="en-US" altLang="zh-CN" sz="3600" b="1" smtClean="0"/>
          </a:p>
          <a:p>
            <a:pPr eaLnBrk="1" hangingPunct="1"/>
            <a:r>
              <a:rPr lang="zh-CN" altLang="en-US" sz="3600" b="1" smtClean="0"/>
              <a:t>雪碧、酒精、</a:t>
            </a:r>
            <a:endParaRPr lang="en-US" altLang="zh-CN" sz="3600" b="1" smtClean="0"/>
          </a:p>
          <a:p>
            <a:pPr eaLnBrk="1" hangingPunct="1"/>
            <a:r>
              <a:rPr lang="zh-CN" altLang="en-US" sz="3600" b="1" smtClean="0"/>
              <a:t>消毒液、玻璃清洁剂、</a:t>
            </a:r>
            <a:endParaRPr lang="en-US" altLang="zh-CN" sz="3600" b="1" smtClean="0"/>
          </a:p>
          <a:p>
            <a:pPr eaLnBrk="1" hangingPunct="1"/>
            <a:r>
              <a:rPr lang="zh-CN" altLang="en-US" sz="3600" b="1" smtClean="0"/>
              <a:t>油烟机清洁剂   </a:t>
            </a:r>
            <a:r>
              <a:rPr lang="en-US" altLang="zh-CN" sz="3600" b="1" smtClean="0"/>
              <a:t>……</a:t>
            </a:r>
            <a:endParaRPr lang="zh-CN" altLang="en-US" sz="3600" b="1" smtClean="0"/>
          </a:p>
        </p:txBody>
      </p:sp>
      <p:sp>
        <p:nvSpPr>
          <p:cNvPr id="19458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透明无色液体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52413"/>
            <a:ext cx="185420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07963" y="4292600"/>
            <a:ext cx="8496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</a:rPr>
              <a:t>你们打算用哪些方法怎么鉴别呢？</a:t>
            </a:r>
            <a:endParaRPr lang="en-US" altLang="zh-CN" sz="36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90513" y="5084763"/>
            <a:ext cx="84963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6600CC"/>
                </a:solidFill>
              </a:rPr>
              <a:t>    建议句式：我们用（     ）方法，如果发现（         ），可能是（          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>
                <a:solidFill>
                  <a:srgbClr val="9900FF"/>
                </a:solidFill>
              </a:rPr>
              <a:t>酸碱指示剂</a:t>
            </a:r>
            <a:r>
              <a:rPr lang="en-US" altLang="zh-CN" sz="4800" b="1" smtClean="0">
                <a:solidFill>
                  <a:srgbClr val="9900FF"/>
                </a:solidFill>
              </a:rPr>
              <a:t>——</a:t>
            </a:r>
            <a:r>
              <a:rPr lang="zh-CN" altLang="en-US" sz="4800" b="1" smtClean="0">
                <a:solidFill>
                  <a:srgbClr val="9900FF"/>
                </a:solidFill>
              </a:rPr>
              <a:t>石蕊</a:t>
            </a:r>
            <a:r>
              <a:rPr lang="zh-CN" altLang="en-US" sz="4800" b="1" smtClean="0">
                <a:solidFill>
                  <a:srgbClr val="FF00FF"/>
                </a:solidFill>
              </a:rPr>
              <a:t>试纸</a:t>
            </a:r>
            <a:endParaRPr lang="zh-CN" altLang="en-US" sz="4800" b="1" smtClean="0">
              <a:solidFill>
                <a:schemeClr val="bg1"/>
              </a:solidFill>
            </a:endParaRPr>
          </a:p>
        </p:txBody>
      </p:sp>
      <p:pic>
        <p:nvPicPr>
          <p:cNvPr id="20482" name="图片 1" descr="http://b.hiphotos.baidu.com/baike/c0%3Dbaike80%2C5%2C5%2C80%2C26/sign=24db3ea93901213fdb3e468e358e5db4/9f510fb30f2442a770f8f7d5d143ad4bd01302cf.jpg"/>
          <p:cNvPicPr>
            <a:picLocks noChangeAspect="1" noChangeArrowheads="1"/>
          </p:cNvPicPr>
          <p:nvPr/>
        </p:nvPicPr>
        <p:blipFill>
          <a:blip r:embed="rId2"/>
          <a:srcRect b="12956"/>
          <a:stretch>
            <a:fillRect/>
          </a:stretch>
        </p:blipFill>
        <p:spPr bwMode="auto">
          <a:xfrm>
            <a:off x="250825" y="1619250"/>
            <a:ext cx="3303588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14"/>
          <p:cNvSpPr>
            <a:spLocks noChangeArrowheads="1"/>
          </p:cNvSpPr>
          <p:nvPr/>
        </p:nvSpPr>
        <p:spPr bwMode="auto">
          <a:xfrm>
            <a:off x="511175" y="5589588"/>
            <a:ext cx="27828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/>
              <a:t>罗伯特</a:t>
            </a:r>
            <a:r>
              <a:rPr lang="en-US" altLang="zh-CN" sz="3200" b="1"/>
              <a:t>·</a:t>
            </a:r>
            <a:r>
              <a:rPr lang="zh-CN" altLang="en-US" sz="3200" b="1"/>
              <a:t>波义耳</a:t>
            </a:r>
            <a:endParaRPr lang="en-US" altLang="zh-CN" sz="3200" b="1"/>
          </a:p>
        </p:txBody>
      </p:sp>
      <p:sp>
        <p:nvSpPr>
          <p:cNvPr id="10" name="内容占位符 2"/>
          <p:cNvSpPr>
            <a:spLocks noGrp="1"/>
          </p:cNvSpPr>
          <p:nvPr>
            <p:ph idx="1"/>
          </p:nvPr>
        </p:nvSpPr>
        <p:spPr>
          <a:xfrm>
            <a:off x="3554413" y="1665288"/>
            <a:ext cx="5589587" cy="3671887"/>
          </a:xfrm>
        </p:spPr>
        <p:txBody>
          <a:bodyPr/>
          <a:lstStyle/>
          <a:p>
            <a:pPr eaLnBrk="1" hangingPunct="1"/>
            <a:r>
              <a:rPr lang="zh-CN" altLang="en-US" sz="3600" b="1" smtClean="0">
                <a:solidFill>
                  <a:srgbClr val="FF0000"/>
                </a:solidFill>
              </a:rPr>
              <a:t>遇酸变红，</a:t>
            </a:r>
            <a:r>
              <a:rPr lang="zh-CN" altLang="en-US" sz="3600" b="1" smtClean="0">
                <a:solidFill>
                  <a:schemeClr val="tx1"/>
                </a:solidFill>
              </a:rPr>
              <a:t>酸性从弱到强，依次为：紫红到红色</a:t>
            </a:r>
          </a:p>
          <a:p>
            <a:pPr eaLnBrk="1" hangingPunct="1"/>
            <a:r>
              <a:rPr lang="zh-CN" altLang="en-US" sz="3600" b="1" smtClean="0">
                <a:solidFill>
                  <a:srgbClr val="0B87D6"/>
                </a:solidFill>
              </a:rPr>
              <a:t>遇碱变蓝</a:t>
            </a:r>
            <a:r>
              <a:rPr lang="zh-CN" altLang="en-US" sz="3600" b="1" smtClean="0">
                <a:solidFill>
                  <a:schemeClr val="tx1"/>
                </a:solidFill>
              </a:rPr>
              <a:t>，碱性从弱到强，依次为：蓝、绿、黄</a:t>
            </a:r>
          </a:p>
          <a:p>
            <a:pPr eaLnBrk="1" hangingPunct="1"/>
            <a:r>
              <a:rPr lang="zh-CN" altLang="en-US" sz="3600" b="1" smtClean="0">
                <a:solidFill>
                  <a:srgbClr val="6600CC"/>
                </a:solidFill>
              </a:rPr>
              <a:t>遇中性物质，呈紫罗兰色</a:t>
            </a: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326" t="13742" r="24257" b="15556"/>
          <a:stretch>
            <a:fillRect/>
          </a:stretch>
        </p:blipFill>
        <p:spPr bwMode="auto">
          <a:xfrm>
            <a:off x="3554413" y="5192713"/>
            <a:ext cx="1538287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标题 3"/>
          <p:cNvSpPr txBox="1">
            <a:spLocks/>
          </p:cNvSpPr>
          <p:nvPr/>
        </p:nvSpPr>
        <p:spPr bwMode="auto">
          <a:xfrm>
            <a:off x="6464300" y="5254625"/>
            <a:ext cx="2227263" cy="125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4800" b="1">
                <a:latin typeface="Candara" pitchFamily="34" charset="0"/>
                <a:ea typeface="华文新魏"/>
                <a:cs typeface="华文新魏"/>
              </a:rPr>
              <a:t>紫甘蓝试剂</a:t>
            </a:r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4"/>
          <a:srcRect l="50000" t="40910"/>
          <a:stretch>
            <a:fillRect/>
          </a:stretch>
        </p:blipFill>
        <p:spPr bwMode="auto">
          <a:xfrm>
            <a:off x="5106988" y="4916488"/>
            <a:ext cx="13430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  <p:bldP spid="10" grpId="0" uiExpand="1" build="p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给实验方法科学排序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11188" y="1698625"/>
            <a:ext cx="2665412" cy="1200150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/>
              <a:t>感官观察（看、</a:t>
            </a:r>
            <a:r>
              <a:rPr lang="zh-CN" altLang="en-US" sz="3600" b="1">
                <a:solidFill>
                  <a:srgbClr val="FF0000"/>
                </a:solidFill>
              </a:rPr>
              <a:t>扇闻</a:t>
            </a:r>
            <a:r>
              <a:rPr lang="zh-CN" altLang="en-US" sz="3600" b="1"/>
              <a:t>）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414838" y="5149850"/>
            <a:ext cx="2663825" cy="646113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/>
              <a:t>滴酸碱试剂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672013" y="3494088"/>
            <a:ext cx="1962150" cy="647700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/>
              <a:t>滴白醋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549775" y="4367213"/>
            <a:ext cx="2236788" cy="646112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/>
              <a:t>加小苏打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797425" y="2713038"/>
            <a:ext cx="1836738" cy="646112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/>
              <a:t>摇一摇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932363" y="1846263"/>
            <a:ext cx="1808162" cy="646112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/>
              <a:t>实验法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53988" y="2006600"/>
            <a:ext cx="4127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6600CC"/>
                </a:solidFill>
              </a:rPr>
              <a:t>1</a:t>
            </a:r>
            <a:endParaRPr lang="zh-CN" altLang="en-US" sz="3200" b="1">
              <a:solidFill>
                <a:srgbClr val="6600CC"/>
              </a:solidFill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3635375" y="2095500"/>
            <a:ext cx="779463" cy="203200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b="1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700338" y="3060700"/>
            <a:ext cx="4111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6600CC"/>
                </a:solidFill>
              </a:rPr>
              <a:t>2</a:t>
            </a:r>
            <a:endParaRPr lang="zh-CN" altLang="en-US" sz="3200" b="1">
              <a:solidFill>
                <a:srgbClr val="6600CC"/>
              </a:solidFill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 flipH="1">
            <a:off x="4644008" y="2492896"/>
            <a:ext cx="864000" cy="432000"/>
          </a:xfrm>
          <a:prstGeom prst="straightConnector1">
            <a:avLst/>
          </a:prstGeom>
          <a:ln w="76200">
            <a:solidFill>
              <a:srgbClr val="FF00FF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5980300" y="2504050"/>
            <a:ext cx="759694" cy="531516"/>
          </a:xfrm>
          <a:prstGeom prst="straightConnector1">
            <a:avLst/>
          </a:prstGeom>
          <a:ln w="76200">
            <a:solidFill>
              <a:srgbClr val="FF00FF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580063" y="3141663"/>
            <a:ext cx="412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6600CC"/>
                </a:solidFill>
              </a:rPr>
              <a:t>3</a:t>
            </a:r>
            <a:endParaRPr lang="zh-CN" altLang="en-US" sz="3200" b="1">
              <a:solidFill>
                <a:srgbClr val="6600CC"/>
              </a:solidFill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708400" y="4429125"/>
            <a:ext cx="4111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6600CC"/>
                </a:solidFill>
              </a:rPr>
              <a:t>4</a:t>
            </a:r>
            <a:endParaRPr lang="zh-CN" altLang="en-US" sz="3200" b="1">
              <a:solidFill>
                <a:srgbClr val="6600CC"/>
              </a:solidFill>
            </a:endParaRPr>
          </a:p>
        </p:txBody>
      </p:sp>
      <p:cxnSp>
        <p:nvCxnSpPr>
          <p:cNvPr id="23" name="直接箭头连接符 22"/>
          <p:cNvCxnSpPr/>
          <p:nvPr/>
        </p:nvCxnSpPr>
        <p:spPr>
          <a:xfrm flipH="1">
            <a:off x="5939647" y="3960952"/>
            <a:ext cx="864000" cy="432000"/>
          </a:xfrm>
          <a:prstGeom prst="straightConnector1">
            <a:avLst/>
          </a:prstGeom>
          <a:ln w="76200">
            <a:solidFill>
              <a:srgbClr val="FF00FF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>
            <a:off x="7251148" y="3928256"/>
            <a:ext cx="759694" cy="531516"/>
          </a:xfrm>
          <a:prstGeom prst="straightConnector1">
            <a:avLst/>
          </a:prstGeom>
          <a:ln w="76200">
            <a:solidFill>
              <a:srgbClr val="FF00FF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F72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3F72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069 L -0.10608 -0.00069 C -0.1533 -0.00069 -0.21181 0.01272 -0.21181 0.02335 L -0.21181 0.04694 " pathEditMode="relative" rAng="10800000" ptsTypes="FfFF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6" y="238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56069E-6 L 0.07448 -1.56069E-6 C 0.10782 -1.56069E-6 0.14913 -0.08185 0.14913 -0.14867 L 0.14913 -0.29618 " pathEditMode="relative" rAng="0" ptsTypes="FfFF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48" y="-1482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13873E-6 L -0.03941 0.1426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712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0.00508 L 0.225 0.02081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38" y="786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 animBg="1"/>
      <p:bldP spid="13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23850" y="1916113"/>
            <a:ext cx="8351838" cy="4103687"/>
          </a:xfrm>
        </p:spPr>
        <p:txBody>
          <a:bodyPr/>
          <a:lstStyle/>
          <a:p>
            <a:pPr eaLnBrk="1" hangingPunct="1"/>
            <a:r>
              <a:rPr lang="zh-CN" altLang="en-US" sz="3600" smtClean="0">
                <a:solidFill>
                  <a:srgbClr val="0000FF"/>
                </a:solidFill>
              </a:rPr>
              <a:t>实验时：</a:t>
            </a:r>
            <a:r>
              <a:rPr lang="en-US" altLang="zh-CN" sz="3600" smtClean="0">
                <a:solidFill>
                  <a:srgbClr val="0000FF"/>
                </a:solidFill>
              </a:rPr>
              <a:t>    </a:t>
            </a:r>
            <a:r>
              <a:rPr lang="zh-CN" altLang="en-US" sz="3600" smtClean="0">
                <a:solidFill>
                  <a:srgbClr val="0000FF"/>
                </a:solidFill>
              </a:rPr>
              <a:t>物品需留样，分成多份做；</a:t>
            </a:r>
            <a:endParaRPr lang="en-US" altLang="zh-CN" sz="3600" smtClean="0">
              <a:solidFill>
                <a:srgbClr val="0000FF"/>
              </a:solidFill>
            </a:endParaRPr>
          </a:p>
          <a:p>
            <a:pPr eaLnBrk="1" hangingPunct="1">
              <a:buFont typeface="Symbol" pitchFamily="18" charset="2"/>
              <a:buNone/>
            </a:pPr>
            <a:r>
              <a:rPr lang="en-US" altLang="zh-CN" sz="3600" smtClean="0">
                <a:solidFill>
                  <a:srgbClr val="0000FF"/>
                </a:solidFill>
              </a:rPr>
              <a:t>                         </a:t>
            </a:r>
            <a:r>
              <a:rPr lang="zh-CN" altLang="en-US" sz="3600" smtClean="0">
                <a:solidFill>
                  <a:srgbClr val="0000FF"/>
                </a:solidFill>
              </a:rPr>
              <a:t>按序做实验，仪器别混用；</a:t>
            </a:r>
            <a:endParaRPr lang="en-US" altLang="zh-CN" sz="3600" smtClean="0">
              <a:solidFill>
                <a:srgbClr val="0000FF"/>
              </a:solidFill>
            </a:endParaRPr>
          </a:p>
          <a:p>
            <a:pPr eaLnBrk="1" hangingPunct="1">
              <a:buFont typeface="Symbol" pitchFamily="18" charset="2"/>
              <a:buNone/>
            </a:pPr>
            <a:r>
              <a:rPr lang="en-US" altLang="zh-CN" sz="3600" smtClean="0">
                <a:solidFill>
                  <a:srgbClr val="0000FF"/>
                </a:solidFill>
              </a:rPr>
              <a:t>                         </a:t>
            </a:r>
            <a:r>
              <a:rPr lang="zh-CN" altLang="en-US" sz="3600" smtClean="0">
                <a:solidFill>
                  <a:srgbClr val="0000FF"/>
                </a:solidFill>
              </a:rPr>
              <a:t>记录要及时，推理要合理；</a:t>
            </a:r>
          </a:p>
          <a:p>
            <a:pPr eaLnBrk="1" hangingPunct="1">
              <a:buFont typeface="Symbol" pitchFamily="18" charset="2"/>
              <a:buNone/>
            </a:pPr>
            <a:r>
              <a:rPr lang="zh-CN" altLang="en-US" sz="3600" smtClean="0">
                <a:solidFill>
                  <a:srgbClr val="0000FF"/>
                </a:solidFill>
              </a:rPr>
              <a:t>                         遇到问题时，资料来帮助。</a:t>
            </a:r>
          </a:p>
          <a:p>
            <a:pPr eaLnBrk="1" hangingPunct="1"/>
            <a:r>
              <a:rPr lang="zh-CN" altLang="en-US" sz="3600" smtClean="0">
                <a:solidFill>
                  <a:srgbClr val="FF0000"/>
                </a:solidFill>
              </a:rPr>
              <a:t>实验后：    材料放盘，整理发现。</a:t>
            </a:r>
          </a:p>
          <a:p>
            <a:pPr eaLnBrk="1" hangingPunct="1">
              <a:buFont typeface="Symbol" pitchFamily="18" charset="2"/>
              <a:buNone/>
            </a:pPr>
            <a:r>
              <a:rPr lang="zh-CN" altLang="en-US" sz="3600" smtClean="0">
                <a:solidFill>
                  <a:srgbClr val="FF0000"/>
                </a:solidFill>
              </a:rPr>
              <a:t>                          证据</a:t>
            </a:r>
            <a:r>
              <a:rPr lang="en-US" altLang="zh-CN" sz="3600" smtClean="0">
                <a:solidFill>
                  <a:srgbClr val="FF0000"/>
                </a:solidFill>
              </a:rPr>
              <a:t>+</a:t>
            </a:r>
            <a:r>
              <a:rPr lang="zh-CN" altLang="en-US" sz="3600" smtClean="0">
                <a:solidFill>
                  <a:srgbClr val="FF0000"/>
                </a:solidFill>
              </a:rPr>
              <a:t>记录，准备汇报。</a:t>
            </a:r>
          </a:p>
        </p:txBody>
      </p:sp>
      <p:sp>
        <p:nvSpPr>
          <p:cNvPr id="22530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实验需注意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388" y="2276475"/>
            <a:ext cx="8964612" cy="4465638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zh-CN" sz="3200" smtClean="0">
                <a:solidFill>
                  <a:schemeClr val="tx1"/>
                </a:solidFill>
                <a:latin typeface="华文楷体"/>
              </a:rPr>
              <a:t>2013-09-09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，四川汉源：透明玻璃瓶中装</a:t>
            </a:r>
            <a:r>
              <a:rPr lang="zh-CN" altLang="en-US" sz="3200" smtClean="0">
                <a:solidFill>
                  <a:srgbClr val="FF0000"/>
                </a:solidFill>
                <a:latin typeface="华文楷体"/>
              </a:rPr>
              <a:t>硫酸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，杜先生误当酒喝，被紧急送医</a:t>
            </a:r>
          </a:p>
          <a:p>
            <a:pPr eaLnBrk="1" hangingPunct="1"/>
            <a:r>
              <a:rPr lang="en-US" altLang="zh-CN" sz="3200" smtClean="0">
                <a:solidFill>
                  <a:schemeClr val="tx1"/>
                </a:solidFill>
                <a:latin typeface="华文楷体"/>
              </a:rPr>
              <a:t>2014-01-19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，北京：饮料瓶中装</a:t>
            </a:r>
            <a:r>
              <a:rPr lang="zh-CN" altLang="en-US" sz="3200" smtClean="0">
                <a:solidFill>
                  <a:srgbClr val="FF0000"/>
                </a:solidFill>
                <a:latin typeface="华文楷体"/>
              </a:rPr>
              <a:t>农药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，</a:t>
            </a:r>
            <a:r>
              <a:rPr lang="en-US" altLang="zh-CN" sz="3200" smtClean="0">
                <a:solidFill>
                  <a:schemeClr val="tx1"/>
                </a:solidFill>
                <a:latin typeface="华文楷体"/>
              </a:rPr>
              <a:t>3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岁儿童误喝，交警开道送其就医</a:t>
            </a:r>
          </a:p>
          <a:p>
            <a:pPr eaLnBrk="1" hangingPunct="1"/>
            <a:r>
              <a:rPr lang="en-US" altLang="zh-CN" sz="3200" smtClean="0">
                <a:solidFill>
                  <a:schemeClr val="tx1"/>
                </a:solidFill>
                <a:latin typeface="华文楷体"/>
              </a:rPr>
              <a:t>2016-04-12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，山东威海：矿泉水瓶中装</a:t>
            </a:r>
            <a:r>
              <a:rPr lang="zh-CN" altLang="en-US" sz="3200" smtClean="0">
                <a:solidFill>
                  <a:srgbClr val="FF0000"/>
                </a:solidFill>
                <a:latin typeface="华文楷体"/>
              </a:rPr>
              <a:t>洗衣液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，杨女士一时口渴误喝，腹部疼痛送医治疗</a:t>
            </a:r>
          </a:p>
          <a:p>
            <a:pPr eaLnBrk="1" hangingPunct="1"/>
            <a:r>
              <a:rPr lang="en-US" altLang="zh-CN" sz="3200" smtClean="0">
                <a:solidFill>
                  <a:schemeClr val="tx1"/>
                </a:solidFill>
                <a:latin typeface="华文楷体"/>
              </a:rPr>
              <a:t>2010-11-03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，江西景德镇：</a:t>
            </a:r>
            <a:r>
              <a:rPr lang="en-US" altLang="zh-CN" sz="3200" smtClean="0">
                <a:solidFill>
                  <a:schemeClr val="tx1"/>
                </a:solidFill>
                <a:latin typeface="华文楷体"/>
              </a:rPr>
              <a:t>11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人误食</a:t>
            </a:r>
            <a:r>
              <a:rPr lang="zh-CN" altLang="en-US" sz="3200" smtClean="0">
                <a:solidFill>
                  <a:srgbClr val="6600FF"/>
                </a:solidFill>
                <a:latin typeface="华文楷体"/>
              </a:rPr>
              <a:t>碳酸钡化合物粉末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当作</a:t>
            </a:r>
            <a:r>
              <a:rPr lang="zh-CN" altLang="en-US" sz="3200" smtClean="0">
                <a:solidFill>
                  <a:srgbClr val="6600FF"/>
                </a:solidFill>
                <a:latin typeface="华文楷体"/>
              </a:rPr>
              <a:t>食用碱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中毒、</a:t>
            </a:r>
            <a:r>
              <a:rPr lang="en-US" altLang="zh-CN" sz="3200" smtClean="0">
                <a:solidFill>
                  <a:schemeClr val="tx1"/>
                </a:solidFill>
                <a:latin typeface="华文楷体"/>
              </a:rPr>
              <a:t>1</a:t>
            </a:r>
            <a:r>
              <a:rPr lang="zh-CN" altLang="en-US" sz="3200" smtClean="0">
                <a:solidFill>
                  <a:schemeClr val="tx1"/>
                </a:solidFill>
                <a:latin typeface="华文楷体"/>
              </a:rPr>
              <a:t>人死亡 </a:t>
            </a:r>
          </a:p>
        </p:txBody>
      </p:sp>
      <p:sp>
        <p:nvSpPr>
          <p:cNvPr id="2355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6600" smtClean="0"/>
              <a:t>新闻速递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标题 1"/>
          <p:cNvSpPr>
            <a:spLocks noGrp="1"/>
          </p:cNvSpPr>
          <p:nvPr>
            <p:ph type="title"/>
          </p:nvPr>
        </p:nvSpPr>
        <p:spPr>
          <a:xfrm>
            <a:off x="2322513" y="1889125"/>
            <a:ext cx="5273675" cy="2159000"/>
          </a:xfrm>
          <a:effectLst>
            <a:outerShdw dist="28398" dir="3806097" algn="ctr" rotWithShape="0">
              <a:srgbClr val="FFFFCC"/>
            </a:outerShdw>
          </a:effectLst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zh-CN" altLang="en-US" sz="4400" b="1" dirty="0" smtClean="0">
                <a:solidFill>
                  <a:srgbClr val="D60093"/>
                </a:solidFill>
                <a:ea typeface="黑体" pitchFamily="2" charset="-122"/>
              </a:rPr>
              <a:t>生活中  有科学，</a:t>
            </a:r>
            <a:r>
              <a:rPr lang="en-US" altLang="zh-CN" sz="4400" b="1" dirty="0" smtClean="0">
                <a:solidFill>
                  <a:srgbClr val="D60093"/>
                </a:solidFill>
                <a:ea typeface="黑体" pitchFamily="2" charset="-122"/>
              </a:rPr>
              <a:t/>
            </a:r>
            <a:br>
              <a:rPr lang="en-US" altLang="zh-CN" sz="4400" b="1" dirty="0" smtClean="0">
                <a:solidFill>
                  <a:srgbClr val="D60093"/>
                </a:solidFill>
                <a:ea typeface="黑体" pitchFamily="2" charset="-122"/>
              </a:rPr>
            </a:br>
            <a:r>
              <a:rPr lang="zh-CN" altLang="en-US" sz="4400" b="1" dirty="0" smtClean="0">
                <a:solidFill>
                  <a:srgbClr val="D60093"/>
                </a:solidFill>
                <a:ea typeface="黑体" pitchFamily="2" charset="-122"/>
              </a:rPr>
              <a:t>生活要  讲科学，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2"/>
          </p:nvPr>
        </p:nvSpPr>
        <p:spPr>
          <a:xfrm>
            <a:off x="2249488" y="4192588"/>
            <a:ext cx="4537075" cy="892175"/>
          </a:xfrm>
          <a:effectLst>
            <a:outerShdw dist="28398" dir="1593903" algn="ctr" rotWithShape="0">
              <a:srgbClr val="FFFFCC"/>
            </a:outerShdw>
          </a:effectLst>
        </p:spPr>
        <p:txBody>
          <a:bodyPr anchor="b"/>
          <a:lstStyle/>
          <a:p>
            <a:pPr eaLnBrk="1" hangingPunct="1">
              <a:spcBef>
                <a:spcPct val="0"/>
              </a:spcBef>
              <a:defRPr/>
            </a:pPr>
            <a:r>
              <a:rPr lang="zh-CN" altLang="en-US" sz="4400" dirty="0" smtClean="0">
                <a:solidFill>
                  <a:srgbClr val="FF0000"/>
                </a:solidFill>
                <a:ea typeface="黑体" pitchFamily="2" charset="-122"/>
                <a:cs typeface="华文新魏"/>
              </a:rPr>
              <a:t>科学生活更健康。</a:t>
            </a:r>
          </a:p>
        </p:txBody>
      </p:sp>
      <p:sp>
        <p:nvSpPr>
          <p:cNvPr id="24579" name="AutoShape 7" descr="http://img1.imgtn.bdimg.com/it/u=3512632910,1558454102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ndara" pitchFamily="34" charset="0"/>
            </a:endParaRPr>
          </a:p>
        </p:txBody>
      </p:sp>
      <p:sp>
        <p:nvSpPr>
          <p:cNvPr id="24580" name="标题 1"/>
          <p:cNvSpPr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4400" b="1">
                <a:solidFill>
                  <a:srgbClr val="FFFFFF"/>
                </a:solidFill>
                <a:latin typeface="Candara" pitchFamily="34" charset="0"/>
                <a:ea typeface="华文新魏"/>
                <a:cs typeface="华文新魏"/>
              </a:rPr>
              <a:t>总结收获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开启生活鉴别之旅：白色粉末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b="14119"/>
          <a:stretch>
            <a:fillRect/>
          </a:stretch>
        </p:blipFill>
        <p:spPr bwMode="auto">
          <a:xfrm>
            <a:off x="2268538" y="3284538"/>
            <a:ext cx="4783137" cy="303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内容占位符 1"/>
          <p:cNvSpPr>
            <a:spLocks/>
          </p:cNvSpPr>
          <p:nvPr/>
        </p:nvSpPr>
        <p:spPr bwMode="auto">
          <a:xfrm>
            <a:off x="250825" y="1989138"/>
            <a:ext cx="8569325" cy="344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4320" indent="-27432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/>
            </a:pPr>
            <a:r>
              <a:rPr lang="zh-CN" altLang="en-US" sz="4000" b="1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小苏打、珍珠粉、面粉、淀粉、</a:t>
            </a:r>
            <a:endParaRPr lang="en-US" altLang="zh-CN" sz="4000" b="1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pPr marL="274320" indent="-27432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/>
            </a:pPr>
            <a:r>
              <a:rPr lang="zh-CN" altLang="en-US" sz="4000" b="1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糯</a:t>
            </a:r>
            <a:r>
              <a:rPr lang="zh-CN" altLang="en-US" sz="4000" b="1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米粉</a:t>
            </a:r>
            <a:r>
              <a:rPr lang="zh-CN" altLang="en-US" sz="4000" b="1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、</a:t>
            </a:r>
            <a:r>
              <a:rPr lang="zh-CN" altLang="en-US" sz="4000" b="1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洗衣</a:t>
            </a:r>
            <a:r>
              <a:rPr lang="zh-CN" altLang="en-US" sz="4000" b="1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粉、生石灰、石膏粉</a:t>
            </a:r>
            <a:endParaRPr lang="en-US" altLang="zh-CN" sz="4000" b="1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pPr marL="274320" indent="-27432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/>
            </a:pPr>
            <a:r>
              <a:rPr lang="en-US" altLang="zh-CN" sz="4000" b="1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……</a:t>
            </a:r>
            <a:endParaRPr lang="zh-CN" altLang="en-US" sz="4000" b="1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内容占位符 1"/>
          <p:cNvSpPr>
            <a:spLocks noGrp="1"/>
          </p:cNvSpPr>
          <p:nvPr>
            <p:ph idx="1"/>
          </p:nvPr>
        </p:nvSpPr>
        <p:spPr>
          <a:xfrm>
            <a:off x="250825" y="1844675"/>
            <a:ext cx="8893175" cy="4032250"/>
          </a:xfrm>
        </p:spPr>
        <p:txBody>
          <a:bodyPr/>
          <a:lstStyle/>
          <a:p>
            <a:pPr eaLnBrk="1" hangingPunct="1"/>
            <a:r>
              <a:rPr lang="zh-CN" altLang="en-US" sz="4400" b="1" smtClean="0"/>
              <a:t>碘酒</a:t>
            </a:r>
            <a:r>
              <a:rPr lang="en-US" altLang="zh-CN" sz="4400" b="1" smtClean="0"/>
              <a:t>——</a:t>
            </a:r>
            <a:r>
              <a:rPr lang="zh-CN" altLang="en-US" sz="4400" b="1" smtClean="0"/>
              <a:t>药店；    白醋</a:t>
            </a:r>
            <a:r>
              <a:rPr lang="en-US" altLang="zh-CN" sz="4400" b="1" smtClean="0"/>
              <a:t>——</a:t>
            </a:r>
            <a:r>
              <a:rPr lang="zh-CN" altLang="en-US" sz="4400" b="1" smtClean="0"/>
              <a:t>超市；</a:t>
            </a:r>
            <a:endParaRPr lang="en-US" altLang="zh-CN" sz="4400" b="1" smtClean="0"/>
          </a:p>
          <a:p>
            <a:pPr eaLnBrk="1" hangingPunct="1"/>
            <a:r>
              <a:rPr lang="zh-CN" altLang="en-US" sz="4400" b="1" smtClean="0"/>
              <a:t>紫甘蓝试剂</a:t>
            </a:r>
            <a:r>
              <a:rPr lang="en-US" altLang="zh-CN" sz="4400" b="1" smtClean="0"/>
              <a:t>——</a:t>
            </a:r>
            <a:r>
              <a:rPr lang="zh-CN" altLang="en-US" sz="4400" b="1" smtClean="0"/>
              <a:t>一百超市购紫甘蓝蔬菜         ， 切碎加较热的水，挤、搓，产生紫色汁液。</a:t>
            </a:r>
            <a:endParaRPr lang="en-US" altLang="zh-CN" sz="4400" b="1" smtClean="0"/>
          </a:p>
          <a:p>
            <a:pPr eaLnBrk="1" hangingPunct="1"/>
            <a:r>
              <a:rPr lang="zh-CN" altLang="en-US" sz="4400" b="1" smtClean="0"/>
              <a:t>记录表</a:t>
            </a:r>
            <a:r>
              <a:rPr lang="en-US" altLang="zh-CN" sz="4400" b="1" smtClean="0"/>
              <a:t>——</a:t>
            </a:r>
            <a:r>
              <a:rPr lang="zh-CN" altLang="en-US" sz="4400" b="1" smtClean="0"/>
              <a:t>包装纸。</a:t>
            </a:r>
            <a:endParaRPr lang="en-US" altLang="zh-CN" sz="4400" b="1" smtClean="0"/>
          </a:p>
        </p:txBody>
      </p:sp>
      <p:sp>
        <p:nvSpPr>
          <p:cNvPr id="27650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鉴别材料来源</a:t>
            </a:r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3284538"/>
            <a:ext cx="10445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55650" y="5662613"/>
            <a:ext cx="63912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rgbClr val="D60093"/>
                </a:solidFill>
              </a:rPr>
              <a:t>每人领取一份白色粉末。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标题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79588"/>
          </a:xfrm>
        </p:spPr>
        <p:txBody>
          <a:bodyPr/>
          <a:lstStyle/>
          <a:p>
            <a:pPr eaLnBrk="1" hangingPunct="1"/>
            <a:r>
              <a:rPr lang="zh-CN" altLang="en-US" smtClean="0">
                <a:latin typeface="华文琥珀"/>
                <a:ea typeface="华文琥珀"/>
                <a:cs typeface="华文琥珀"/>
              </a:rPr>
              <a:t>鉴别身边的物质</a:t>
            </a:r>
          </a:p>
        </p:txBody>
      </p:sp>
      <p:sp>
        <p:nvSpPr>
          <p:cNvPr id="28674" name="副标题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latin typeface="DotumChe" pitchFamily="49" charset="-127"/>
                <a:ea typeface="DotumChe" pitchFamily="49" charset="-127"/>
              </a:rPr>
              <a:t>沈四小  张玲燕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668</TotalTime>
  <Words>512</Words>
  <Application>Microsoft Office PowerPoint</Application>
  <PresentationFormat>全屏显示(4:3)</PresentationFormat>
  <Paragraphs>58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演示文稿设计模板</vt:lpstr>
      </vt:variant>
      <vt:variant>
        <vt:i4>7</vt:i4>
      </vt:variant>
      <vt:variant>
        <vt:lpstr>幻灯片标题</vt:lpstr>
      </vt:variant>
      <vt:variant>
        <vt:i4>14</vt:i4>
      </vt:variant>
    </vt:vector>
  </HeadingPairs>
  <TitlesOfParts>
    <vt:vector size="31" baseType="lpstr">
      <vt:lpstr>Arial</vt:lpstr>
      <vt:lpstr>华文楷体</vt:lpstr>
      <vt:lpstr>Candara</vt:lpstr>
      <vt:lpstr>华文新魏</vt:lpstr>
      <vt:lpstr>Symbol</vt:lpstr>
      <vt:lpstr>Calibri</vt:lpstr>
      <vt:lpstr>宋体</vt:lpstr>
      <vt:lpstr>黑体</vt:lpstr>
      <vt:lpstr>华文琥珀</vt:lpstr>
      <vt:lpstr>DotumChe</vt:lpstr>
      <vt:lpstr>波形</vt:lpstr>
      <vt:lpstr>波形</vt:lpstr>
      <vt:lpstr>波形</vt:lpstr>
      <vt:lpstr>波形</vt:lpstr>
      <vt:lpstr>波形</vt:lpstr>
      <vt:lpstr>波形</vt:lpstr>
      <vt:lpstr>波形</vt:lpstr>
      <vt:lpstr>幻灯片 1</vt:lpstr>
      <vt:lpstr>透明无色液体</vt:lpstr>
      <vt:lpstr>三上册</vt:lpstr>
      <vt:lpstr>四上册</vt:lpstr>
      <vt:lpstr>六下册</vt:lpstr>
      <vt:lpstr>透明无色液体</vt:lpstr>
      <vt:lpstr>酸碱指示剂——石蕊试纸</vt:lpstr>
      <vt:lpstr>给实验方法科学排序</vt:lpstr>
      <vt:lpstr>实验需注意</vt:lpstr>
      <vt:lpstr>新闻速递</vt:lpstr>
      <vt:lpstr>生活中  有科学， 生活要  讲科学，</vt:lpstr>
      <vt:lpstr>开启生活鉴别之旅：白色粉末</vt:lpstr>
      <vt:lpstr>鉴别材料来源</vt:lpstr>
      <vt:lpstr>鉴别身边的物质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zly</dc:creator>
  <cp:lastModifiedBy>微软中国</cp:lastModifiedBy>
  <cp:revision>75</cp:revision>
  <dcterms:created xsi:type="dcterms:W3CDTF">2016-05-04T13:45:42Z</dcterms:created>
  <dcterms:modified xsi:type="dcterms:W3CDTF">2016-05-10T23:47:00Z</dcterms:modified>
</cp:coreProperties>
</file>