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6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B1D6"/>
    <a:srgbClr val="2A8A6C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2016/11/21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istrator\Desktop\VID20161121080447.mp4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7664" y="1196752"/>
            <a:ext cx="18774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黑体" pitchFamily="49" charset="-122"/>
                <a:ea typeface="黑体" pitchFamily="49" charset="-122"/>
              </a:rPr>
              <a:t>三棱镜</a:t>
            </a:r>
            <a:endParaRPr lang="zh-CN" altLang="en-US" sz="4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2708920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透明，横截面为三角形的柱体。</a:t>
            </a:r>
            <a:endParaRPr lang="zh-CN" altLang="en-US" sz="3600" b="1" dirty="0"/>
          </a:p>
        </p:txBody>
      </p:sp>
      <p:pic>
        <p:nvPicPr>
          <p:cNvPr id="7" name="图片 6" descr="b7fd5266d0160924a4ea58f4d40735fae7cd3415.jpg"/>
          <p:cNvPicPr>
            <a:picLocks noChangeAspect="1"/>
          </p:cNvPicPr>
          <p:nvPr/>
        </p:nvPicPr>
        <p:blipFill>
          <a:blip r:embed="rId2" cstate="print"/>
          <a:srcRect t="2929" b="9348"/>
          <a:stretch>
            <a:fillRect/>
          </a:stretch>
        </p:blipFill>
        <p:spPr>
          <a:xfrm>
            <a:off x="4932040" y="404664"/>
            <a:ext cx="3240360" cy="2110017"/>
          </a:xfrm>
          <a:prstGeom prst="rect">
            <a:avLst/>
          </a:prstGeom>
        </p:spPr>
      </p:pic>
      <p:pic>
        <p:nvPicPr>
          <p:cNvPr id="8" name="图片 7" descr="u=1923938001,3672199961&amp;fm=21&amp;gp=0.jpg"/>
          <p:cNvPicPr>
            <a:picLocks noChangeAspect="1"/>
          </p:cNvPicPr>
          <p:nvPr/>
        </p:nvPicPr>
        <p:blipFill>
          <a:blip r:embed="rId3" cstate="print"/>
          <a:srcRect t="10309" r="33565" b="20965"/>
          <a:stretch>
            <a:fillRect/>
          </a:stretch>
        </p:blipFill>
        <p:spPr>
          <a:xfrm>
            <a:off x="395536" y="3717032"/>
            <a:ext cx="3456384" cy="238371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11960" y="3861048"/>
            <a:ext cx="4608512" cy="222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 smtClean="0"/>
              <a:t>         </a:t>
            </a:r>
            <a:r>
              <a:rPr lang="zh-CN" altLang="en-US" sz="3200" b="1" dirty="0" smtClean="0"/>
              <a:t>当手电筒的白光穿过三棱镜时会发生什么有趣的现象呢？</a:t>
            </a:r>
            <a:endParaRPr lang="zh-CN" altLang="en-US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83d70cf3bc79f3db4a0a300b9a1cd11728b29b8.jpg"/>
          <p:cNvPicPr>
            <a:picLocks noChangeAspect="1"/>
          </p:cNvPicPr>
          <p:nvPr/>
        </p:nvPicPr>
        <p:blipFill>
          <a:blip r:embed="rId2" cstate="print"/>
          <a:srcRect b="11874"/>
          <a:stretch>
            <a:fillRect/>
          </a:stretch>
        </p:blipFill>
        <p:spPr>
          <a:xfrm>
            <a:off x="1403648" y="2653841"/>
            <a:ext cx="6336704" cy="42041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1590" y="1124744"/>
            <a:ext cx="880241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/>
              <a:t>通过三棱镜我们将手电筒的白光分解成七种颜色的光：</a:t>
            </a:r>
            <a:endParaRPr lang="en-US" altLang="zh-CN" sz="2800" dirty="0" smtClean="0"/>
          </a:p>
          <a:p>
            <a:pPr>
              <a:lnSpc>
                <a:spcPct val="150000"/>
              </a:lnSpc>
            </a:pPr>
            <a:r>
              <a:rPr lang="zh-CN" altLang="en-US" sz="4000" dirty="0" smtClean="0"/>
              <a:t>           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赤</a:t>
            </a:r>
            <a:r>
              <a:rPr lang="zh-CN" altLang="en-US" sz="4000" dirty="0" smtClean="0"/>
              <a:t>  </a:t>
            </a:r>
            <a:r>
              <a:rPr lang="zh-CN" altLang="en-US" sz="4000" b="1" dirty="0" smtClean="0">
                <a:solidFill>
                  <a:srgbClr val="FF6600"/>
                </a:solidFill>
              </a:rPr>
              <a:t>橙</a:t>
            </a:r>
            <a:r>
              <a:rPr lang="zh-CN" altLang="en-US" sz="4000" dirty="0" smtClean="0"/>
              <a:t>  </a:t>
            </a:r>
            <a:r>
              <a:rPr lang="zh-CN" altLang="en-US" sz="4000" b="1" dirty="0" smtClean="0">
                <a:solidFill>
                  <a:srgbClr val="FFFF00"/>
                </a:solidFill>
              </a:rPr>
              <a:t>黄</a:t>
            </a:r>
            <a:r>
              <a:rPr lang="zh-CN" altLang="en-US" sz="4000" dirty="0" smtClean="0"/>
              <a:t>  </a:t>
            </a:r>
            <a:r>
              <a:rPr lang="zh-CN" altLang="en-US" sz="4000" b="1" dirty="0" smtClean="0">
                <a:solidFill>
                  <a:srgbClr val="00B050"/>
                </a:solidFill>
              </a:rPr>
              <a:t>绿</a:t>
            </a:r>
            <a:r>
              <a:rPr lang="zh-CN" altLang="en-US" sz="4000" dirty="0" smtClean="0"/>
              <a:t>  </a:t>
            </a:r>
            <a:r>
              <a:rPr lang="zh-CN" altLang="en-US" sz="4000" b="1" dirty="0" smtClean="0">
                <a:solidFill>
                  <a:srgbClr val="12B1D6"/>
                </a:solidFill>
              </a:rPr>
              <a:t>蓝</a:t>
            </a:r>
            <a:r>
              <a:rPr lang="zh-CN" altLang="en-US" sz="4000" dirty="0" smtClean="0"/>
              <a:t>  </a:t>
            </a:r>
            <a:r>
              <a:rPr lang="zh-CN" altLang="en-US" sz="4000" b="1" dirty="0" smtClean="0">
                <a:solidFill>
                  <a:schemeClr val="accent2">
                    <a:lumMod val="75000"/>
                  </a:schemeClr>
                </a:solidFill>
              </a:rPr>
              <a:t>靛</a:t>
            </a:r>
            <a:r>
              <a:rPr lang="zh-CN" altLang="en-US" sz="4000" dirty="0" smtClean="0"/>
              <a:t>  </a:t>
            </a:r>
            <a:r>
              <a:rPr lang="zh-CN" altLang="en-US" sz="4000" b="1" dirty="0" smtClean="0">
                <a:solidFill>
                  <a:srgbClr val="7030A0"/>
                </a:solidFill>
              </a:rPr>
              <a:t>紫</a:t>
            </a:r>
            <a:endParaRPr lang="en-US" altLang="zh-CN" sz="4000" b="1" dirty="0" smtClean="0">
              <a:solidFill>
                <a:srgbClr val="7030A0"/>
              </a:solidFill>
            </a:endParaRPr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059832" y="332656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/>
              <a:t>《</a:t>
            </a:r>
            <a:r>
              <a:rPr lang="zh-CN" altLang="en-US" sz="4400" b="1" dirty="0" smtClean="0"/>
              <a:t>七色光</a:t>
            </a:r>
            <a:r>
              <a:rPr lang="en-US" altLang="zh-CN" sz="4400" b="1" smtClean="0"/>
              <a:t>》</a:t>
            </a:r>
            <a:endParaRPr lang="zh-CN" alt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200815"/>
            <a:ext cx="916308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/>
              <a:t>想一想：</a:t>
            </a:r>
            <a:endParaRPr lang="en-US" altLang="zh-CN" sz="4400" b="1" dirty="0" smtClean="0"/>
          </a:p>
          <a:p>
            <a:pPr>
              <a:lnSpc>
                <a:spcPct val="150000"/>
              </a:lnSpc>
            </a:pPr>
            <a:r>
              <a:rPr lang="zh-CN" altLang="en-US" sz="3200" b="1" dirty="0" smtClean="0"/>
              <a:t>美丽的七色光再一次混合，还可以变成白光吗？</a:t>
            </a:r>
            <a:endParaRPr lang="zh-CN" altLang="en-US" sz="3200" b="1" dirty="0"/>
          </a:p>
        </p:txBody>
      </p:sp>
      <p:pic>
        <p:nvPicPr>
          <p:cNvPr id="6" name="图片 5" descr="图片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193631"/>
            <a:ext cx="6558754" cy="12434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940152" y="1772816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/>
              <a:t>牛顿盘</a:t>
            </a:r>
            <a:endParaRPr lang="zh-CN" altLang="en-US" sz="4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4149080"/>
            <a:ext cx="7272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温馨小提示：</a:t>
            </a:r>
            <a:endParaRPr lang="en-US" altLang="zh-CN" sz="2800" dirty="0" smtClean="0"/>
          </a:p>
          <a:p>
            <a:r>
              <a:rPr lang="zh-CN" altLang="en-US" sz="2800" dirty="0" smtClean="0"/>
              <a:t>赤、橙、黄三色占半个圆，</a:t>
            </a:r>
            <a:endParaRPr lang="en-US" altLang="zh-CN" sz="2800" dirty="0" smtClean="0"/>
          </a:p>
          <a:p>
            <a:r>
              <a:rPr lang="zh-CN" altLang="en-US" sz="2800" dirty="0" smtClean="0"/>
              <a:t>黄色占半圆的二分之一多一点，</a:t>
            </a:r>
            <a:endParaRPr lang="en-US" altLang="zh-CN" sz="2800" dirty="0" smtClean="0"/>
          </a:p>
          <a:p>
            <a:r>
              <a:rPr lang="zh-CN" altLang="en-US" sz="2800" dirty="0" smtClean="0"/>
              <a:t>橙色面积最小，</a:t>
            </a:r>
            <a:endParaRPr lang="en-US" altLang="zh-CN" sz="2800" dirty="0" smtClean="0"/>
          </a:p>
          <a:p>
            <a:r>
              <a:rPr lang="zh-CN" altLang="en-US" sz="2800" dirty="0" smtClean="0"/>
              <a:t>绿、蓝、靛、紫占半圆并各占四分之一。</a:t>
            </a:r>
            <a:endParaRPr lang="zh-CN" altLang="en-US" sz="2800" dirty="0"/>
          </a:p>
        </p:txBody>
      </p:sp>
      <p:pic>
        <p:nvPicPr>
          <p:cNvPr id="7" name="图片 6" descr="TB1PkInIFXXXXbjXFXXXXXXXXXX_!!0-item_pic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24800" r="41954" b="11151"/>
          <a:stretch>
            <a:fillRect/>
          </a:stretch>
        </p:blipFill>
        <p:spPr>
          <a:xfrm>
            <a:off x="827584" y="332656"/>
            <a:ext cx="4067944" cy="34397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20161121080447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95536" y="332656"/>
            <a:ext cx="8160907" cy="6120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4M58PICrY4_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88640"/>
            <a:ext cx="7668344" cy="38387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8404" y="2996952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/>
              <a:t>彩虹</a:t>
            </a:r>
            <a:endParaRPr lang="zh-CN" altLang="en-US" sz="5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4797152"/>
            <a:ext cx="8392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天空中有三棱镜吗？天空中的三棱镜是什么？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836712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FF0000"/>
                </a:solidFill>
                <a:latin typeface="方正粗倩简体" pitchFamily="65" charset="-122"/>
                <a:ea typeface="方正粗倩简体" pitchFamily="65" charset="-122"/>
              </a:rPr>
              <a:t>我们来造小彩虹</a:t>
            </a:r>
            <a:endParaRPr lang="zh-CN" altLang="en-US" sz="4800" dirty="0">
              <a:solidFill>
                <a:srgbClr val="FF0000"/>
              </a:solidFill>
              <a:latin typeface="方正粗倩简体" pitchFamily="65" charset="-122"/>
              <a:ea typeface="方正粗倩简体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2636912"/>
            <a:ext cx="8443337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实验方法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en-US" altLang="zh-CN" sz="2800" b="1" dirty="0" smtClean="0"/>
              <a:t>1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将水盆静</a:t>
            </a:r>
            <a:r>
              <a:rPr lang="zh-CN" altLang="en-US" sz="2800" b="1" dirty="0" smtClean="0"/>
              <a:t>置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轻轻将镜子放在水中，将灯光反射到白纸屏上。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慢慢倾斜镜子的倾斜角度，白纸屏上的灯光就变成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了七色彩虹。</a:t>
            </a:r>
            <a:endParaRPr lang="zh-CN" altLang="en-US" sz="2800" b="1" dirty="0"/>
          </a:p>
        </p:txBody>
      </p:sp>
      <p:pic>
        <p:nvPicPr>
          <p:cNvPr id="7" name="图片 6" descr="24M58PICrY4_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404664"/>
            <a:ext cx="2520280" cy="126163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9552" y="1844824"/>
            <a:ext cx="8032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材料：一盆水，一面镜子，一个手电筒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img.jpg"/>
          <p:cNvPicPr>
            <a:picLocks noChangeAspect="1"/>
          </p:cNvPicPr>
          <p:nvPr/>
        </p:nvPicPr>
        <p:blipFill>
          <a:blip r:embed="rId2" cstate="print"/>
          <a:srcRect l="9366" t="55316" r="32045" b="16335"/>
          <a:stretch>
            <a:fillRect/>
          </a:stretch>
        </p:blipFill>
        <p:spPr>
          <a:xfrm rot="10800000">
            <a:off x="1619672" y="332656"/>
            <a:ext cx="5715634" cy="8780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71800" y="134076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看不见的光线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2636912"/>
            <a:ext cx="7776864" cy="2601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七色光</a:t>
            </a:r>
            <a:r>
              <a:rPr lang="en-US" altLang="zh-CN" sz="2800" b="1" dirty="0" smtClean="0"/>
              <a:t>——</a:t>
            </a:r>
            <a:r>
              <a:rPr lang="zh-CN" altLang="en-US" sz="2800" b="1" dirty="0" smtClean="0"/>
              <a:t>肉眼可见，称为“可见光”。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红外线</a:t>
            </a:r>
            <a:r>
              <a:rPr lang="en-US" altLang="zh-CN" sz="2800" b="1" dirty="0" smtClean="0"/>
              <a:t>——</a:t>
            </a:r>
            <a:r>
              <a:rPr lang="zh-CN" altLang="en-US" sz="2800" b="1" dirty="0" smtClean="0"/>
              <a:t>红光之外的光线，称为“不可见光”。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紫外线</a:t>
            </a:r>
            <a:r>
              <a:rPr lang="en-US" altLang="zh-CN" sz="2800" b="1" dirty="0" smtClean="0"/>
              <a:t>——</a:t>
            </a:r>
            <a:r>
              <a:rPr lang="zh-CN" altLang="en-US" sz="2800" b="1" dirty="0" smtClean="0"/>
              <a:t>紫光之外的光线，称为“不可见光”。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0"/>
            <a:ext cx="7467600" cy="1143000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红外线的作用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pic>
        <p:nvPicPr>
          <p:cNvPr id="4" name="图片 3" descr="u=285240420,116504966&amp;fm=21&amp;gp=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5195676" cy="214054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68144" y="2492896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红外线夜视仪</a:t>
            </a:r>
            <a:endParaRPr lang="en-US" altLang="zh-CN" sz="3600" b="1" dirty="0" smtClean="0"/>
          </a:p>
        </p:txBody>
      </p:sp>
      <p:pic>
        <p:nvPicPr>
          <p:cNvPr id="6" name="图片 5" descr="红外遥控器双面键盘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077072"/>
            <a:ext cx="3851920" cy="23263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7624" y="4797152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红外线遥控器</a:t>
            </a:r>
            <a:endParaRPr lang="en-US" altLang="zh-CN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紫外线的作用</a:t>
            </a:r>
            <a:endParaRPr lang="zh-CN" altLang="en-US" sz="4000" b="1" dirty="0"/>
          </a:p>
        </p:txBody>
      </p:sp>
      <p:pic>
        <p:nvPicPr>
          <p:cNvPr id="4" name="图片 3" descr="45-30-10-2400.jpg"/>
          <p:cNvPicPr>
            <a:picLocks noChangeAspect="1"/>
          </p:cNvPicPr>
          <p:nvPr/>
        </p:nvPicPr>
        <p:blipFill>
          <a:blip r:embed="rId2" cstate="print"/>
          <a:srcRect b="10059"/>
          <a:stretch>
            <a:fillRect/>
          </a:stretch>
        </p:blipFill>
        <p:spPr>
          <a:xfrm>
            <a:off x="755576" y="1772816"/>
            <a:ext cx="3744416" cy="230425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220072" y="2564904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/>
              <a:t>紫外线验钞机</a:t>
            </a:r>
            <a:endParaRPr lang="zh-CN" altLang="en-US" sz="3600" b="1" dirty="0"/>
          </a:p>
        </p:txBody>
      </p:sp>
      <p:pic>
        <p:nvPicPr>
          <p:cNvPr id="6" name="图片 5" descr="ddf1166070245eb8c925c5e4384f310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3861048"/>
            <a:ext cx="2492896" cy="249289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691680" y="4725144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/>
              <a:t>紫外线消毒灯</a:t>
            </a:r>
            <a:endParaRPr lang="zh-CN" altLang="en-US" sz="3600" b="1" dirty="0"/>
          </a:p>
        </p:txBody>
      </p:sp>
      <p:pic>
        <p:nvPicPr>
          <p:cNvPr id="8" name="图片 7" descr="3-151013161539.jpg"/>
          <p:cNvPicPr>
            <a:picLocks noChangeAspect="1"/>
          </p:cNvPicPr>
          <p:nvPr/>
        </p:nvPicPr>
        <p:blipFill>
          <a:blip r:embed="rId4" cstate="print"/>
          <a:srcRect b="9771"/>
          <a:stretch>
            <a:fillRect/>
          </a:stretch>
        </p:blipFill>
        <p:spPr>
          <a:xfrm>
            <a:off x="5652120" y="188640"/>
            <a:ext cx="2648295" cy="187220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1380</TotalTime>
  <Words>373</Words>
  <Application>Microsoft Office PowerPoint</Application>
  <PresentationFormat>全屏显示(4:3)</PresentationFormat>
  <Paragraphs>33</Paragraphs>
  <Slides>10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凸显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红外线的作用</vt:lpstr>
      <vt:lpstr>紫外线的作用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41</cp:revision>
  <dcterms:modified xsi:type="dcterms:W3CDTF">2016-11-21T00:24:00Z</dcterms:modified>
</cp:coreProperties>
</file>