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57" r:id="rId3"/>
    <p:sldId id="258" r:id="rId4"/>
    <p:sldId id="264" r:id="rId5"/>
    <p:sldId id="259" r:id="rId6"/>
    <p:sldId id="263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kumimoji="1"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kumimoji="1"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1"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77AA627-EFE4-A04C-83E6-BA400D28FC76}" type="datetimeFigureOut">
              <a:rPr kumimoji="1" lang="zh-CN" altLang="en-US" smtClean="0"/>
              <a:pPr/>
              <a:t>2016/11/20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FF1416-7ED8-B749-8200-220CD3373656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55927" y="1117737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探秘小苏打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endParaRPr lang="zh-CN" alt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图片 4" descr="小苏打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740" y="2451274"/>
            <a:ext cx="3721100" cy="3364933"/>
          </a:xfrm>
          <a:prstGeom prst="rect">
            <a:avLst/>
          </a:prstGeom>
        </p:spPr>
      </p:pic>
      <p:pic>
        <p:nvPicPr>
          <p:cNvPr id="6" name="图片 5" descr="小苏打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5650" y="2451274"/>
            <a:ext cx="3721100" cy="336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9460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0718" y="783472"/>
            <a:ext cx="72225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区分酸碱物质：</a:t>
            </a:r>
            <a:r>
              <a:rPr lang="en-US" altLang="zh-CN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pH</a:t>
            </a:r>
            <a:r>
              <a:rPr lang="zh-CN" alt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试纸</a:t>
            </a:r>
            <a:endParaRPr lang="zh-CN" altLang="en-US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" name="图片 2" descr="ph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3231" y="2433118"/>
            <a:ext cx="6684618" cy="378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152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1909" y="337786"/>
            <a:ext cx="37600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观察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pH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试纸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15922" y="1372537"/>
            <a:ext cx="71257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dirty="0"/>
              <a:t>观察要求</a:t>
            </a:r>
            <a:r>
              <a:rPr lang="zh-CN" altLang="zh-CN" sz="3200" dirty="0" smtClean="0"/>
              <a:t>：</a:t>
            </a:r>
            <a:endParaRPr lang="en-US" altLang="zh-CN" sz="3200" dirty="0" smtClean="0"/>
          </a:p>
          <a:p>
            <a:r>
              <a:rPr lang="en-US" altLang="zh-CN" sz="3200" dirty="0" smtClean="0"/>
              <a:t>1.</a:t>
            </a:r>
            <a:r>
              <a:rPr lang="zh-CN" altLang="zh-CN" sz="3200" dirty="0" smtClean="0"/>
              <a:t>小组领取装有</a:t>
            </a:r>
            <a:r>
              <a:rPr lang="en-US" altLang="zh-CN" sz="3200" dirty="0" smtClean="0"/>
              <a:t>pH</a:t>
            </a:r>
            <a:r>
              <a:rPr lang="zh-CN" altLang="zh-CN" sz="3200" dirty="0" smtClean="0"/>
              <a:t>试纸的盒子，合作观察</a:t>
            </a:r>
            <a:r>
              <a:rPr lang="en-US" altLang="zh-CN" sz="3200" dirty="0" smtClean="0"/>
              <a:t>ph</a:t>
            </a:r>
            <a:r>
              <a:rPr lang="zh-CN" altLang="zh-CN" sz="3200" dirty="0" smtClean="0"/>
              <a:t>试</a:t>
            </a:r>
            <a:r>
              <a:rPr lang="zh-CN" altLang="zh-CN" sz="3200" dirty="0" smtClean="0"/>
              <a:t>纸</a:t>
            </a:r>
            <a:endParaRPr lang="en-US" altLang="zh-CN" sz="3200" dirty="0" smtClean="0"/>
          </a:p>
          <a:p>
            <a:r>
              <a:rPr lang="en-US" altLang="zh-CN" sz="3200" dirty="0" smtClean="0"/>
              <a:t>2</a:t>
            </a:r>
            <a:r>
              <a:rPr lang="en-US" altLang="zh-CN" sz="3200" dirty="0" smtClean="0"/>
              <a:t>.</a:t>
            </a:r>
            <a:r>
              <a:rPr lang="zh-CN" altLang="zh-CN" sz="3200" dirty="0" smtClean="0"/>
              <a:t>说说你们对</a:t>
            </a:r>
            <a:r>
              <a:rPr lang="en-US" altLang="zh-CN" sz="3200" dirty="0" smtClean="0"/>
              <a:t>ph</a:t>
            </a:r>
            <a:r>
              <a:rPr lang="zh-CN" altLang="zh-CN" sz="3200" dirty="0" smtClean="0"/>
              <a:t>试纸的发现</a:t>
            </a:r>
            <a:r>
              <a:rPr lang="zh-CN" altLang="zh-CN" sz="3200" dirty="0" smtClean="0"/>
              <a:t>。</a:t>
            </a:r>
            <a:endParaRPr lang="en-US" altLang="zh-CN" sz="3200" dirty="0" smtClean="0"/>
          </a:p>
          <a:p>
            <a:r>
              <a:rPr lang="zh-CN" altLang="zh-CN" sz="3200" dirty="0" smtClean="0">
                <a:solidFill>
                  <a:srgbClr val="FF0000"/>
                </a:solidFill>
              </a:rPr>
              <a:t>注</a:t>
            </a:r>
            <a:r>
              <a:rPr lang="zh-CN" altLang="zh-CN" sz="3200" dirty="0" smtClean="0">
                <a:solidFill>
                  <a:srgbClr val="FF0000"/>
                </a:solidFill>
              </a:rPr>
              <a:t>意：</a:t>
            </a:r>
            <a:r>
              <a:rPr lang="zh-CN" altLang="zh-CN" sz="3200" dirty="0" smtClean="0"/>
              <a:t>不要撕破</a:t>
            </a:r>
            <a:r>
              <a:rPr lang="en-US" altLang="zh-CN" sz="3200" dirty="0" smtClean="0"/>
              <a:t>pH</a:t>
            </a:r>
            <a:r>
              <a:rPr lang="zh-CN" altLang="zh-CN" sz="3200" dirty="0" smtClean="0"/>
              <a:t>试纸。</a:t>
            </a:r>
            <a:endParaRPr lang="zh-CN" altLang="en-US" sz="3200" dirty="0"/>
          </a:p>
        </p:txBody>
      </p:sp>
      <p:pic>
        <p:nvPicPr>
          <p:cNvPr id="5" name="图片 4" descr="ph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2342" y="4064000"/>
            <a:ext cx="7139312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27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h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2342" y="2707148"/>
            <a:ext cx="7139312" cy="3855884"/>
          </a:xfrm>
          <a:prstGeom prst="rect">
            <a:avLst/>
          </a:prstGeom>
        </p:spPr>
      </p:pic>
      <p:cxnSp>
        <p:nvCxnSpPr>
          <p:cNvPr id="4" name="直接箭头连接符 3"/>
          <p:cNvCxnSpPr/>
          <p:nvPr/>
        </p:nvCxnSpPr>
        <p:spPr>
          <a:xfrm flipV="1">
            <a:off x="5471652" y="1268361"/>
            <a:ext cx="1194619" cy="19615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H="1" flipV="1">
            <a:off x="1961535" y="1268361"/>
            <a:ext cx="929149" cy="16665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194323" y="589935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/>
              <a:t>测试纸</a:t>
            </a:r>
            <a:endParaRPr lang="zh-CN" altLang="en-US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1002342" y="589935"/>
            <a:ext cx="18883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/>
              <a:t>比色卡</a:t>
            </a:r>
            <a:endParaRPr lang="zh-CN" alt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3436" y="487888"/>
            <a:ext cx="83744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测</a:t>
            </a:r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试肥皂水，雪碧和牛奶的</a:t>
            </a:r>
            <a:r>
              <a:rPr lang="en-US" altLang="zh-CN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pH</a:t>
            </a:r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值</a:t>
            </a:r>
            <a:endParaRPr lang="zh-CN" alt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3436" y="1634957"/>
            <a:ext cx="812754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实验步骤：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1.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用正确的方法测试肥皂水，雪碧和牛奶的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ph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值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                 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2.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把测试好的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ph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试纸贴在实验单的对应位置。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                 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3.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比对颜色卡，确定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ph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值。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注意：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1.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一张试纸测试一种物质，不要撕开。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        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2.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每一次用搅拌棒蘸取液体前都先将搅拌棒擦干净。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         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501444" y="4527755"/>
          <a:ext cx="7839539" cy="2166620"/>
        </p:xfrm>
        <a:graphic>
          <a:graphicData uri="http://schemas.openxmlformats.org/drawingml/2006/table">
            <a:tbl>
              <a:tblPr/>
              <a:tblGrid>
                <a:gridCol w="1119540"/>
                <a:gridCol w="4479079"/>
                <a:gridCol w="1120460"/>
                <a:gridCol w="112046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物质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贴测试好的</a:t>
                      </a:r>
                      <a:r>
                        <a:rPr lang="en-US" sz="1800" kern="100" dirty="0">
                          <a:latin typeface="Calibri"/>
                          <a:ea typeface="宋体"/>
                          <a:cs typeface="Times New Roman"/>
                        </a:rPr>
                        <a:t>pH</a:t>
                      </a: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测试纸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Calibri"/>
                          <a:ea typeface="宋体"/>
                          <a:cs typeface="Times New Roman"/>
                        </a:rPr>
                        <a:t>pH</a:t>
                      </a: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酸碱性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7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肥皂水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7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雪碧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7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Calibri"/>
                          <a:ea typeface="宋体"/>
                          <a:cs typeface="Times New Roman"/>
                        </a:rPr>
                        <a:t>牛奶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2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078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411" y="1673877"/>
            <a:ext cx="7085694" cy="418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618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1550" y="627481"/>
            <a:ext cx="5724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实验：加热小苏打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1550" y="1784555"/>
            <a:ext cx="7160935" cy="5914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dirty="0"/>
              <a:t>实验步骤：</a:t>
            </a:r>
          </a:p>
          <a:p>
            <a:pPr lvl="0">
              <a:lnSpc>
                <a:spcPct val="150000"/>
              </a:lnSpc>
            </a:pPr>
            <a:r>
              <a:rPr lang="en-US" altLang="zh-CN" sz="3200" dirty="0" smtClean="0"/>
              <a:t>1.</a:t>
            </a:r>
            <a:r>
              <a:rPr lang="zh-CN" altLang="zh-CN" sz="3200" dirty="0" smtClean="0"/>
              <a:t>往</a:t>
            </a:r>
            <a:r>
              <a:rPr lang="zh-CN" altLang="zh-CN" sz="3200" dirty="0"/>
              <a:t>金属勺中加入一勺</a:t>
            </a:r>
            <a:r>
              <a:rPr lang="zh-CN" altLang="zh-CN" sz="3200" dirty="0" smtClean="0"/>
              <a:t>（</a:t>
            </a:r>
            <a:r>
              <a:rPr lang="zh-CN" altLang="en-US" sz="3200" dirty="0" smtClean="0"/>
              <a:t>用药匙</a:t>
            </a:r>
            <a:r>
              <a:rPr lang="zh-CN" altLang="zh-CN" sz="3200" dirty="0" smtClean="0"/>
              <a:t>取</a:t>
            </a:r>
            <a:r>
              <a:rPr lang="zh-CN" altLang="zh-CN" sz="3200" dirty="0"/>
              <a:t>）的小苏打。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 smtClean="0"/>
              <a:t>2.</a:t>
            </a:r>
            <a:r>
              <a:rPr lang="zh-CN" altLang="zh-CN" sz="3200" dirty="0" smtClean="0"/>
              <a:t>在酒精</a:t>
            </a:r>
            <a:r>
              <a:rPr lang="zh-CN" altLang="zh-CN" sz="3200" dirty="0"/>
              <a:t>灯上加热，观察现象</a:t>
            </a:r>
            <a:r>
              <a:rPr lang="zh-CN" altLang="zh-CN" sz="3200" dirty="0" smtClean="0"/>
              <a:t>。</a:t>
            </a:r>
            <a:endParaRPr lang="en-US" altLang="zh-CN" sz="3200" dirty="0" smtClean="0"/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effectLst/>
              </a:rPr>
              <a:t>3.</a:t>
            </a:r>
            <a:r>
              <a:rPr lang="zh-CN" altLang="en-US" sz="3200" dirty="0" smtClean="0">
                <a:effectLst/>
              </a:rPr>
              <a:t>填写记录单。</a:t>
            </a:r>
            <a:endParaRPr lang="en-US" altLang="zh-CN" sz="3200" dirty="0" smtClean="0"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FF0000"/>
                </a:solidFill>
              </a:rPr>
              <a:t>注</a:t>
            </a:r>
            <a:r>
              <a:rPr lang="zh-CN" altLang="en-US" sz="3200" dirty="0" smtClean="0">
                <a:solidFill>
                  <a:srgbClr val="FF0000"/>
                </a:solidFill>
              </a:rPr>
              <a:t>意：</a:t>
            </a:r>
            <a:r>
              <a:rPr lang="zh-CN" altLang="zh-CN" sz="3200" dirty="0" smtClean="0">
                <a:solidFill>
                  <a:srgbClr val="FF0000"/>
                </a:solidFill>
              </a:rPr>
              <a:t>加</a:t>
            </a:r>
            <a:r>
              <a:rPr lang="zh-CN" altLang="zh-CN" sz="3200" dirty="0" smtClean="0">
                <a:solidFill>
                  <a:srgbClr val="FF0000"/>
                </a:solidFill>
              </a:rPr>
              <a:t>热后的小苏打不要丢掉，留作后面的实验用。</a:t>
            </a:r>
          </a:p>
          <a:p>
            <a:pPr>
              <a:lnSpc>
                <a:spcPct val="150000"/>
              </a:lnSpc>
            </a:pPr>
            <a:r>
              <a:rPr lang="zh-CN" altLang="zh-CN" sz="3200" dirty="0" smtClean="0">
                <a:solidFill>
                  <a:srgbClr val="FF0000"/>
                </a:solidFill>
                <a:effectLst/>
              </a:rPr>
              <a:t>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4030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16060"/>
            <a:ext cx="9187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实验：加热后还是小苏打吗？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2821" y="1439390"/>
            <a:ext cx="86454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dirty="0" smtClean="0"/>
              <a:t>实验步骤：</a:t>
            </a:r>
            <a:endParaRPr lang="zh-CN" altLang="zh-CN" sz="3200" dirty="0"/>
          </a:p>
          <a:p>
            <a:pPr>
              <a:lnSpc>
                <a:spcPct val="150000"/>
              </a:lnSpc>
            </a:pPr>
            <a:r>
              <a:rPr lang="en-US" altLang="zh-CN" sz="3200" dirty="0"/>
              <a:t>1.</a:t>
            </a:r>
            <a:r>
              <a:rPr lang="zh-CN" altLang="zh-CN" sz="3200" dirty="0" smtClean="0"/>
              <a:t>在杯子中</a:t>
            </a:r>
            <a:r>
              <a:rPr lang="zh-CN" altLang="zh-CN" sz="3200" dirty="0"/>
              <a:t>加半勺的小苏打，加两滴管水，</a:t>
            </a:r>
            <a:r>
              <a:rPr lang="zh-CN" altLang="zh-CN" sz="3200" dirty="0" smtClean="0"/>
              <a:t>搅拌。</a:t>
            </a:r>
            <a:r>
              <a:rPr lang="zh-CN" altLang="zh-CN" sz="3200" dirty="0"/>
              <a:t>用</a:t>
            </a:r>
            <a:r>
              <a:rPr lang="en-US" altLang="zh-CN" sz="3200" dirty="0" err="1"/>
              <a:t>ph</a:t>
            </a:r>
            <a:r>
              <a:rPr lang="zh-CN" altLang="zh-CN" sz="3200" dirty="0"/>
              <a:t>试纸测试酸碱性。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/>
              <a:t>2.</a:t>
            </a:r>
            <a:r>
              <a:rPr lang="zh-CN" altLang="zh-CN" sz="3200" dirty="0"/>
              <a:t>在另一个杯子中加加热后的小苏打，加两滴管，</a:t>
            </a:r>
            <a:r>
              <a:rPr lang="zh-CN" altLang="zh-CN" sz="3200" dirty="0" smtClean="0"/>
              <a:t>搅拌。</a:t>
            </a:r>
            <a:r>
              <a:rPr lang="zh-CN" altLang="zh-CN" sz="3200" dirty="0"/>
              <a:t>用</a:t>
            </a:r>
            <a:r>
              <a:rPr lang="en-US" altLang="zh-CN" sz="3200" dirty="0" err="1"/>
              <a:t>ph</a:t>
            </a:r>
            <a:r>
              <a:rPr lang="zh-CN" altLang="zh-CN" sz="3200" dirty="0"/>
              <a:t>试纸测试酸碱性。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/>
              <a:t>3</a:t>
            </a:r>
            <a:r>
              <a:rPr lang="en-US" altLang="zh-CN" sz="3200" dirty="0" smtClean="0"/>
              <a:t>.</a:t>
            </a:r>
            <a:r>
              <a:rPr lang="en-US" altLang="zh-CN" sz="3200" dirty="0" smtClean="0"/>
              <a:t> </a:t>
            </a:r>
            <a:r>
              <a:rPr lang="zh-CN" altLang="zh-CN" sz="3200" dirty="0" smtClean="0"/>
              <a:t>将</a:t>
            </a:r>
            <a:r>
              <a:rPr lang="zh-CN" altLang="zh-CN" sz="3200" dirty="0" smtClean="0"/>
              <a:t>两张</a:t>
            </a:r>
            <a:r>
              <a:rPr lang="en-US" altLang="zh-CN" sz="3200" dirty="0" smtClean="0"/>
              <a:t>pH</a:t>
            </a:r>
            <a:r>
              <a:rPr lang="zh-CN" altLang="zh-CN" sz="3200" dirty="0" smtClean="0"/>
              <a:t>试纸贴在实验单对应的位置，并确定</a:t>
            </a:r>
            <a:r>
              <a:rPr lang="en-US" altLang="zh-CN" sz="3200" dirty="0" smtClean="0"/>
              <a:t>pH</a:t>
            </a:r>
            <a:r>
              <a:rPr lang="zh-CN" altLang="zh-CN" sz="3200" dirty="0" smtClean="0"/>
              <a:t>值。</a:t>
            </a:r>
          </a:p>
          <a:p>
            <a:pPr>
              <a:lnSpc>
                <a:spcPct val="150000"/>
              </a:lnSpc>
            </a:pPr>
            <a:endParaRPr lang="zh-CN" altLang="zh-CN" sz="3200" dirty="0"/>
          </a:p>
        </p:txBody>
      </p:sp>
    </p:spTree>
    <p:extLst>
      <p:ext uri="{BB962C8B-B14F-4D97-AF65-F5344CB8AC3E}">
        <p14:creationId xmlns:p14="http://schemas.microsoft.com/office/powerpoint/2010/main" xmlns="" val="576190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24192" y="850325"/>
            <a:ext cx="156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用途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图片 2" descr="面包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449" y="2032000"/>
            <a:ext cx="3699605" cy="3204816"/>
          </a:xfrm>
          <a:prstGeom prst="rect">
            <a:avLst/>
          </a:prstGeom>
        </p:spPr>
      </p:pic>
      <p:pic>
        <p:nvPicPr>
          <p:cNvPr id="4" name="图片 3" descr="馒头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5300" y="2264542"/>
            <a:ext cx="4838700" cy="2794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23898" y="5771639"/>
            <a:ext cx="8244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 smtClean="0"/>
              <a:t>利用小苏打受热后会产生气体，使面团会变得膨松。</a:t>
            </a:r>
            <a:endParaRPr kumimoji="1"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1626229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</TotalTime>
  <Words>447</Words>
  <Application>Microsoft Office PowerPoint</Application>
  <PresentationFormat>全屏显示(4:3)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凸显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周</dc:creator>
  <cp:lastModifiedBy>Administrator</cp:lastModifiedBy>
  <cp:revision>6</cp:revision>
  <dcterms:created xsi:type="dcterms:W3CDTF">2016-11-17T05:33:26Z</dcterms:created>
  <dcterms:modified xsi:type="dcterms:W3CDTF">2016-11-20T07:06:11Z</dcterms:modified>
</cp:coreProperties>
</file>