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160CB-A606-405F-A777-53A75F82F0D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303AA-42D4-4F68-B496-15C552300AC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303AA-42D4-4F68-B496-15C552300A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B81E6-41A7-4EA3-926D-FD459CAE13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86104-F641-4768-954D-737B58009A0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57083" y="3354204"/>
            <a:ext cx="89916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latin typeface="宋体" panose="02010600030101010101" pitchFamily="2" charset="-122"/>
                <a:ea typeface="宋体" panose="02010600030101010101" pitchFamily="2" charset="-122"/>
              </a:rPr>
              <a:t>地球家园</a:t>
            </a:r>
            <a:endParaRPr lang="zh-CN" altLang="en-US" sz="1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1050925" y="1081405"/>
            <a:ext cx="729615" cy="489050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14776" y="949569"/>
            <a:ext cx="54102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成员</a:t>
            </a:r>
            <a:endParaRPr lang="zh-CN" altLang="en-US" sz="1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80539" y="5797402"/>
            <a:ext cx="54102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邻居</a:t>
            </a:r>
            <a:endParaRPr lang="zh-CN" altLang="en-US" sz="1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86369" y="3354320"/>
            <a:ext cx="125730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天气季节</a:t>
            </a:r>
            <a:r>
              <a:rPr lang="zh-CN" altLang="en-US" sz="1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变化</a:t>
            </a:r>
            <a:endParaRPr lang="zh-CN" altLang="en-US" sz="1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2814303" y="509981"/>
            <a:ext cx="160164" cy="12485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3185489" y="356115"/>
            <a:ext cx="1395303" cy="3077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236783" y="1572813"/>
            <a:ext cx="3606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人</a:t>
            </a:r>
            <a:endParaRPr lang="zh-CN" altLang="en-US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284713" y="346196"/>
            <a:ext cx="135762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土壤</a:t>
            </a:r>
            <a:endParaRPr lang="zh-CN" altLang="en-US" sz="14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3185795" y="1572260"/>
            <a:ext cx="567055" cy="3079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022067" y="146129"/>
            <a:ext cx="3624581" cy="802005"/>
            <a:chOff x="4852897" y="74813"/>
            <a:chExt cx="2084189" cy="802005"/>
          </a:xfrm>
        </p:grpSpPr>
        <p:sp>
          <p:nvSpPr>
            <p:cNvPr id="17" name="圆角矩形 16"/>
            <p:cNvSpPr/>
            <p:nvPr/>
          </p:nvSpPr>
          <p:spPr>
            <a:xfrm>
              <a:off x="5112143" y="74813"/>
              <a:ext cx="1824943" cy="3079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5112143" y="568843"/>
              <a:ext cx="1190339" cy="3079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左大括号 18"/>
            <p:cNvSpPr/>
            <p:nvPr/>
          </p:nvSpPr>
          <p:spPr>
            <a:xfrm>
              <a:off x="4852897" y="261240"/>
              <a:ext cx="252959" cy="451664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5561059" y="147326"/>
            <a:ext cx="3447264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观察方法</a:t>
            </a:r>
            <a:r>
              <a:rPr lang="en-US" altLang="zh-CN" sz="1400" dirty="0">
                <a:latin typeface="宋体" panose="02010600030101010101" pitchFamily="2" charset="-122"/>
                <a:ea typeface="宋体" panose="02010600030101010101" pitchFamily="2" charset="-122"/>
              </a:rPr>
              <a:t>;</a:t>
            </a: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细致、全面、</a:t>
            </a: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按一定的顺序</a:t>
            </a:r>
            <a:endParaRPr lang="zh-CN" altLang="en-US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593080" y="663575"/>
            <a:ext cx="223837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生活着</a:t>
            </a:r>
            <a:r>
              <a:rPr lang="zh-CN"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很多</a:t>
            </a:r>
            <a:r>
              <a:rPr lang="zh-CN"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动植物</a:t>
            </a:r>
            <a:endParaRPr lang="zh-CN" sz="14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3185795" y="1172845"/>
            <a:ext cx="949325" cy="3079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左大括号 25"/>
          <p:cNvSpPr/>
          <p:nvPr/>
        </p:nvSpPr>
        <p:spPr>
          <a:xfrm>
            <a:off x="2567305" y="2664460"/>
            <a:ext cx="241300" cy="158813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98059" y="2514809"/>
            <a:ext cx="54102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latin typeface="宋体" panose="02010600030101010101" pitchFamily="2" charset="-122"/>
                <a:ea typeface="宋体" panose="02010600030101010101" pitchFamily="2" charset="-122"/>
              </a:rPr>
              <a:t>天气</a:t>
            </a:r>
            <a:endParaRPr lang="zh-CN" altLang="en-US" sz="1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54625" y="4057328"/>
            <a:ext cx="54102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latin typeface="宋体" panose="02010600030101010101" pitchFamily="2" charset="-122"/>
                <a:ea typeface="宋体" panose="02010600030101010101" pitchFamily="2" charset="-122"/>
              </a:rPr>
              <a:t>季节</a:t>
            </a:r>
            <a:endParaRPr lang="zh-CN" altLang="en-US" sz="1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3362325" y="3395980"/>
            <a:ext cx="286385" cy="16287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3721498" y="3354267"/>
            <a:ext cx="3347085" cy="343535"/>
            <a:chOff x="4143524" y="3354267"/>
            <a:chExt cx="3347085" cy="353469"/>
          </a:xfrm>
        </p:grpSpPr>
        <p:sp>
          <p:nvSpPr>
            <p:cNvPr id="24" name="圆角矩形 23"/>
            <p:cNvSpPr/>
            <p:nvPr/>
          </p:nvSpPr>
          <p:spPr>
            <a:xfrm>
              <a:off x="4143524" y="3354267"/>
              <a:ext cx="3347085" cy="353469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147141" y="3385039"/>
              <a:ext cx="3205480" cy="315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春：桃红柳绿、春色满园、燕子筑巢</a:t>
              </a:r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等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728678" y="4252596"/>
            <a:ext cx="3340735" cy="353060"/>
            <a:chOff x="4118320" y="3816351"/>
            <a:chExt cx="3340735" cy="353060"/>
          </a:xfrm>
        </p:grpSpPr>
        <p:sp>
          <p:nvSpPr>
            <p:cNvPr id="31" name="圆角矩形 30"/>
            <p:cNvSpPr/>
            <p:nvPr/>
          </p:nvSpPr>
          <p:spPr>
            <a:xfrm>
              <a:off x="4143085" y="3816351"/>
              <a:ext cx="3315970" cy="35306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118320" y="3828260"/>
              <a:ext cx="32054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秋：金桂飘香、秋高气爽、大雁南飞</a:t>
              </a:r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等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0" name="左大括号 49"/>
          <p:cNvSpPr/>
          <p:nvPr/>
        </p:nvSpPr>
        <p:spPr>
          <a:xfrm>
            <a:off x="2808800" y="5463540"/>
            <a:ext cx="115570" cy="10718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2986941" y="5356143"/>
            <a:ext cx="1251585" cy="308057"/>
            <a:chOff x="3329305" y="5356143"/>
            <a:chExt cx="1251585" cy="308057"/>
          </a:xfrm>
        </p:grpSpPr>
        <p:sp>
          <p:nvSpPr>
            <p:cNvPr id="51" name="圆角矩形 50"/>
            <p:cNvSpPr/>
            <p:nvPr/>
          </p:nvSpPr>
          <p:spPr>
            <a:xfrm>
              <a:off x="3329305" y="5356225"/>
              <a:ext cx="1251585" cy="3079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499673" y="5356143"/>
              <a:ext cx="54102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太阳</a:t>
              </a:r>
              <a:endParaRPr lang="zh-CN" altLang="en-US" sz="1400" b="1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986941" y="6329045"/>
            <a:ext cx="1251585" cy="314325"/>
            <a:chOff x="3321050" y="6328963"/>
            <a:chExt cx="1251585" cy="314407"/>
          </a:xfrm>
        </p:grpSpPr>
        <p:sp>
          <p:nvSpPr>
            <p:cNvPr id="54" name="圆角矩形 53"/>
            <p:cNvSpPr/>
            <p:nvPr/>
          </p:nvSpPr>
          <p:spPr>
            <a:xfrm>
              <a:off x="3321050" y="6335395"/>
              <a:ext cx="1251585" cy="3079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3466653" y="6328963"/>
              <a:ext cx="541020" cy="3067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月球</a:t>
              </a:r>
              <a:endParaRPr lang="zh-CN" altLang="en-US" sz="1400" b="1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345374" y="5205565"/>
            <a:ext cx="2155695" cy="766341"/>
            <a:chOff x="4741025" y="5205565"/>
            <a:chExt cx="2304163" cy="766341"/>
          </a:xfrm>
        </p:grpSpPr>
        <p:sp>
          <p:nvSpPr>
            <p:cNvPr id="52" name="圆角矩形 51"/>
            <p:cNvSpPr/>
            <p:nvPr/>
          </p:nvSpPr>
          <p:spPr>
            <a:xfrm>
              <a:off x="5071438" y="5208292"/>
              <a:ext cx="1973750" cy="307731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5053023" y="5664175"/>
              <a:ext cx="1973750" cy="307731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左大括号 56"/>
            <p:cNvSpPr/>
            <p:nvPr/>
          </p:nvSpPr>
          <p:spPr>
            <a:xfrm>
              <a:off x="4741025" y="5267157"/>
              <a:ext cx="286444" cy="51066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5101968" y="5205565"/>
              <a:ext cx="955657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发光发热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698938" y="6347435"/>
            <a:ext cx="1986400" cy="330013"/>
            <a:chOff x="5053073" y="6111215"/>
            <a:chExt cx="1986400" cy="330013"/>
          </a:xfrm>
        </p:grpSpPr>
        <p:sp>
          <p:nvSpPr>
            <p:cNvPr id="59" name="圆角矩形 58"/>
            <p:cNvSpPr/>
            <p:nvPr/>
          </p:nvSpPr>
          <p:spPr>
            <a:xfrm>
              <a:off x="5065723" y="6111215"/>
              <a:ext cx="1973750" cy="307731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5053073" y="6134523"/>
              <a:ext cx="8940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月相变化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66" name="右箭头 65"/>
          <p:cNvSpPr/>
          <p:nvPr/>
        </p:nvSpPr>
        <p:spPr>
          <a:xfrm>
            <a:off x="4276631" y="6398435"/>
            <a:ext cx="388620" cy="227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76" name="组合 75"/>
          <p:cNvGrpSpPr/>
          <p:nvPr/>
        </p:nvGrpSpPr>
        <p:grpSpPr>
          <a:xfrm>
            <a:off x="3553785" y="2102371"/>
            <a:ext cx="4671695" cy="307975"/>
            <a:chOff x="4105790" y="2095923"/>
            <a:chExt cx="4671695" cy="307975"/>
          </a:xfrm>
        </p:grpSpPr>
        <p:sp>
          <p:nvSpPr>
            <p:cNvPr id="27" name="圆角矩形 26"/>
            <p:cNvSpPr/>
            <p:nvPr/>
          </p:nvSpPr>
          <p:spPr>
            <a:xfrm>
              <a:off x="4105790" y="2095923"/>
              <a:ext cx="4671695" cy="3079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128027" y="2095923"/>
              <a:ext cx="40944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天气现象：阴、晴、雨、雪、风、霜、雷、冰雹等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9" name="左大括号 28"/>
          <p:cNvSpPr/>
          <p:nvPr/>
        </p:nvSpPr>
        <p:spPr>
          <a:xfrm>
            <a:off x="3173838" y="2236936"/>
            <a:ext cx="286444" cy="8461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534331" y="2514352"/>
            <a:ext cx="3275965" cy="309245"/>
            <a:chOff x="4072932" y="2505923"/>
            <a:chExt cx="3275965" cy="309245"/>
          </a:xfrm>
        </p:grpSpPr>
        <p:sp>
          <p:nvSpPr>
            <p:cNvPr id="4" name="文本框 3"/>
            <p:cNvSpPr txBox="1"/>
            <p:nvPr/>
          </p:nvSpPr>
          <p:spPr>
            <a:xfrm>
              <a:off x="4072932" y="2505923"/>
              <a:ext cx="30276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有利影响：阳光、</a:t>
              </a:r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降水满足植物生长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4092617" y="2511638"/>
              <a:ext cx="3256280" cy="30353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3545841" y="2933700"/>
            <a:ext cx="3016359" cy="307975"/>
            <a:chOff x="4162465" y="2933467"/>
            <a:chExt cx="1071880" cy="307731"/>
          </a:xfrm>
        </p:grpSpPr>
        <p:sp>
          <p:nvSpPr>
            <p:cNvPr id="80" name="圆角矩形 79"/>
            <p:cNvSpPr/>
            <p:nvPr/>
          </p:nvSpPr>
          <p:spPr>
            <a:xfrm>
              <a:off x="4165398" y="2933467"/>
              <a:ext cx="860858" cy="307731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4162465" y="2933589"/>
              <a:ext cx="1071880" cy="306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不利影响：洪涝、干旱</a:t>
              </a:r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等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01" name="右箭头 100"/>
          <p:cNvSpPr/>
          <p:nvPr/>
        </p:nvSpPr>
        <p:spPr>
          <a:xfrm>
            <a:off x="6581626" y="5690485"/>
            <a:ext cx="388620" cy="2397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" name="右箭头 101"/>
          <p:cNvSpPr/>
          <p:nvPr/>
        </p:nvSpPr>
        <p:spPr>
          <a:xfrm>
            <a:off x="6810138" y="6415673"/>
            <a:ext cx="388620" cy="227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5" name="文本框 64"/>
          <p:cNvSpPr txBox="1"/>
          <p:nvPr/>
        </p:nvSpPr>
        <p:spPr>
          <a:xfrm>
            <a:off x="4642423" y="5690023"/>
            <a:ext cx="10718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位置和方向</a:t>
            </a:r>
            <a:endParaRPr lang="zh-CN" altLang="en-US" sz="14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-2147482610" descr="图片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98995" y="4685030"/>
            <a:ext cx="4071620" cy="13550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" name="图片 6" descr="图片"/>
          <p:cNvPicPr>
            <a:picLocks noChangeAspect="1"/>
          </p:cNvPicPr>
          <p:nvPr/>
        </p:nvPicPr>
        <p:blipFill>
          <a:blip r:embed="rId2"/>
          <a:srcRect b="67865"/>
          <a:stretch>
            <a:fillRect/>
          </a:stretch>
        </p:blipFill>
        <p:spPr>
          <a:xfrm>
            <a:off x="8787765" y="6036310"/>
            <a:ext cx="3011805" cy="37909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2" name="组合 71"/>
          <p:cNvGrpSpPr/>
          <p:nvPr/>
        </p:nvGrpSpPr>
        <p:grpSpPr>
          <a:xfrm>
            <a:off x="3696928" y="3762376"/>
            <a:ext cx="3372485" cy="353060"/>
            <a:chOff x="4118320" y="3816351"/>
            <a:chExt cx="3372485" cy="353060"/>
          </a:xfrm>
        </p:grpSpPr>
        <p:sp>
          <p:nvSpPr>
            <p:cNvPr id="84" name="圆角矩形 83"/>
            <p:cNvSpPr/>
            <p:nvPr/>
          </p:nvSpPr>
          <p:spPr>
            <a:xfrm>
              <a:off x="4143085" y="3816351"/>
              <a:ext cx="3347720" cy="35306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4118320" y="3828260"/>
              <a:ext cx="32054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夏：荷香四溢、骄阳似火、知了鸣叫</a:t>
              </a:r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等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764873" y="4743930"/>
            <a:ext cx="3303905" cy="353060"/>
            <a:chOff x="4129750" y="3816195"/>
            <a:chExt cx="3303905" cy="353060"/>
          </a:xfrm>
        </p:grpSpPr>
        <p:sp>
          <p:nvSpPr>
            <p:cNvPr id="97" name="圆角矩形 96"/>
            <p:cNvSpPr/>
            <p:nvPr/>
          </p:nvSpPr>
          <p:spPr>
            <a:xfrm>
              <a:off x="4143085" y="3816195"/>
              <a:ext cx="3290570" cy="35306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4129750" y="3862550"/>
              <a:ext cx="32054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冬：滴水成冰、银装素裹、狗熊冬眠</a:t>
              </a:r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等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104" name="图片 6" descr="图片"/>
          <p:cNvPicPr>
            <a:picLocks noChangeAspect="1"/>
          </p:cNvPicPr>
          <p:nvPr/>
        </p:nvPicPr>
        <p:blipFill>
          <a:blip r:embed="rId2"/>
          <a:srcRect t="68943"/>
          <a:stretch>
            <a:fillRect/>
          </a:stretch>
        </p:blipFill>
        <p:spPr>
          <a:xfrm>
            <a:off x="8787765" y="6492875"/>
            <a:ext cx="3020695" cy="367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" name="圆角矩形 104"/>
          <p:cNvSpPr/>
          <p:nvPr/>
        </p:nvSpPr>
        <p:spPr>
          <a:xfrm>
            <a:off x="7453630" y="6062980"/>
            <a:ext cx="1026160" cy="3079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6" name="圆角矩形 105"/>
          <p:cNvSpPr/>
          <p:nvPr/>
        </p:nvSpPr>
        <p:spPr>
          <a:xfrm>
            <a:off x="7453630" y="6535420"/>
            <a:ext cx="1025525" cy="3079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7" name="左大括号 106"/>
          <p:cNvSpPr/>
          <p:nvPr/>
        </p:nvSpPr>
        <p:spPr>
          <a:xfrm>
            <a:off x="7198995" y="6103620"/>
            <a:ext cx="172720" cy="7397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7453488" y="6104376"/>
            <a:ext cx="135762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农历上半月</a:t>
            </a:r>
            <a:endParaRPr lang="zh-CN" altLang="en-US" sz="14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7429993" y="6551416"/>
            <a:ext cx="135762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农历下半月</a:t>
            </a:r>
            <a:endParaRPr lang="zh-CN" altLang="en-US" sz="14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0" name="组合 109"/>
          <p:cNvGrpSpPr/>
          <p:nvPr/>
        </p:nvGrpSpPr>
        <p:grpSpPr>
          <a:xfrm>
            <a:off x="2986941" y="5842635"/>
            <a:ext cx="1251585" cy="307975"/>
            <a:chOff x="3329305" y="5356143"/>
            <a:chExt cx="1251585" cy="308057"/>
          </a:xfrm>
        </p:grpSpPr>
        <p:sp>
          <p:nvSpPr>
            <p:cNvPr id="111" name="圆角矩形 110"/>
            <p:cNvSpPr/>
            <p:nvPr/>
          </p:nvSpPr>
          <p:spPr>
            <a:xfrm>
              <a:off x="3329305" y="5356225"/>
              <a:ext cx="1251585" cy="3079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3499673" y="5356143"/>
              <a:ext cx="541020" cy="3067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14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星星</a:t>
              </a:r>
              <a:endParaRPr lang="zh-CN" altLang="en-US" sz="1400" b="1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6" name="文本框 115"/>
          <p:cNvSpPr txBox="1"/>
          <p:nvPr/>
        </p:nvSpPr>
        <p:spPr>
          <a:xfrm>
            <a:off x="3293298" y="1174033"/>
            <a:ext cx="716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动植物</a:t>
            </a:r>
            <a:endParaRPr lang="zh-CN" altLang="en-US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7" name="圆角矩形 116"/>
          <p:cNvSpPr/>
          <p:nvPr/>
        </p:nvSpPr>
        <p:spPr>
          <a:xfrm>
            <a:off x="3152775" y="773430"/>
            <a:ext cx="1757680" cy="3079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3221355" y="773430"/>
            <a:ext cx="181165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水、空气、岩石</a:t>
            </a: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等</a:t>
            </a:r>
            <a:endParaRPr lang="zh-CN" altLang="en-US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0" name="右箭头 119"/>
          <p:cNvSpPr/>
          <p:nvPr/>
        </p:nvSpPr>
        <p:spPr>
          <a:xfrm>
            <a:off x="4911166" y="1518920"/>
            <a:ext cx="438952" cy="2391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1" name="右中括号 120"/>
          <p:cNvSpPr/>
          <p:nvPr/>
        </p:nvSpPr>
        <p:spPr>
          <a:xfrm>
            <a:off x="4504690" y="1191260"/>
            <a:ext cx="76200" cy="768350"/>
          </a:xfrm>
          <a:prstGeom prst="rightBracket">
            <a:avLst>
              <a:gd name="adj" fmla="val 520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4811623" y="1256030"/>
            <a:ext cx="5384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联系</a:t>
            </a:r>
            <a:endParaRPr lang="zh-CN" altLang="en-US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5421568" y="1512358"/>
            <a:ext cx="1777365" cy="314325"/>
            <a:chOff x="5065773" y="6104678"/>
            <a:chExt cx="1777365" cy="314325"/>
          </a:xfrm>
        </p:grpSpPr>
        <p:sp>
          <p:nvSpPr>
            <p:cNvPr id="136" name="圆角矩形 135"/>
            <p:cNvSpPr/>
            <p:nvPr/>
          </p:nvSpPr>
          <p:spPr>
            <a:xfrm>
              <a:off x="5065773" y="6111028"/>
              <a:ext cx="1777365" cy="3079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5117208" y="6104678"/>
              <a:ext cx="14274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14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衣、食、住、行</a:t>
              </a:r>
              <a:endPara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38" name="文本框 137"/>
          <p:cNvSpPr txBox="1"/>
          <p:nvPr/>
        </p:nvSpPr>
        <p:spPr>
          <a:xfrm>
            <a:off x="8225790" y="640080"/>
            <a:ext cx="3469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1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蚯蚓：喜欢潮湿、松软的土壤，能够松土</a:t>
            </a:r>
            <a:endParaRPr lang="zh-CN" altLang="en-US" sz="14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0" name="右箭头 139"/>
          <p:cNvSpPr/>
          <p:nvPr/>
        </p:nvSpPr>
        <p:spPr>
          <a:xfrm>
            <a:off x="7670876" y="709930"/>
            <a:ext cx="438952" cy="2391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1" name="圆角矩形 140"/>
          <p:cNvSpPr/>
          <p:nvPr/>
        </p:nvSpPr>
        <p:spPr>
          <a:xfrm>
            <a:off x="8225790" y="641350"/>
            <a:ext cx="3573145" cy="3079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-13720" y="42044"/>
            <a:ext cx="549910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1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小学科学二年级上册第一单元《我们的地球家园》思维导图</a:t>
            </a:r>
            <a:endParaRPr lang="zh-CN" altLang="en-US" sz="16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WPS 演示</Application>
  <PresentationFormat>宽屏</PresentationFormat>
  <Paragraphs>62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等线</vt:lpstr>
      <vt:lpstr>微软雅黑</vt:lpstr>
      <vt:lpstr>Arial Unicode MS</vt:lpstr>
      <vt:lpstr>等线 Light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syxx-3d</dc:creator>
  <cp:lastModifiedBy>朱钻飚</cp:lastModifiedBy>
  <cp:revision>56</cp:revision>
  <dcterms:created xsi:type="dcterms:W3CDTF">2022-01-21T04:00:00Z</dcterms:created>
  <dcterms:modified xsi:type="dcterms:W3CDTF">2022-01-22T18:24:07Z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BE4BAD72213A405DBD5D468ED633AAC8</vt:lpwstr>
  </property>
  <property fmtid="{D5CDD505-2E9C-101B-9397-08002B2CF9AE}" pid="3" name="KSOProductBuildVer">
    <vt:lpwstr>2052-11.1.0.11035</vt:lpwstr>
  </property>
</Properties>
</file>