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85" r:id="rId3"/>
    <p:sldId id="286" r:id="rId4"/>
    <p:sldId id="287" r:id="rId5"/>
    <p:sldId id="292" r:id="rId6"/>
    <p:sldId id="289" r:id="rId7"/>
    <p:sldId id="288" r:id="rId8"/>
    <p:sldId id="290" r:id="rId9"/>
    <p:sldId id="293"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33FD23"/>
    <a:srgbClr val="FF66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66" d="100"/>
          <a:sy n="66" d="100"/>
        </p:scale>
        <p:origin x="-151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9441"/>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小学科学教学网  陈建秋 </a:t>
            </a:r>
            <a:endParaRPr lang="en-US" altLang="zh-CN" sz="4400" b="1" dirty="0" smtClean="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7996"/>
          </a:xfrm>
          <a:prstGeom prst="rect">
            <a:avLst/>
          </a:prstGeom>
          <a:noFill/>
        </p:spPr>
        <p:txBody>
          <a:bodyPr wrap="square" rtlCol="0">
            <a:spAutoFit/>
          </a:bodyPr>
          <a:lstStyle/>
          <a:p>
            <a:pPr algn="ctr"/>
            <a:r>
              <a:rPr lang="zh-CN" altLang="en-US" sz="6600" b="1" dirty="0" smtClean="0">
                <a:latin typeface="华文中宋" pitchFamily="2" charset="-122"/>
                <a:ea typeface="华文中宋" pitchFamily="2" charset="-122"/>
              </a:rPr>
              <a:t>观察一瓶水</a:t>
            </a:r>
            <a:endParaRPr lang="zh-CN" altLang="en-US" sz="6600" b="1" dirty="0">
              <a:latin typeface="华文中宋" pitchFamily="2" charset="-122"/>
              <a:ea typeface="华文中宋" pitchFamily="2" charset="-122"/>
            </a:endParaRP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教科版一年级下册第一单元第</a:t>
            </a:r>
            <a:r>
              <a:rPr lang="en-US" altLang="zh-CN" sz="2800" b="1" dirty="0" smtClean="0"/>
              <a:t>5</a:t>
            </a:r>
            <a:r>
              <a:rPr lang="zh-CN" altLang="en-US" sz="2800" b="1" dirty="0" smtClean="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8"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123728" y="2060848"/>
            <a:ext cx="4707825" cy="3096344"/>
          </a:xfrm>
          <a:prstGeom prst="rect">
            <a:avLst/>
          </a:prstGeom>
          <a:ln>
            <a:noFill/>
          </a:ln>
          <a:effectLst>
            <a:softEdge rad="112500"/>
          </a:effectLst>
        </p:spPr>
      </p:pic>
      <p:sp>
        <p:nvSpPr>
          <p:cNvPr id="4" name="TextBox 3"/>
          <p:cNvSpPr txBox="1"/>
          <p:nvPr/>
        </p:nvSpPr>
        <p:spPr>
          <a:xfrm>
            <a:off x="0" y="692696"/>
            <a:ext cx="9144000" cy="1200329"/>
          </a:xfrm>
          <a:prstGeom prst="rect">
            <a:avLst/>
          </a:prstGeom>
          <a:noFill/>
        </p:spPr>
        <p:txBody>
          <a:bodyPr wrap="square" rtlCol="0">
            <a:spAutoFit/>
          </a:bodyPr>
          <a:lstStyle/>
          <a:p>
            <a:pPr algn="ctr"/>
            <a:r>
              <a:rPr lang="zh-CN" altLang="en-US" sz="7200" b="1" dirty="0" smtClean="0">
                <a:latin typeface="华文楷体" pitchFamily="2" charset="-122"/>
                <a:ea typeface="华文楷体" pitchFamily="2" charset="-122"/>
              </a:rPr>
              <a:t>水</a:t>
            </a:r>
            <a:endParaRPr lang="en-US" altLang="zh-CN" sz="7200" b="1" dirty="0" smtClean="0">
              <a:latin typeface="华文楷体" pitchFamily="2" charset="-122"/>
              <a:ea typeface="华文楷体" pitchFamily="2" charset="-122"/>
            </a:endParaRPr>
          </a:p>
        </p:txBody>
      </p:sp>
      <p:sp>
        <p:nvSpPr>
          <p:cNvPr id="6" name="TextBox 5"/>
          <p:cNvSpPr txBox="1"/>
          <p:nvPr/>
        </p:nvSpPr>
        <p:spPr>
          <a:xfrm>
            <a:off x="0" y="5445224"/>
            <a:ext cx="9144000" cy="769441"/>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说一说：水有</a:t>
            </a:r>
            <a:r>
              <a:rPr lang="zh-CN" altLang="en-US" sz="4400" b="1" dirty="0" smtClean="0">
                <a:solidFill>
                  <a:srgbClr val="FF0000"/>
                </a:solidFill>
                <a:latin typeface="华文楷体" pitchFamily="2" charset="-122"/>
                <a:ea typeface="华文楷体" pitchFamily="2" charset="-122"/>
              </a:rPr>
              <a:t>什么特征</a:t>
            </a:r>
            <a:r>
              <a:rPr lang="zh-CN" altLang="en-US" sz="4400" b="1" dirty="0" smtClean="0">
                <a:latin typeface="华文楷体" pitchFamily="2" charset="-122"/>
                <a:ea typeface="华文楷体" pitchFamily="2" charset="-122"/>
              </a:rPr>
              <a:t>？</a:t>
            </a:r>
            <a:endParaRPr lang="en-US" altLang="zh-CN" sz="4400" b="1" dirty="0" smtClean="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518989"/>
            <a:ext cx="8280920"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itchFamily="2" charset="-122"/>
                <a:ea typeface="华文楷体" pitchFamily="2" charset="-122"/>
              </a:rPr>
              <a:t>活动</a:t>
            </a:r>
            <a:r>
              <a:rPr lang="en-US" altLang="zh-CN" sz="4400" b="1" dirty="0" smtClean="0">
                <a:latin typeface="华文楷体" pitchFamily="2" charset="-122"/>
                <a:ea typeface="华文楷体" pitchFamily="2" charset="-122"/>
              </a:rPr>
              <a:t>1</a:t>
            </a:r>
            <a:r>
              <a:rPr lang="zh-CN" altLang="en-US" sz="4400" b="1" dirty="0" smtClean="0">
                <a:latin typeface="华文楷体" pitchFamily="2" charset="-122"/>
                <a:ea typeface="华文楷体" pitchFamily="2" charset="-122"/>
              </a:rPr>
              <a:t>：比较</a:t>
            </a:r>
            <a:r>
              <a:rPr lang="zh-CN" altLang="en-US" sz="4400" b="1" dirty="0" smtClean="0">
                <a:solidFill>
                  <a:srgbClr val="FF0000"/>
                </a:solidFill>
                <a:latin typeface="华文楷体" pitchFamily="2" charset="-122"/>
                <a:ea typeface="华文楷体" pitchFamily="2" charset="-122"/>
              </a:rPr>
              <a:t>水</a:t>
            </a:r>
            <a:r>
              <a:rPr lang="zh-CN" altLang="en-US" sz="4400" b="1" dirty="0" smtClean="0">
                <a:latin typeface="华文楷体" pitchFamily="2" charset="-122"/>
                <a:ea typeface="华文楷体" pitchFamily="2" charset="-122"/>
              </a:rPr>
              <a:t>和</a:t>
            </a:r>
            <a:r>
              <a:rPr lang="zh-CN" altLang="en-US" sz="4400" b="1" dirty="0" smtClean="0">
                <a:solidFill>
                  <a:srgbClr val="FF0000"/>
                </a:solidFill>
                <a:latin typeface="华文楷体" pitchFamily="2" charset="-122"/>
                <a:ea typeface="华文楷体" pitchFamily="2" charset="-122"/>
              </a:rPr>
              <a:t>洗发液</a:t>
            </a:r>
            <a:endParaRPr lang="en-US" altLang="zh-CN" sz="4400" b="1" dirty="0" smtClean="0">
              <a:solidFill>
                <a:srgbClr val="FF0000"/>
              </a:solidFill>
              <a:latin typeface="华文楷体" pitchFamily="2" charset="-122"/>
              <a:ea typeface="华文楷体"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539552" y="2420888"/>
            <a:ext cx="4197959" cy="3240360"/>
          </a:xfrm>
          <a:prstGeom prst="rect">
            <a:avLst/>
          </a:prstGeom>
          <a:noFill/>
          <a:ln w="9525">
            <a:noFill/>
            <a:miter lim="800000"/>
            <a:headEnd/>
            <a:tailEnd/>
          </a:ln>
        </p:spPr>
      </p:pic>
      <p:sp>
        <p:nvSpPr>
          <p:cNvPr id="5" name="TextBox 4"/>
          <p:cNvSpPr txBox="1"/>
          <p:nvPr/>
        </p:nvSpPr>
        <p:spPr>
          <a:xfrm>
            <a:off x="4716016" y="3645024"/>
            <a:ext cx="4427984" cy="769441"/>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你会怎么观察？</a:t>
            </a:r>
            <a:endParaRPr lang="en-US" altLang="zh-CN" sz="4400" b="1" dirty="0" smtClean="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41462" y="1387170"/>
            <a:ext cx="3814514" cy="2545886"/>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788203" y="1387170"/>
            <a:ext cx="3816245" cy="2545886"/>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541462" y="4077072"/>
            <a:ext cx="3814514" cy="2545886"/>
          </a:xfrm>
          <a:prstGeom prst="rect">
            <a:avLst/>
          </a:prstGeom>
          <a:noFill/>
          <a:ln w="9525">
            <a:noFill/>
            <a:miter lim="800000"/>
            <a:headEnd/>
            <a:tailEnd/>
          </a:ln>
        </p:spPr>
      </p:pic>
      <p:pic>
        <p:nvPicPr>
          <p:cNvPr id="2053" name="Picture 5"/>
          <p:cNvPicPr>
            <a:picLocks noChangeAspect="1" noChangeArrowheads="1"/>
          </p:cNvPicPr>
          <p:nvPr/>
        </p:nvPicPr>
        <p:blipFill>
          <a:blip r:embed="rId5" cstate="print"/>
          <a:srcRect/>
          <a:stretch>
            <a:fillRect/>
          </a:stretch>
        </p:blipFill>
        <p:spPr bwMode="auto">
          <a:xfrm>
            <a:off x="4788203" y="4077072"/>
            <a:ext cx="3814514" cy="2545886"/>
          </a:xfrm>
          <a:prstGeom prst="rect">
            <a:avLst/>
          </a:prstGeom>
          <a:noFill/>
          <a:ln w="9525">
            <a:noFill/>
            <a:miter lim="800000"/>
            <a:headEnd/>
            <a:tailEnd/>
          </a:ln>
        </p:spPr>
      </p:pic>
      <p:sp>
        <p:nvSpPr>
          <p:cNvPr id="6" name="TextBox 5"/>
          <p:cNvSpPr txBox="1"/>
          <p:nvPr/>
        </p:nvSpPr>
        <p:spPr>
          <a:xfrm>
            <a:off x="539552" y="283295"/>
            <a:ext cx="8064896"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itchFamily="2" charset="-122"/>
                <a:ea typeface="华文楷体" pitchFamily="2" charset="-122"/>
              </a:rPr>
              <a:t>猜猜他们是怎么观察的</a:t>
            </a:r>
            <a:endParaRPr lang="en-US" altLang="zh-CN" sz="4400" b="1" dirty="0" smtClean="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linds(horizontal)">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blinds(horizontal)">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blinds(horizontal)">
                                      <p:cBhvr>
                                        <p:cTn id="22"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C:\Documents and Settings\Administrator\Application Data\Tencent\Users\173692760\QQ\WinTemp\RichOle\R[3~8NJ{S4V`T[QS8~H)8W0.png"/>
          <p:cNvPicPr>
            <a:picLocks noChangeAspect="1" noChangeArrowheads="1"/>
          </p:cNvPicPr>
          <p:nvPr/>
        </p:nvPicPr>
        <p:blipFill>
          <a:blip r:embed="rId2" cstate="print"/>
          <a:srcRect/>
          <a:stretch>
            <a:fillRect/>
          </a:stretch>
        </p:blipFill>
        <p:spPr bwMode="auto">
          <a:xfrm>
            <a:off x="2580622" y="260648"/>
            <a:ext cx="6311858" cy="6381328"/>
          </a:xfrm>
          <a:prstGeom prst="rect">
            <a:avLst/>
          </a:prstGeom>
          <a:noFill/>
        </p:spPr>
      </p:pic>
      <p:sp>
        <p:nvSpPr>
          <p:cNvPr id="3" name="矩形 2"/>
          <p:cNvSpPr/>
          <p:nvPr/>
        </p:nvSpPr>
        <p:spPr>
          <a:xfrm>
            <a:off x="204358" y="5301208"/>
            <a:ext cx="2160240" cy="1200329"/>
          </a:xfrm>
          <a:prstGeom prst="rect">
            <a:avLst/>
          </a:prstGeom>
          <a:solidFill>
            <a:schemeClr val="accent6">
              <a:lumMod val="20000"/>
              <a:lumOff val="80000"/>
            </a:schemeClr>
          </a:solidFill>
        </p:spPr>
        <p:txBody>
          <a:bodyPr wrap="square">
            <a:spAutoFit/>
          </a:bodyPr>
          <a:lstStyle/>
          <a:p>
            <a:pPr algn="ctr"/>
            <a:r>
              <a:rPr lang="zh-CN" altLang="en-US" sz="3600" b="1" dirty="0" smtClean="0">
                <a:latin typeface="华文中宋" pitchFamily="2" charset="-122"/>
                <a:ea typeface="华文中宋" pitchFamily="2" charset="-122"/>
              </a:rPr>
              <a:t>活动手册</a:t>
            </a:r>
            <a:endParaRPr lang="en-US" altLang="zh-CN" sz="3600" b="1" dirty="0" smtClean="0">
              <a:latin typeface="华文中宋" pitchFamily="2" charset="-122"/>
              <a:ea typeface="华文中宋" pitchFamily="2" charset="-122"/>
            </a:endParaRPr>
          </a:p>
          <a:p>
            <a:pPr algn="ctr"/>
            <a:r>
              <a:rPr lang="zh-CN" altLang="en-US" sz="3600" b="1" dirty="0" smtClean="0">
                <a:latin typeface="华文中宋" pitchFamily="2" charset="-122"/>
                <a:ea typeface="华文中宋" pitchFamily="2" charset="-122"/>
              </a:rPr>
              <a:t>第</a:t>
            </a:r>
            <a:r>
              <a:rPr lang="en-US" altLang="zh-CN" sz="3600" b="1" dirty="0" smtClean="0">
                <a:latin typeface="华文中宋" pitchFamily="2" charset="-122"/>
                <a:ea typeface="华文中宋" pitchFamily="2" charset="-122"/>
              </a:rPr>
              <a:t>1</a:t>
            </a:r>
            <a:r>
              <a:rPr lang="zh-CN" altLang="en-US" sz="3600" b="1" dirty="0" smtClean="0">
                <a:latin typeface="华文中宋" pitchFamily="2" charset="-122"/>
                <a:ea typeface="华文中宋" pitchFamily="2" charset="-122"/>
              </a:rPr>
              <a:t>面</a:t>
            </a:r>
            <a:endParaRPr lang="zh-CN" altLang="en-US" sz="3600" b="1" dirty="0">
              <a:latin typeface="华文中宋" pitchFamily="2" charset="-122"/>
              <a:ea typeface="华文中宋" pitchFamily="2" charset="-122"/>
            </a:endParaRPr>
          </a:p>
        </p:txBody>
      </p:sp>
      <p:sp>
        <p:nvSpPr>
          <p:cNvPr id="6" name="矩形 5"/>
          <p:cNvSpPr/>
          <p:nvPr/>
        </p:nvSpPr>
        <p:spPr>
          <a:xfrm>
            <a:off x="5748974" y="1844824"/>
            <a:ext cx="1440160" cy="4608512"/>
          </a:xfrm>
          <a:prstGeom prst="rect">
            <a:avLst/>
          </a:prstGeom>
          <a:noFill/>
          <a:ln w="508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tx1"/>
              </a:solidFill>
            </a:endParaRPr>
          </a:p>
        </p:txBody>
      </p:sp>
      <p:pic>
        <p:nvPicPr>
          <p:cNvPr id="8" name="图片 7"/>
          <p:cNvPicPr>
            <a:picLocks noChangeAspect="1"/>
          </p:cNvPicPr>
          <p:nvPr/>
        </p:nvPicPr>
        <p:blipFill>
          <a:blip r:embed="rId3" cstate="print"/>
          <a:srcRect/>
          <a:stretch>
            <a:fillRect/>
          </a:stretch>
        </p:blipFill>
        <p:spPr bwMode="auto">
          <a:xfrm>
            <a:off x="3012670" y="3212976"/>
            <a:ext cx="1080120" cy="429138"/>
          </a:xfrm>
          <a:prstGeom prst="rect">
            <a:avLst/>
          </a:prstGeom>
          <a:noFill/>
          <a:ln w="9525">
            <a:noFill/>
            <a:miter lim="800000"/>
            <a:headEnd/>
            <a:tailEnd/>
          </a:ln>
        </p:spPr>
      </p:pic>
      <p:pic>
        <p:nvPicPr>
          <p:cNvPr id="10" name="图片 9"/>
          <p:cNvPicPr>
            <a:picLocks noChangeAspect="1"/>
          </p:cNvPicPr>
          <p:nvPr/>
        </p:nvPicPr>
        <p:blipFill>
          <a:blip r:embed="rId4" cstate="print"/>
          <a:srcRect/>
          <a:stretch>
            <a:fillRect/>
          </a:stretch>
        </p:blipFill>
        <p:spPr bwMode="auto">
          <a:xfrm>
            <a:off x="3012670" y="3645024"/>
            <a:ext cx="1096041" cy="452686"/>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3012670" y="4005064"/>
            <a:ext cx="1093582" cy="442845"/>
          </a:xfrm>
          <a:prstGeom prst="rect">
            <a:avLst/>
          </a:prstGeom>
          <a:noFill/>
          <a:ln w="9525">
            <a:noFill/>
            <a:miter lim="800000"/>
            <a:headEnd/>
            <a:tailEnd/>
          </a:ln>
        </p:spPr>
      </p:pic>
      <p:pic>
        <p:nvPicPr>
          <p:cNvPr id="12" name="图片 11"/>
          <p:cNvPicPr>
            <a:picLocks noChangeAspect="1"/>
          </p:cNvPicPr>
          <p:nvPr/>
        </p:nvPicPr>
        <p:blipFill>
          <a:blip r:embed="rId6" cstate="print"/>
          <a:srcRect/>
          <a:stretch>
            <a:fillRect/>
          </a:stretch>
        </p:blipFill>
        <p:spPr bwMode="auto">
          <a:xfrm>
            <a:off x="3012670" y="4797152"/>
            <a:ext cx="1093582" cy="424394"/>
          </a:xfrm>
          <a:prstGeom prst="rect">
            <a:avLst/>
          </a:prstGeom>
          <a:noFill/>
          <a:ln w="9525">
            <a:noFill/>
            <a:miter lim="800000"/>
            <a:headEnd/>
            <a:tailEnd/>
          </a:ln>
        </p:spPr>
      </p:pic>
      <p:pic>
        <p:nvPicPr>
          <p:cNvPr id="13" name="图片 12"/>
          <p:cNvPicPr>
            <a:picLocks noChangeAspect="1"/>
          </p:cNvPicPr>
          <p:nvPr/>
        </p:nvPicPr>
        <p:blipFill>
          <a:blip r:embed="rId7" cstate="print"/>
          <a:srcRect/>
          <a:stretch>
            <a:fillRect/>
          </a:stretch>
        </p:blipFill>
        <p:spPr bwMode="auto">
          <a:xfrm>
            <a:off x="3012670" y="4442306"/>
            <a:ext cx="1093581" cy="426854"/>
          </a:xfrm>
          <a:prstGeom prst="rect">
            <a:avLst/>
          </a:prstGeom>
          <a:noFill/>
          <a:ln w="9525">
            <a:noFill/>
            <a:miter lim="800000"/>
            <a:headEnd/>
            <a:tailEnd/>
          </a:ln>
        </p:spPr>
      </p:pic>
      <p:pic>
        <p:nvPicPr>
          <p:cNvPr id="14" name="图片 13"/>
          <p:cNvPicPr>
            <a:picLocks noChangeAspect="1"/>
          </p:cNvPicPr>
          <p:nvPr/>
        </p:nvPicPr>
        <p:blipFill>
          <a:blip r:embed="rId8" cstate="print"/>
          <a:srcRect/>
          <a:stretch>
            <a:fillRect/>
          </a:stretch>
        </p:blipFill>
        <p:spPr bwMode="auto">
          <a:xfrm>
            <a:off x="3012670" y="5671364"/>
            <a:ext cx="1093581" cy="421932"/>
          </a:xfrm>
          <a:prstGeom prst="rect">
            <a:avLst/>
          </a:prstGeom>
          <a:noFill/>
          <a:ln w="9525">
            <a:noFill/>
            <a:miter lim="800000"/>
            <a:headEnd/>
            <a:tailEnd/>
          </a:ln>
        </p:spPr>
      </p:pic>
      <p:pic>
        <p:nvPicPr>
          <p:cNvPr id="15" name="Picture 4"/>
          <p:cNvPicPr>
            <a:picLocks noChangeAspect="1" noChangeArrowheads="1"/>
          </p:cNvPicPr>
          <p:nvPr/>
        </p:nvPicPr>
        <p:blipFill>
          <a:blip r:embed="rId9" cstate="print"/>
          <a:srcRect/>
          <a:stretch>
            <a:fillRect/>
          </a:stretch>
        </p:blipFill>
        <p:spPr bwMode="auto">
          <a:xfrm>
            <a:off x="3012670" y="5219381"/>
            <a:ext cx="1080120" cy="441867"/>
          </a:xfrm>
          <a:prstGeom prst="rect">
            <a:avLst/>
          </a:prstGeom>
          <a:noFill/>
          <a:ln w="9525">
            <a:noFill/>
            <a:miter lim="800000"/>
            <a:headEnd/>
            <a:tailEnd/>
          </a:ln>
        </p:spPr>
      </p:pic>
      <p:sp>
        <p:nvSpPr>
          <p:cNvPr id="17" name="矩形 16"/>
          <p:cNvSpPr/>
          <p:nvPr/>
        </p:nvSpPr>
        <p:spPr>
          <a:xfrm>
            <a:off x="3012670" y="6093296"/>
            <a:ext cx="1080120" cy="360040"/>
          </a:xfrm>
          <a:prstGeom prst="rect">
            <a:avLst/>
          </a:prstGeom>
          <a:solidFill>
            <a:schemeClr val="bg1"/>
          </a:solid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轻重</a:t>
            </a:r>
            <a:endParaRPr lang="zh-CN" altLang="en-US" sz="1600" b="1" dirty="0">
              <a:solidFill>
                <a:schemeClr val="tx1"/>
              </a:solidFill>
            </a:endParaRPr>
          </a:p>
        </p:txBody>
      </p:sp>
      <p:sp>
        <p:nvSpPr>
          <p:cNvPr id="26" name="TextBox 25"/>
          <p:cNvSpPr txBox="1"/>
          <p:nvPr/>
        </p:nvSpPr>
        <p:spPr>
          <a:xfrm>
            <a:off x="24846" y="476672"/>
            <a:ext cx="2627784" cy="2554545"/>
          </a:xfrm>
          <a:prstGeom prst="rect">
            <a:avLst/>
          </a:prstGeom>
          <a:noFill/>
        </p:spPr>
        <p:txBody>
          <a:bodyPr wrap="square" rtlCol="0">
            <a:spAutoFit/>
          </a:bodyPr>
          <a:lstStyle/>
          <a:p>
            <a:pPr algn="ctr"/>
            <a:r>
              <a:rPr lang="zh-CN" altLang="en-US" sz="3200" b="1" dirty="0" smtClean="0">
                <a:latin typeface="华文楷体" pitchFamily="2" charset="-122"/>
                <a:ea typeface="华文楷体" pitchFamily="2" charset="-122"/>
              </a:rPr>
              <a:t>水和洗发液</a:t>
            </a:r>
            <a:endParaRPr lang="en-US" altLang="zh-CN" sz="3200" b="1" dirty="0" smtClean="0">
              <a:latin typeface="华文楷体" pitchFamily="2" charset="-122"/>
              <a:ea typeface="华文楷体" pitchFamily="2" charset="-122"/>
            </a:endParaRPr>
          </a:p>
          <a:p>
            <a:pPr algn="ctr"/>
            <a:endParaRPr lang="en-US" altLang="zh-CN" sz="3200" b="1" dirty="0" smtClean="0">
              <a:latin typeface="华文楷体" pitchFamily="2" charset="-122"/>
              <a:ea typeface="华文楷体" pitchFamily="2" charset="-122"/>
            </a:endParaRPr>
          </a:p>
          <a:p>
            <a:pPr algn="ctr"/>
            <a:r>
              <a:rPr lang="zh-CN" altLang="en-US" sz="3200" b="1" dirty="0" smtClean="0">
                <a:latin typeface="华文楷体" pitchFamily="2" charset="-122"/>
                <a:ea typeface="华文楷体" pitchFamily="2" charset="-122"/>
              </a:rPr>
              <a:t>有什么相同</a:t>
            </a:r>
            <a:endParaRPr lang="en-US" altLang="zh-CN" sz="3200" b="1" dirty="0" smtClean="0">
              <a:latin typeface="华文楷体" pitchFamily="2" charset="-122"/>
              <a:ea typeface="华文楷体" pitchFamily="2" charset="-122"/>
            </a:endParaRPr>
          </a:p>
          <a:p>
            <a:pPr algn="ctr"/>
            <a:endParaRPr lang="en-US" altLang="zh-CN" sz="3200" b="1" dirty="0" smtClean="0">
              <a:latin typeface="华文楷体" pitchFamily="2" charset="-122"/>
              <a:ea typeface="华文楷体" pitchFamily="2" charset="-122"/>
            </a:endParaRPr>
          </a:p>
          <a:p>
            <a:pPr algn="ctr"/>
            <a:r>
              <a:rPr lang="zh-CN" altLang="en-US" sz="3200" b="1" dirty="0" smtClean="0">
                <a:latin typeface="华文楷体" pitchFamily="2" charset="-122"/>
                <a:ea typeface="华文楷体" pitchFamily="2" charset="-122"/>
              </a:rPr>
              <a:t>有什么不同</a:t>
            </a:r>
            <a:endParaRPr lang="en-US" altLang="zh-CN" sz="3200" b="1" dirty="0" smtClean="0">
              <a:latin typeface="华文楷体" pitchFamily="2" charset="-122"/>
              <a:ea typeface="华文楷体" pitchFamily="2" charset="-122"/>
            </a:endParaRPr>
          </a:p>
        </p:txBody>
      </p:sp>
      <p:pic>
        <p:nvPicPr>
          <p:cNvPr id="27" name="Picture 2"/>
          <p:cNvPicPr>
            <a:picLocks noChangeAspect="1" noChangeArrowheads="1"/>
          </p:cNvPicPr>
          <p:nvPr/>
        </p:nvPicPr>
        <p:blipFill>
          <a:blip r:embed="rId10" cstate="print"/>
          <a:srcRect/>
          <a:stretch>
            <a:fillRect/>
          </a:stretch>
        </p:blipFill>
        <p:spPr bwMode="auto">
          <a:xfrm>
            <a:off x="204358" y="3356992"/>
            <a:ext cx="2160240" cy="166746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8193"/>
                                        </p:tgtEl>
                                        <p:attrNameLst>
                                          <p:attrName>style.visibility</p:attrName>
                                        </p:attrNameLst>
                                      </p:cBhvr>
                                      <p:to>
                                        <p:strVal val="visible"/>
                                      </p:to>
                                    </p:set>
                                    <p:animEffect transition="in" filter="blinds(horizontal)">
                                      <p:cBhvr>
                                        <p:cTn id="10" dur="500"/>
                                        <p:tgtEl>
                                          <p:spTgt spid="8193"/>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518989"/>
            <a:ext cx="8424936"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itchFamily="2" charset="-122"/>
                <a:ea typeface="华文楷体" pitchFamily="2" charset="-122"/>
              </a:rPr>
              <a:t>活动</a:t>
            </a:r>
            <a:r>
              <a:rPr lang="en-US" altLang="zh-CN" sz="4400" b="1" dirty="0" smtClean="0">
                <a:latin typeface="华文楷体" pitchFamily="2" charset="-122"/>
                <a:ea typeface="华文楷体" pitchFamily="2" charset="-122"/>
              </a:rPr>
              <a:t>2</a:t>
            </a:r>
            <a:r>
              <a:rPr lang="zh-CN" altLang="en-US" sz="4400" b="1" dirty="0" smtClean="0">
                <a:latin typeface="华文楷体" pitchFamily="2" charset="-122"/>
                <a:ea typeface="华文楷体" pitchFamily="2" charset="-122"/>
              </a:rPr>
              <a:t>：洗发液、水和木块比较</a:t>
            </a:r>
            <a:endParaRPr lang="en-US" altLang="zh-CN" sz="4400" b="1" dirty="0" smtClean="0">
              <a:solidFill>
                <a:srgbClr val="FF0000"/>
              </a:solidFill>
              <a:latin typeface="华文楷体" pitchFamily="2" charset="-122"/>
              <a:ea typeface="华文楷体" pitchFamily="2" charset="-122"/>
            </a:endParaRPr>
          </a:p>
        </p:txBody>
      </p:sp>
      <p:pic>
        <p:nvPicPr>
          <p:cNvPr id="1026" name="Picture 2"/>
          <p:cNvPicPr>
            <a:picLocks noChangeAspect="1" noChangeArrowheads="1"/>
          </p:cNvPicPr>
          <p:nvPr/>
        </p:nvPicPr>
        <p:blipFill>
          <a:blip r:embed="rId2" cstate="print"/>
          <a:srcRect/>
          <a:stretch>
            <a:fillRect/>
          </a:stretch>
        </p:blipFill>
        <p:spPr bwMode="auto">
          <a:xfrm>
            <a:off x="467544" y="1844824"/>
            <a:ext cx="4914900" cy="3514725"/>
          </a:xfrm>
          <a:prstGeom prst="rect">
            <a:avLst/>
          </a:prstGeom>
          <a:noFill/>
          <a:ln w="9525">
            <a:noFill/>
            <a:miter lim="800000"/>
            <a:headEnd/>
            <a:tailEnd/>
          </a:ln>
        </p:spPr>
      </p:pic>
      <p:sp>
        <p:nvSpPr>
          <p:cNvPr id="6" name="矩形 5"/>
          <p:cNvSpPr/>
          <p:nvPr/>
        </p:nvSpPr>
        <p:spPr>
          <a:xfrm>
            <a:off x="899592" y="5589240"/>
            <a:ext cx="8244408" cy="646331"/>
          </a:xfrm>
          <a:prstGeom prst="rect">
            <a:avLst/>
          </a:prstGeom>
        </p:spPr>
        <p:txBody>
          <a:bodyPr wrap="square">
            <a:spAutoFit/>
          </a:bodyPr>
          <a:lstStyle/>
          <a:p>
            <a:r>
              <a:rPr lang="zh-CN" altLang="en-US" sz="3600" b="1" dirty="0" smtClean="0">
                <a:latin typeface="华文楷体" pitchFamily="2" charset="-122"/>
                <a:ea typeface="华文楷体" pitchFamily="2" charset="-122"/>
              </a:rPr>
              <a:t>洗发液  水   木块</a:t>
            </a:r>
            <a:endParaRPr lang="zh-CN" altLang="en-US" sz="3600" dirty="0"/>
          </a:p>
        </p:txBody>
      </p:sp>
      <p:sp>
        <p:nvSpPr>
          <p:cNvPr id="7" name="矩形 6"/>
          <p:cNvSpPr/>
          <p:nvPr/>
        </p:nvSpPr>
        <p:spPr>
          <a:xfrm>
            <a:off x="5724128" y="2636912"/>
            <a:ext cx="3419872" cy="2123658"/>
          </a:xfrm>
          <a:prstGeom prst="rect">
            <a:avLst/>
          </a:prstGeom>
        </p:spPr>
        <p:txBody>
          <a:bodyPr wrap="square">
            <a:spAutoFit/>
          </a:bodyPr>
          <a:lstStyle/>
          <a:p>
            <a:r>
              <a:rPr lang="zh-CN" altLang="en-US" sz="4400" b="1" dirty="0" smtClean="0">
                <a:solidFill>
                  <a:srgbClr val="FF0000"/>
                </a:solidFill>
              </a:rPr>
              <a:t>怎么观察？</a:t>
            </a:r>
            <a:endParaRPr lang="en-US" altLang="zh-CN" sz="4400" b="1" dirty="0" smtClean="0">
              <a:solidFill>
                <a:srgbClr val="FF0000"/>
              </a:solidFill>
            </a:endParaRPr>
          </a:p>
          <a:p>
            <a:endParaRPr lang="en-US" altLang="zh-CN" sz="4400" b="1" dirty="0" smtClean="0">
              <a:solidFill>
                <a:srgbClr val="FF0000"/>
              </a:solidFill>
            </a:endParaRPr>
          </a:p>
          <a:p>
            <a:r>
              <a:rPr lang="zh-CN" altLang="en-US" sz="4400" b="1" dirty="0" smtClean="0">
                <a:solidFill>
                  <a:srgbClr val="FF0000"/>
                </a:solidFill>
              </a:rPr>
              <a:t>有何发现？</a:t>
            </a:r>
            <a:endParaRPr lang="zh-CN" altLang="en-US" sz="4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334926" y="1916832"/>
            <a:ext cx="6901967" cy="4578102"/>
          </a:xfrm>
          <a:prstGeom prst="rect">
            <a:avLst/>
          </a:prstGeom>
          <a:noFill/>
          <a:ln w="9525">
            <a:noFill/>
            <a:miter lim="800000"/>
            <a:headEnd/>
            <a:tailEnd/>
          </a:ln>
        </p:spPr>
      </p:pic>
      <p:sp>
        <p:nvSpPr>
          <p:cNvPr id="4" name="矩形 3"/>
          <p:cNvSpPr/>
          <p:nvPr/>
        </p:nvSpPr>
        <p:spPr>
          <a:xfrm>
            <a:off x="0" y="620688"/>
            <a:ext cx="9144000" cy="769441"/>
          </a:xfrm>
          <a:prstGeom prst="rect">
            <a:avLst/>
          </a:prstGeom>
        </p:spPr>
        <p:txBody>
          <a:bodyPr wrap="square">
            <a:spAutoFit/>
          </a:bodyPr>
          <a:lstStyle/>
          <a:p>
            <a:pPr algn="ctr"/>
            <a:r>
              <a:rPr lang="zh-CN" altLang="en-US" sz="4400" b="1" dirty="0" smtClean="0">
                <a:latin typeface="华文楷体" pitchFamily="2" charset="-122"/>
                <a:ea typeface="华文楷体" pitchFamily="2" charset="-122"/>
              </a:rPr>
              <a:t>可以从</a:t>
            </a:r>
            <a:r>
              <a:rPr lang="zh-CN" altLang="en-US" sz="4400" b="1" dirty="0" smtClean="0">
                <a:solidFill>
                  <a:srgbClr val="FF0000"/>
                </a:solidFill>
                <a:latin typeface="华文楷体" pitchFamily="2" charset="-122"/>
                <a:ea typeface="华文楷体" pitchFamily="2" charset="-122"/>
              </a:rPr>
              <a:t>哪些方面</a:t>
            </a:r>
            <a:r>
              <a:rPr lang="zh-CN" altLang="en-US" sz="4400" b="1" dirty="0" smtClean="0">
                <a:latin typeface="华文楷体" pitchFamily="2" charset="-122"/>
                <a:ea typeface="华文楷体" pitchFamily="2" charset="-122"/>
              </a:rPr>
              <a:t>描述水的特征？</a:t>
            </a:r>
            <a:endParaRPr lang="zh-CN" altLang="en-US" sz="4400" dirty="0"/>
          </a:p>
        </p:txBody>
      </p:sp>
      <p:sp>
        <p:nvSpPr>
          <p:cNvPr id="5" name="矩形 4"/>
          <p:cNvSpPr/>
          <p:nvPr/>
        </p:nvSpPr>
        <p:spPr>
          <a:xfrm>
            <a:off x="2123728" y="2492896"/>
            <a:ext cx="7020272" cy="3384581"/>
          </a:xfrm>
          <a:prstGeom prst="rect">
            <a:avLst/>
          </a:prstGeom>
        </p:spPr>
        <p:txBody>
          <a:bodyPr wrap="square">
            <a:spAutoFit/>
          </a:bodyPr>
          <a:lstStyle/>
          <a:p>
            <a:pPr>
              <a:lnSpc>
                <a:spcPct val="200000"/>
              </a:lnSpc>
            </a:pPr>
            <a:r>
              <a:rPr lang="zh-CN" altLang="en-US" sz="2800" b="1" dirty="0" smtClean="0"/>
              <a:t>颜色</a:t>
            </a:r>
            <a:r>
              <a:rPr lang="en-US" altLang="zh-CN" sz="2800" b="1" dirty="0" smtClean="0"/>
              <a:t>——</a:t>
            </a:r>
          </a:p>
          <a:p>
            <a:pPr>
              <a:lnSpc>
                <a:spcPct val="200000"/>
              </a:lnSpc>
            </a:pPr>
            <a:r>
              <a:rPr lang="zh-CN" altLang="en-US" sz="2800" b="1" dirty="0" smtClean="0"/>
              <a:t>气味</a:t>
            </a:r>
            <a:r>
              <a:rPr lang="en-US" altLang="zh-CN" sz="2800" b="1" dirty="0" smtClean="0"/>
              <a:t>——</a:t>
            </a:r>
          </a:p>
          <a:p>
            <a:pPr>
              <a:lnSpc>
                <a:spcPct val="200000"/>
              </a:lnSpc>
            </a:pPr>
            <a:r>
              <a:rPr lang="zh-CN" altLang="en-US" sz="2800" b="1" dirty="0" smtClean="0"/>
              <a:t>是否透明</a:t>
            </a:r>
            <a:r>
              <a:rPr lang="en-US" altLang="zh-CN" sz="2800" b="1" dirty="0" smtClean="0"/>
              <a:t>——</a:t>
            </a:r>
          </a:p>
          <a:p>
            <a:pPr>
              <a:lnSpc>
                <a:spcPct val="200000"/>
              </a:lnSpc>
            </a:pPr>
            <a:r>
              <a:rPr lang="zh-CN" altLang="en-US" sz="2800" b="1" dirty="0" smtClean="0"/>
              <a:t>是否流动</a:t>
            </a:r>
            <a:r>
              <a:rPr lang="en-US" altLang="zh-CN" sz="2800" b="1" dirty="0" smtClean="0"/>
              <a:t>——</a:t>
            </a:r>
            <a:endParaRPr lang="zh-CN" altLang="en-US" sz="28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187624" y="1412776"/>
            <a:ext cx="6817766" cy="4536504"/>
          </a:xfrm>
          <a:prstGeom prst="rect">
            <a:avLst/>
          </a:prstGeom>
          <a:noFill/>
          <a:ln w="9525">
            <a:noFill/>
            <a:miter lim="800000"/>
            <a:headEnd/>
            <a:tailEnd/>
          </a:ln>
        </p:spPr>
      </p:pic>
      <p:sp>
        <p:nvSpPr>
          <p:cNvPr id="3" name="矩形 2"/>
          <p:cNvSpPr/>
          <p:nvPr/>
        </p:nvSpPr>
        <p:spPr>
          <a:xfrm>
            <a:off x="0" y="332656"/>
            <a:ext cx="9144000" cy="769441"/>
          </a:xfrm>
          <a:prstGeom prst="rect">
            <a:avLst/>
          </a:prstGeom>
          <a:solidFill>
            <a:schemeClr val="accent6">
              <a:lumMod val="20000"/>
              <a:lumOff val="80000"/>
            </a:schemeClr>
          </a:solidFill>
        </p:spPr>
        <p:txBody>
          <a:bodyPr wrap="square">
            <a:spAutoFit/>
          </a:bodyPr>
          <a:lstStyle/>
          <a:p>
            <a:pPr algn="ctr"/>
            <a:r>
              <a:rPr lang="zh-CN" altLang="en-US" sz="4400" b="1" dirty="0" smtClean="0">
                <a:latin typeface="华文楷体" pitchFamily="2" charset="-122"/>
                <a:ea typeface="华文楷体" pitchFamily="2" charset="-122"/>
              </a:rPr>
              <a:t>“水、油、洗发液”流动比赛</a:t>
            </a:r>
            <a:endParaRPr lang="zh-CN" altLang="en-US" sz="4400" dirty="0"/>
          </a:p>
        </p:txBody>
      </p:sp>
      <p:sp>
        <p:nvSpPr>
          <p:cNvPr id="4" name="矩形 3"/>
          <p:cNvSpPr/>
          <p:nvPr/>
        </p:nvSpPr>
        <p:spPr>
          <a:xfrm>
            <a:off x="0" y="6021288"/>
            <a:ext cx="9144000" cy="646331"/>
          </a:xfrm>
          <a:prstGeom prst="rect">
            <a:avLst/>
          </a:prstGeom>
        </p:spPr>
        <p:txBody>
          <a:bodyPr wrap="square">
            <a:spAutoFit/>
          </a:bodyPr>
          <a:lstStyle/>
          <a:p>
            <a:pPr algn="ctr"/>
            <a:r>
              <a:rPr lang="zh-CN" altLang="en-US" sz="3600" b="1" dirty="0" smtClean="0">
                <a:solidFill>
                  <a:srgbClr val="FF0000"/>
                </a:solidFill>
              </a:rPr>
              <a:t>怎</a:t>
            </a:r>
            <a:r>
              <a:rPr lang="zh-CN" altLang="en-US" sz="3600" b="1" dirty="0" smtClean="0">
                <a:solidFill>
                  <a:srgbClr val="FF0000"/>
                </a:solidFill>
              </a:rPr>
              <a:t>样做到比赛</a:t>
            </a:r>
            <a:r>
              <a:rPr lang="zh-CN" altLang="en-US" sz="3600" b="1" dirty="0" smtClean="0">
                <a:solidFill>
                  <a:srgbClr val="FF0000"/>
                </a:solidFill>
              </a:rPr>
              <a:t>公平？</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itchFamily="2" charset="-122"/>
                <a:ea typeface="华文中宋" pitchFamily="2" charset="-122"/>
              </a:rPr>
              <a:t>郑重申明</a:t>
            </a:r>
            <a:endParaRPr lang="zh-CN" altLang="en-US" sz="6000" b="1" dirty="0">
              <a:solidFill>
                <a:schemeClr val="bg1"/>
              </a:solidFill>
              <a:latin typeface="华文中宋" pitchFamily="2" charset="-122"/>
              <a:ea typeface="华文中宋"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1134</TotalTime>
  <Words>273</Words>
  <Application>Microsoft Office PowerPoint</Application>
  <PresentationFormat>全屏显示(4:3)</PresentationFormat>
  <Paragraphs>30</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149</cp:revision>
  <dcterms:created xsi:type="dcterms:W3CDTF">2017-08-06T08:46:27Z</dcterms:created>
  <dcterms:modified xsi:type="dcterms:W3CDTF">2018-03-20T12:34:35Z</dcterms:modified>
</cp:coreProperties>
</file>