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2"/>
    <p:sldId id="352" r:id="rId3"/>
    <p:sldId id="353" r:id="rId4"/>
    <p:sldId id="354" r:id="rId5"/>
    <p:sldId id="323" r:id="rId6"/>
    <p:sldId id="324" r:id="rId7"/>
    <p:sldId id="342" r:id="rId8"/>
    <p:sldId id="326" r:id="rId9"/>
    <p:sldId id="332" r:id="rId10"/>
    <p:sldId id="309" r:id="rId11"/>
    <p:sldId id="355" r:id="rId12"/>
    <p:sldId id="284"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FFFFCC"/>
    <a:srgbClr val="33FD23"/>
    <a:srgbClr val="FF66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1890"/>
        <p:guide pos="2895"/>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2018-4-8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8350"/>
          </a:xfrm>
          <a:prstGeom prst="rect">
            <a:avLst/>
          </a:prstGeom>
          <a:no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小学科学教学网   陈梅娟</a:t>
            </a:r>
            <a:endParaRPr lang="en-US" altLang="zh-CN" sz="4400" b="1" dirty="0" smtClean="0">
              <a:latin typeface="华文楷体" panose="02010600040101010101" pitchFamily="2" charset="-122"/>
              <a:ea typeface="华文楷体" panose="02010600040101010101"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6805"/>
          </a:xfrm>
          <a:prstGeom prst="rect">
            <a:avLst/>
          </a:prstGeom>
          <a:noFill/>
        </p:spPr>
        <p:txBody>
          <a:bodyPr wrap="square" rtlCol="0">
            <a:spAutoFit/>
          </a:bodyPr>
          <a:lstStyle/>
          <a:p>
            <a:pPr algn="ctr"/>
            <a:r>
              <a:rPr lang="zh-CN" altLang="en-US" sz="6600" b="1" dirty="0" smtClean="0">
                <a:latin typeface="华文中宋" panose="02010600040101010101" pitchFamily="2" charset="-122"/>
                <a:ea typeface="华文中宋" panose="02010600040101010101" pitchFamily="2" charset="-122"/>
              </a:rPr>
              <a:t>认识一袋空气</a:t>
            </a: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教科版一年级下册第一单元第</a:t>
            </a:r>
            <a:r>
              <a:rPr lang="en-US" altLang="zh-CN" sz="2800" b="1" dirty="0" smtClean="0"/>
              <a:t>7</a:t>
            </a:r>
            <a:r>
              <a:rPr lang="zh-CN" altLang="en-US" sz="2800" b="1" dirty="0" smtClean="0"/>
              <a:t>课</a:t>
            </a:r>
            <a:endParaRPr lang="zh-CN" altLang="en-US" sz="2800" b="1" kern="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说一说</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4" name="TextBox 2"/>
          <p:cNvSpPr txBox="1"/>
          <p:nvPr/>
        </p:nvSpPr>
        <p:spPr>
          <a:xfrm>
            <a:off x="751840" y="2981960"/>
            <a:ext cx="7234555" cy="1736646"/>
          </a:xfrm>
          <a:prstGeom prst="roundRect">
            <a:avLst/>
          </a:prstGeom>
          <a:solidFill>
            <a:srgbClr val="FFFFCC"/>
          </a:solidFill>
        </p:spPr>
        <p:txBody>
          <a:bodyPr wrap="square" rtlCol="0">
            <a:spAutoFit/>
          </a:bodyPr>
          <a:lstStyle/>
          <a:p>
            <a:pPr marL="685800" indent="-685800" algn="l">
              <a:buFont typeface="Arial" panose="020B0604020202020204" pitchFamily="34" charset="0"/>
              <a:buChar char="•"/>
            </a:pPr>
            <a:r>
              <a:rPr lang="zh-CN" altLang="en-US" sz="4800" b="1" dirty="0" smtClean="0">
                <a:solidFill>
                  <a:srgbClr val="468DE4"/>
                </a:solidFill>
                <a:latin typeface="楷体" panose="02010609060101010101" charset="-122"/>
                <a:ea typeface="楷体" panose="02010609060101010101" charset="-122"/>
              </a:rPr>
              <a:t>无色、无味、透明、很轻、气体</a:t>
            </a:r>
            <a:endParaRPr lang="zh-CN" sz="4800" b="1" dirty="0" smtClean="0">
              <a:solidFill>
                <a:srgbClr val="468DE4"/>
              </a:solidFill>
              <a:latin typeface="楷体" panose="02010609060101010101" charset="-122"/>
              <a:ea typeface="楷体" panose="02010609060101010101" charset="-122"/>
            </a:endParaRPr>
          </a:p>
        </p:txBody>
      </p:sp>
      <p:sp>
        <p:nvSpPr>
          <p:cNvPr id="6" name="TextBox 2"/>
          <p:cNvSpPr txBox="1"/>
          <p:nvPr/>
        </p:nvSpPr>
        <p:spPr>
          <a:xfrm>
            <a:off x="784860" y="1574165"/>
            <a:ext cx="7201535" cy="910973"/>
          </a:xfrm>
          <a:prstGeom prst="roundRect">
            <a:avLst/>
          </a:prstGeom>
          <a:solidFill>
            <a:srgbClr val="FFFFCC"/>
          </a:solidFill>
        </p:spPr>
        <p:txBody>
          <a:bodyPr wrap="square" rtlCol="0">
            <a:spAutoFit/>
          </a:bodyPr>
          <a:lstStyle/>
          <a:p>
            <a:pPr marL="685800" indent="-685800" algn="l">
              <a:buFont typeface="Arial" panose="020B0604020202020204" pitchFamily="34" charset="0"/>
              <a:buChar char="•"/>
            </a:pPr>
            <a:r>
              <a:rPr lang="zh-CN" altLang="en-US" sz="4800" b="1" dirty="0" smtClean="0">
                <a:solidFill>
                  <a:schemeClr val="tx1"/>
                </a:solidFill>
                <a:latin typeface="楷体" panose="02010609060101010101" charset="-122"/>
                <a:ea typeface="楷体" panose="02010609060101010101" charset="-122"/>
              </a:rPr>
              <a:t>空气有什么特征？</a:t>
            </a:r>
            <a:endParaRPr lang="zh-CN" sz="4800" b="1" dirty="0" smtClean="0">
              <a:solidFill>
                <a:schemeClr val="tx1"/>
              </a:solidFill>
              <a:latin typeface="楷体" panose="02010609060101010101" charset="-122"/>
              <a:ea typeface="楷体" panose="02010609060101010101" charset="-122"/>
            </a:endParaRPr>
          </a:p>
        </p:txBody>
      </p:sp>
      <p:sp>
        <p:nvSpPr>
          <p:cNvPr id="5" name="TextBox 2"/>
          <p:cNvSpPr txBox="1"/>
          <p:nvPr/>
        </p:nvSpPr>
        <p:spPr>
          <a:xfrm>
            <a:off x="857224" y="5143512"/>
            <a:ext cx="7234555" cy="910973"/>
          </a:xfrm>
          <a:prstGeom prst="roundRect">
            <a:avLst/>
          </a:prstGeom>
          <a:solidFill>
            <a:srgbClr val="FFFFCC"/>
          </a:solidFill>
        </p:spPr>
        <p:txBody>
          <a:bodyPr wrap="square" rtlCol="0">
            <a:spAutoFit/>
          </a:bodyPr>
          <a:lstStyle/>
          <a:p>
            <a:pPr marL="685800" indent="-685800" algn="l">
              <a:buFont typeface="Arial" panose="020B0604020202020204" pitchFamily="34" charset="0"/>
              <a:buChar char="•"/>
            </a:pPr>
            <a:r>
              <a:rPr lang="zh-CN" altLang="en-US" sz="4800" b="1" dirty="0" smtClean="0">
                <a:solidFill>
                  <a:schemeClr val="tx1"/>
                </a:solidFill>
                <a:latin typeface="楷体" panose="02010609060101010101" charset="-122"/>
                <a:ea typeface="楷体" panose="02010609060101010101" charset="-122"/>
              </a:rPr>
              <a:t>我们是怎么知道的？</a:t>
            </a:r>
            <a:endParaRPr lang="zh-CN" sz="4800" b="1" dirty="0" smtClean="0">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说一说</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8" name="TextBox 2"/>
          <p:cNvSpPr txBox="1"/>
          <p:nvPr/>
        </p:nvSpPr>
        <p:spPr>
          <a:xfrm>
            <a:off x="784860" y="1811655"/>
            <a:ext cx="7846695" cy="1736530"/>
          </a:xfrm>
          <a:prstGeom prst="roundRect">
            <a:avLst/>
          </a:prstGeom>
          <a:solidFill>
            <a:schemeClr val="accent6">
              <a:lumMod val="20000"/>
              <a:lumOff val="80000"/>
            </a:schemeClr>
          </a:solidFill>
        </p:spPr>
        <p:txBody>
          <a:bodyPr wrap="square" rtlCol="0">
            <a:spAutoFit/>
          </a:bodyPr>
          <a:lstStyle/>
          <a:p>
            <a:pPr marL="685800" lvl="0" indent="-685800" algn="l">
              <a:buFont typeface="Arial" panose="020B0604020202020204" pitchFamily="34" charset="0"/>
              <a:buChar char="•"/>
            </a:pPr>
            <a:r>
              <a:rPr lang="zh-CN" altLang="en-US" sz="4800" b="1" dirty="0" smtClean="0">
                <a:latin typeface="楷体" panose="02010609060101010101" charset="-122"/>
                <a:ea typeface="楷体" panose="02010609060101010101" charset="-122"/>
                <a:sym typeface="+mn-ea"/>
              </a:rPr>
              <a:t>我们可以从哪些方面认识物体的特征？</a:t>
            </a:r>
          </a:p>
        </p:txBody>
      </p:sp>
      <p:sp>
        <p:nvSpPr>
          <p:cNvPr id="9" name="TextBox 2"/>
          <p:cNvSpPr txBox="1"/>
          <p:nvPr/>
        </p:nvSpPr>
        <p:spPr>
          <a:xfrm>
            <a:off x="784860" y="4015740"/>
            <a:ext cx="7846695" cy="918885"/>
          </a:xfrm>
          <a:prstGeom prst="roundRect">
            <a:avLst/>
          </a:prstGeom>
          <a:solidFill>
            <a:schemeClr val="accent6">
              <a:lumMod val="20000"/>
              <a:lumOff val="80000"/>
            </a:schemeClr>
          </a:solidFill>
        </p:spPr>
        <p:txBody>
          <a:bodyPr wrap="square" rtlCol="0">
            <a:spAutoFit/>
          </a:bodyPr>
          <a:lstStyle/>
          <a:p>
            <a:pPr marL="685800" lvl="0" indent="-685800" algn="l">
              <a:buFont typeface="Arial" panose="020B0604020202020204" pitchFamily="34" charset="0"/>
              <a:buChar char="•"/>
            </a:pPr>
            <a:r>
              <a:rPr lang="zh-CN" altLang="en-US" sz="4800" b="1" dirty="0" smtClean="0">
                <a:latin typeface="楷体" panose="02010609060101010101" charset="-122"/>
                <a:ea typeface="楷体" panose="02010609060101010101" charset="-122"/>
                <a:sym typeface="+mn-ea"/>
              </a:rPr>
              <a:t>可以用到哪些词汇？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anose="02010600040101010101" pitchFamily="2" charset="-122"/>
                <a:ea typeface="华文中宋" panose="02010600040101010101" pitchFamily="2" charset="-122"/>
              </a:rPr>
              <a:t>郑重申明</a:t>
            </a:r>
            <a:endParaRPr lang="zh-CN" altLang="en-US" sz="6000" b="1" dirty="0">
              <a:solidFill>
                <a:schemeClr val="bg1"/>
              </a:solidFill>
              <a:latin typeface="华文中宋" panose="02010600040101010101" pitchFamily="2" charset="-122"/>
              <a:ea typeface="华文中宋" panose="02010600040101010101"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a:t>
            </a:r>
            <a:r>
              <a:rPr lang="zh-CN" altLang="en-US" sz="3600" b="1" dirty="0" smtClean="0">
                <a:solidFill>
                  <a:schemeClr val="tx1"/>
                </a:solidFill>
              </a:rPr>
              <a:t>师个人在课堂教学中无</a:t>
            </a:r>
            <a:r>
              <a:rPr lang="zh-CN" altLang="en-US" sz="3600" b="1" dirty="0" smtClean="0">
                <a:solidFill>
                  <a:schemeClr val="tx1"/>
                </a:solidFill>
              </a:rPr>
              <a:t>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3" cstate="print"/>
          <a:srcRect/>
          <a:stretch>
            <a:fillRect/>
          </a:stretch>
        </p:blipFill>
        <p:spPr>
          <a:xfrm>
            <a:off x="149225" y="1633855"/>
            <a:ext cx="2927350" cy="1988820"/>
          </a:xfrm>
          <a:prstGeom prst="rect">
            <a:avLst/>
          </a:prstGeom>
          <a:noFill/>
          <a:ln w="9525">
            <a:noFill/>
            <a:miter lim="800000"/>
            <a:headEnd/>
            <a:tailEnd/>
          </a:ln>
        </p:spPr>
      </p:pic>
      <p:pic>
        <p:nvPicPr>
          <p:cNvPr id="5" name="图片 4"/>
          <p:cNvPicPr>
            <a:picLocks noChangeAspect="1" noChangeArrowheads="1"/>
          </p:cNvPicPr>
          <p:nvPr/>
        </p:nvPicPr>
        <p:blipFill>
          <a:blip r:embed="rId4" cstate="print"/>
          <a:srcRect/>
          <a:stretch>
            <a:fillRect/>
          </a:stretch>
        </p:blipFill>
        <p:spPr>
          <a:xfrm>
            <a:off x="3333750" y="1633855"/>
            <a:ext cx="2525395" cy="1988820"/>
          </a:xfrm>
          <a:prstGeom prst="rect">
            <a:avLst/>
          </a:prstGeom>
          <a:noFill/>
          <a:ln w="9525">
            <a:noFill/>
            <a:miter lim="800000"/>
            <a:headEnd/>
            <a:tailEnd/>
          </a:ln>
        </p:spPr>
      </p:pic>
      <p:sp>
        <p:nvSpPr>
          <p:cNvPr id="7" name="矩形 9"/>
          <p:cNvSpPr>
            <a:spLocks noChangeArrowheads="1"/>
          </p:cNvSpPr>
          <p:nvPr/>
        </p:nvSpPr>
        <p:spPr bwMode="auto">
          <a:xfrm>
            <a:off x="3873500" y="3846830"/>
            <a:ext cx="1770380" cy="119888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7200" b="1" dirty="0" smtClean="0">
                <a:solidFill>
                  <a:srgbClr val="FF0000"/>
                </a:solidFill>
                <a:latin typeface="华文楷体" panose="02010600040101010101" pitchFamily="2" charset="-122"/>
                <a:ea typeface="华文楷体" panose="02010600040101010101" pitchFamily="2" charset="-122"/>
              </a:rPr>
              <a:t> </a:t>
            </a:r>
            <a:r>
              <a:rPr lang="zh-CN" altLang="en-US" sz="7200" b="1" dirty="0" smtClean="0">
                <a:solidFill>
                  <a:srgbClr val="FF0000"/>
                </a:solidFill>
                <a:latin typeface="华文楷体" panose="02010600040101010101" pitchFamily="2" charset="-122"/>
                <a:ea typeface="华文楷体" panose="02010600040101010101" pitchFamily="2" charset="-122"/>
              </a:rPr>
              <a:t>闻</a:t>
            </a:r>
          </a:p>
        </p:txBody>
      </p:sp>
      <p:sp>
        <p:nvSpPr>
          <p:cNvPr id="8" name="矩形 9"/>
          <p:cNvSpPr>
            <a:spLocks noChangeArrowheads="1"/>
          </p:cNvSpPr>
          <p:nvPr/>
        </p:nvSpPr>
        <p:spPr bwMode="auto">
          <a:xfrm>
            <a:off x="1040130" y="3846830"/>
            <a:ext cx="1401445" cy="119888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7200" b="1" dirty="0" smtClean="0">
                <a:solidFill>
                  <a:srgbClr val="FF0000"/>
                </a:solidFill>
                <a:latin typeface="华文楷体" panose="02010600040101010101" pitchFamily="2" charset="-122"/>
                <a:ea typeface="华文楷体" panose="02010600040101010101" pitchFamily="2" charset="-122"/>
              </a:rPr>
              <a:t> </a:t>
            </a:r>
            <a:r>
              <a:rPr lang="zh-CN" altLang="en-US" sz="7200" b="1" dirty="0" smtClean="0">
                <a:solidFill>
                  <a:srgbClr val="FF0000"/>
                </a:solidFill>
                <a:latin typeface="华文楷体" panose="02010600040101010101" pitchFamily="2" charset="-122"/>
                <a:ea typeface="华文楷体" panose="02010600040101010101" pitchFamily="2" charset="-122"/>
              </a:rPr>
              <a:t>看</a:t>
            </a:r>
          </a:p>
        </p:txBody>
      </p:sp>
      <p:pic>
        <p:nvPicPr>
          <p:cNvPr id="10" name="图片 9"/>
          <p:cNvPicPr>
            <a:picLocks noChangeAspect="1"/>
          </p:cNvPicPr>
          <p:nvPr/>
        </p:nvPicPr>
        <p:blipFill rotWithShape="1">
          <a:blip r:embed="rId5" cstate="print">
            <a:extLst>
              <a:ext uri="{28A0092B-C50C-407E-A947-70E740481C1C}">
                <a14:useLocalDpi xmlns="" xmlns:a14="http://schemas.microsoft.com/office/drawing/2010/main" val="0"/>
              </a:ext>
            </a:extLst>
          </a:blip>
          <a:srcRect t="22914" r="3383" b="28366"/>
          <a:stretch>
            <a:fillRect/>
          </a:stretch>
        </p:blipFill>
        <p:spPr>
          <a:xfrm>
            <a:off x="6192520" y="1633855"/>
            <a:ext cx="2326640" cy="1988820"/>
          </a:xfrm>
          <a:prstGeom prst="rect">
            <a:avLst/>
          </a:prstGeom>
        </p:spPr>
      </p:pic>
      <p:sp>
        <p:nvSpPr>
          <p:cNvPr id="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a:t>
            </a:r>
            <a:r>
              <a:rPr lang="zh-CN" altLang="en-US" sz="4400" b="1" dirty="0" smtClean="0">
                <a:solidFill>
                  <a:schemeClr val="tx1"/>
                </a:solidFill>
                <a:latin typeface="华文楷体" panose="02010600040101010101" pitchFamily="2" charset="-122"/>
                <a:ea typeface="华文楷体" panose="02010600040101010101" pitchFamily="2" charset="-122"/>
                <a:sym typeface="+mn-ea"/>
              </a:rPr>
              <a:t>说</a:t>
            </a:r>
          </a:p>
        </p:txBody>
      </p:sp>
      <p:sp>
        <p:nvSpPr>
          <p:cNvPr id="6" name="矩形 9"/>
          <p:cNvSpPr>
            <a:spLocks noChangeArrowheads="1"/>
          </p:cNvSpPr>
          <p:nvPr/>
        </p:nvSpPr>
        <p:spPr bwMode="auto">
          <a:xfrm>
            <a:off x="1424940" y="5100320"/>
            <a:ext cx="3973830" cy="1198880"/>
          </a:xfrm>
          <a:prstGeom prst="rect">
            <a:avLst/>
          </a:prstGeom>
          <a:noFill/>
          <a:ln w="9525">
            <a:noFill/>
            <a:miter lim="800000"/>
          </a:ln>
        </p:spPr>
        <p:txBody>
          <a:bodyPr wrap="square">
            <a:spAutoFit/>
          </a:bodyPr>
          <a:lstStyle/>
          <a:p>
            <a:r>
              <a:rPr lang="en-US" altLang="zh-CN" sz="7200" b="1" dirty="0" smtClean="0">
                <a:solidFill>
                  <a:srgbClr val="FF0000"/>
                </a:solidFill>
                <a:latin typeface="华文楷体" panose="02010600040101010101" pitchFamily="2" charset="-122"/>
                <a:ea typeface="华文楷体" panose="02010600040101010101" pitchFamily="2" charset="-122"/>
              </a:rPr>
              <a:t> ……</a:t>
            </a:r>
          </a:p>
        </p:txBody>
      </p:sp>
      <p:sp>
        <p:nvSpPr>
          <p:cNvPr id="23" name="TextBox 2"/>
          <p:cNvSpPr txBox="1"/>
          <p:nvPr/>
        </p:nvSpPr>
        <p:spPr>
          <a:xfrm>
            <a:off x="2620645" y="284480"/>
            <a:ext cx="6315075" cy="829945"/>
          </a:xfrm>
          <a:prstGeom prst="rect">
            <a:avLst/>
          </a:prstGeom>
          <a:noFill/>
          <a:extLst>
            <a:ext uri="{909E8E84-426E-40DD-AFC4-6F175D3DCCD1}">
              <a14:hiddenFill xmlns="" xmlns:a14="http://schemas.microsoft.com/office/drawing/2010/main">
                <a:solidFill>
                  <a:schemeClr val="accent6">
                    <a:lumMod val="40000"/>
                    <a:lumOff val="60000"/>
                  </a:schemeClr>
                </a:solidFill>
              </a14:hiddenFill>
            </a:ext>
          </a:extLst>
        </p:spPr>
        <p:txBody>
          <a:bodyPr wrap="square" rtlCol="0">
            <a:spAutoFit/>
          </a:bodyPr>
          <a:lstStyle/>
          <a:p>
            <a:pPr algn="l"/>
            <a:r>
              <a:rPr lang="zh-CN" sz="4800" dirty="0" smtClean="0">
                <a:solidFill>
                  <a:schemeClr val="tx1"/>
                </a:solidFill>
                <a:latin typeface="楷体" panose="02010609060101010101" charset="-122"/>
                <a:ea typeface="楷体" panose="02010609060101010101" charset="-122"/>
              </a:rPr>
              <a:t>我们用过哪些</a:t>
            </a:r>
            <a:r>
              <a:rPr lang="zh-CN" sz="4800" b="1" dirty="0" smtClean="0">
                <a:solidFill>
                  <a:srgbClr val="FF0000"/>
                </a:solidFill>
                <a:latin typeface="楷体" panose="02010609060101010101" charset="-122"/>
                <a:ea typeface="楷体" panose="02010609060101010101" charset="-122"/>
              </a:rPr>
              <a:t>研究方法</a:t>
            </a:r>
            <a:r>
              <a:rPr lang="zh-CN" sz="4800" dirty="0" smtClean="0">
                <a:solidFill>
                  <a:schemeClr val="tx1"/>
                </a:solidFill>
                <a:latin typeface="楷体" panose="02010609060101010101" charset="-122"/>
                <a:ea typeface="楷体" panose="02010609060101010101" charset="-122"/>
              </a:rPr>
              <a:t>？</a:t>
            </a:r>
          </a:p>
        </p:txBody>
      </p:sp>
      <p:sp>
        <p:nvSpPr>
          <p:cNvPr id="3" name="矩形 9"/>
          <p:cNvSpPr>
            <a:spLocks noChangeArrowheads="1"/>
          </p:cNvSpPr>
          <p:nvPr/>
        </p:nvSpPr>
        <p:spPr bwMode="auto">
          <a:xfrm>
            <a:off x="6470650" y="3829685"/>
            <a:ext cx="1770380" cy="119888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7200" b="1" dirty="0" smtClean="0">
                <a:solidFill>
                  <a:srgbClr val="FF0000"/>
                </a:solidFill>
                <a:latin typeface="华文楷体" panose="02010600040101010101" pitchFamily="2" charset="-122"/>
                <a:ea typeface="华文楷体" panose="02010600040101010101" pitchFamily="2" charset="-122"/>
              </a:rPr>
              <a:t> </a:t>
            </a:r>
            <a:r>
              <a:rPr lang="zh-CN" altLang="en-US" sz="7200" b="1" dirty="0" smtClean="0">
                <a:solidFill>
                  <a:srgbClr val="FF0000"/>
                </a:solidFill>
                <a:latin typeface="华文楷体" panose="02010600040101010101" pitchFamily="2" charset="-122"/>
                <a:ea typeface="华文楷体" panose="02010600040101010101" pitchFamily="2" charset="-122"/>
              </a:rPr>
              <a:t>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10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10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fade">
                                      <p:cBhvr>
                                        <p:cTn id="30"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a:t>
            </a:r>
            <a:r>
              <a:rPr lang="zh-CN" altLang="en-US" sz="4400" b="1" dirty="0" smtClean="0">
                <a:solidFill>
                  <a:schemeClr val="tx1"/>
                </a:solidFill>
                <a:latin typeface="华文楷体" panose="02010600040101010101" pitchFamily="2" charset="-122"/>
                <a:ea typeface="华文楷体" panose="02010600040101010101" pitchFamily="2" charset="-122"/>
                <a:sym typeface="+mn-ea"/>
              </a:rPr>
              <a:t>说</a:t>
            </a:r>
          </a:p>
        </p:txBody>
      </p:sp>
      <p:pic>
        <p:nvPicPr>
          <p:cNvPr id="9218" name="Picture 2"/>
          <p:cNvPicPr>
            <a:picLocks noChangeAspect="1" noChangeArrowheads="1"/>
          </p:cNvPicPr>
          <p:nvPr/>
        </p:nvPicPr>
        <p:blipFill>
          <a:blip r:embed="rId2" cstate="print"/>
          <a:srcRect/>
          <a:stretch>
            <a:fillRect/>
          </a:stretch>
        </p:blipFill>
        <p:spPr bwMode="auto">
          <a:xfrm>
            <a:off x="2414270" y="1892935"/>
            <a:ext cx="2060575" cy="1638935"/>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4561840" y="1884045"/>
            <a:ext cx="2061210" cy="1639570"/>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6851650" y="1884045"/>
            <a:ext cx="2112010" cy="1680210"/>
          </a:xfrm>
          <a:prstGeom prst="rect">
            <a:avLst/>
          </a:prstGeom>
          <a:noFill/>
          <a:ln w="9525">
            <a:noFill/>
            <a:miter lim="800000"/>
            <a:headEnd/>
            <a:tailEnd/>
          </a:ln>
        </p:spPr>
      </p:pic>
      <p:pic>
        <p:nvPicPr>
          <p:cNvPr id="21" name="图片 20" descr="无标题"/>
          <p:cNvPicPr>
            <a:picLocks noChangeAspect="1"/>
          </p:cNvPicPr>
          <p:nvPr/>
        </p:nvPicPr>
        <p:blipFill>
          <a:blip r:embed="rId5" cstate="print"/>
          <a:stretch>
            <a:fillRect/>
          </a:stretch>
        </p:blipFill>
        <p:spPr>
          <a:xfrm>
            <a:off x="111125" y="3987800"/>
            <a:ext cx="3604260" cy="2631440"/>
          </a:xfrm>
          <a:prstGeom prst="rect">
            <a:avLst/>
          </a:prstGeom>
        </p:spPr>
      </p:pic>
      <p:pic>
        <p:nvPicPr>
          <p:cNvPr id="2050" name="Picture 2"/>
          <p:cNvPicPr>
            <a:picLocks noChangeAspect="1" noChangeArrowheads="1"/>
          </p:cNvPicPr>
          <p:nvPr/>
        </p:nvPicPr>
        <p:blipFill>
          <a:blip r:embed="rId6" cstate="print"/>
          <a:srcRect l="13902"/>
          <a:stretch>
            <a:fillRect/>
          </a:stretch>
        </p:blipFill>
        <p:spPr bwMode="auto">
          <a:xfrm>
            <a:off x="-40640" y="1833880"/>
            <a:ext cx="2179955" cy="1689735"/>
          </a:xfrm>
          <a:prstGeom prst="rect">
            <a:avLst/>
          </a:prstGeom>
          <a:noFill/>
          <a:ln w="9525">
            <a:noFill/>
            <a:miter lim="800000"/>
            <a:headEnd/>
            <a:tailEnd/>
          </a:ln>
        </p:spPr>
      </p:pic>
      <p:sp>
        <p:nvSpPr>
          <p:cNvPr id="2" name="TextBox 2"/>
          <p:cNvSpPr txBox="1"/>
          <p:nvPr/>
        </p:nvSpPr>
        <p:spPr>
          <a:xfrm>
            <a:off x="2620645" y="284480"/>
            <a:ext cx="6315075" cy="829945"/>
          </a:xfrm>
          <a:prstGeom prst="rect">
            <a:avLst/>
          </a:prstGeom>
          <a:noFill/>
          <a:extLst>
            <a:ext uri="{909E8E84-426E-40DD-AFC4-6F175D3DCCD1}">
              <a14:hiddenFill xmlns="" xmlns:a14="http://schemas.microsoft.com/office/drawing/2010/main">
                <a:solidFill>
                  <a:schemeClr val="accent6">
                    <a:lumMod val="40000"/>
                    <a:lumOff val="60000"/>
                  </a:schemeClr>
                </a:solidFill>
              </a14:hiddenFill>
            </a:ext>
          </a:extLst>
        </p:spPr>
        <p:txBody>
          <a:bodyPr wrap="square" rtlCol="0">
            <a:spAutoFit/>
          </a:bodyPr>
          <a:lstStyle/>
          <a:p>
            <a:pPr algn="l"/>
            <a:r>
              <a:rPr lang="zh-CN" sz="4800" dirty="0" smtClean="0">
                <a:solidFill>
                  <a:schemeClr val="tx1"/>
                </a:solidFill>
                <a:latin typeface="楷体" panose="02010609060101010101" charset="-122"/>
                <a:ea typeface="楷体" panose="02010609060101010101" charset="-122"/>
              </a:rPr>
              <a:t>我们用过哪些</a:t>
            </a:r>
            <a:r>
              <a:rPr lang="zh-CN" sz="4800" b="1" dirty="0" smtClean="0">
                <a:solidFill>
                  <a:srgbClr val="FF0000"/>
                </a:solidFill>
                <a:latin typeface="楷体" panose="02010609060101010101" charset="-122"/>
                <a:ea typeface="楷体" panose="02010609060101010101" charset="-122"/>
              </a:rPr>
              <a:t>研究方法</a:t>
            </a:r>
            <a:r>
              <a:rPr lang="zh-CN" sz="4800" dirty="0" smtClean="0">
                <a:solidFill>
                  <a:schemeClr val="tx1"/>
                </a:solidFill>
                <a:latin typeface="楷体" panose="02010609060101010101" charset="-122"/>
                <a:ea typeface="楷体" panose="02010609060101010101" charset="-122"/>
              </a:rPr>
              <a:t>？</a:t>
            </a:r>
          </a:p>
        </p:txBody>
      </p:sp>
      <p:sp>
        <p:nvSpPr>
          <p:cNvPr id="3" name="矩形 9"/>
          <p:cNvSpPr>
            <a:spLocks noChangeArrowheads="1"/>
          </p:cNvSpPr>
          <p:nvPr/>
        </p:nvSpPr>
        <p:spPr bwMode="auto">
          <a:xfrm>
            <a:off x="5214620" y="4490720"/>
            <a:ext cx="3323590" cy="119888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7200" b="1" dirty="0" smtClean="0">
                <a:solidFill>
                  <a:srgbClr val="FF0000"/>
                </a:solidFill>
                <a:latin typeface="华文楷体" panose="02010600040101010101" pitchFamily="2" charset="-122"/>
                <a:ea typeface="华文楷体" panose="02010600040101010101" pitchFamily="2" charset="-122"/>
              </a:rPr>
              <a:t> </a:t>
            </a:r>
            <a:r>
              <a:rPr lang="zh-CN" altLang="en-US" sz="7200" b="1" dirty="0" smtClean="0">
                <a:solidFill>
                  <a:srgbClr val="FF0000"/>
                </a:solidFill>
                <a:latin typeface="华文楷体" panose="02010600040101010101" pitchFamily="2" charset="-122"/>
                <a:ea typeface="华文楷体" panose="02010600040101010101" pitchFamily="2" charset="-122"/>
              </a:rPr>
              <a:t>比较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a:t>
            </a:r>
            <a:r>
              <a:rPr lang="zh-CN" altLang="en-US" sz="4400" b="1" dirty="0" smtClean="0">
                <a:solidFill>
                  <a:schemeClr val="tx1"/>
                </a:solidFill>
                <a:latin typeface="华文楷体" panose="02010600040101010101" pitchFamily="2" charset="-122"/>
                <a:ea typeface="华文楷体" panose="02010600040101010101" pitchFamily="2" charset="-122"/>
                <a:sym typeface="+mn-ea"/>
              </a:rPr>
              <a:t>说</a:t>
            </a:r>
          </a:p>
        </p:txBody>
      </p:sp>
      <p:sp>
        <p:nvSpPr>
          <p:cNvPr id="3" name="TextBox 2"/>
          <p:cNvSpPr txBox="1"/>
          <p:nvPr/>
        </p:nvSpPr>
        <p:spPr>
          <a:xfrm>
            <a:off x="277495" y="1926590"/>
            <a:ext cx="8589010" cy="2861310"/>
          </a:xfrm>
          <a:prstGeom prst="rect">
            <a:avLst/>
          </a:prstGeom>
          <a:noFill/>
          <a:extLst>
            <a:ext uri="{909E8E84-426E-40DD-AFC4-6F175D3DCCD1}">
              <a14:hiddenFill xmlns="" xmlns:a14="http://schemas.microsoft.com/office/drawing/2010/main">
                <a:solidFill>
                  <a:schemeClr val="accent6">
                    <a:lumMod val="40000"/>
                    <a:lumOff val="60000"/>
                  </a:schemeClr>
                </a:solidFill>
              </a14:hiddenFill>
            </a:ext>
          </a:extLst>
        </p:spPr>
        <p:txBody>
          <a:bodyPr wrap="square" rtlCol="0">
            <a:spAutoFit/>
          </a:bodyPr>
          <a:lstStyle/>
          <a:p>
            <a:pPr algn="l" fontAlgn="auto">
              <a:lnSpc>
                <a:spcPct val="150000"/>
              </a:lnSpc>
            </a:pPr>
            <a:r>
              <a:rPr lang="zh-CN" sz="6000" dirty="0" smtClean="0">
                <a:solidFill>
                  <a:schemeClr val="tx1"/>
                </a:solidFill>
                <a:latin typeface="楷体" panose="02010609060101010101" charset="-122"/>
                <a:ea typeface="楷体" panose="02010609060101010101" charset="-122"/>
              </a:rPr>
              <a:t>描述物体特征的</a:t>
            </a:r>
            <a:r>
              <a:rPr lang="zh-CN" sz="6000" b="1" dirty="0" smtClean="0">
                <a:solidFill>
                  <a:srgbClr val="FF0000"/>
                </a:solidFill>
                <a:latin typeface="楷体" panose="02010609060101010101" charset="-122"/>
                <a:ea typeface="楷体" panose="02010609060101010101" charset="-122"/>
              </a:rPr>
              <a:t>科学词汇</a:t>
            </a:r>
            <a:r>
              <a:rPr lang="zh-CN" sz="6000" dirty="0" smtClean="0">
                <a:solidFill>
                  <a:schemeClr val="tx1"/>
                </a:solidFill>
                <a:latin typeface="楷体" panose="02010609060101010101" charset="-122"/>
                <a:ea typeface="楷体" panose="02010609060101010101" charset="-122"/>
              </a:rPr>
              <a:t>有哪些？</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2095" y="1572260"/>
            <a:ext cx="8274685" cy="4750435"/>
            <a:chOff x="360" y="1353"/>
            <a:chExt cx="13603" cy="8470"/>
          </a:xfrm>
        </p:grpSpPr>
        <p:pic>
          <p:nvPicPr>
            <p:cNvPr id="2" name="图片 1" descr="OR9DY8N3{5W2JE`6{IFAY}O"/>
            <p:cNvPicPr>
              <a:picLocks noChangeAspect="1"/>
            </p:cNvPicPr>
            <p:nvPr/>
          </p:nvPicPr>
          <p:blipFill>
            <a:blip r:embed="rId3" cstate="print"/>
            <a:stretch>
              <a:fillRect/>
            </a:stretch>
          </p:blipFill>
          <p:spPr>
            <a:xfrm>
              <a:off x="360" y="1443"/>
              <a:ext cx="6912" cy="8380"/>
            </a:xfrm>
            <a:prstGeom prst="rect">
              <a:avLst/>
            </a:prstGeom>
          </p:spPr>
        </p:pic>
        <p:graphicFrame>
          <p:nvGraphicFramePr>
            <p:cNvPr id="6" name="对象 5"/>
            <p:cNvGraphicFramePr>
              <a:graphicFrameLocks/>
            </p:cNvGraphicFramePr>
            <p:nvPr/>
          </p:nvGraphicFramePr>
          <p:xfrm>
            <a:off x="7201" y="1353"/>
            <a:ext cx="6763" cy="8470"/>
          </p:xfrm>
          <a:graphic>
            <a:graphicData uri="http://schemas.openxmlformats.org/presentationml/2006/ole">
              <p:oleObj spid="_x0000_s1025" r:id="rId4" imgW="2728196" imgH="3795089" progId="PBrush">
                <p:embed/>
              </p:oleObj>
            </a:graphicData>
          </a:graphic>
        </p:graphicFrame>
      </p:grpSp>
      <p:sp>
        <p:nvSpPr>
          <p:cNvPr id="9" name="TextBox 2"/>
          <p:cNvSpPr txBox="1"/>
          <p:nvPr/>
        </p:nvSpPr>
        <p:spPr>
          <a:xfrm>
            <a:off x="2898775" y="171450"/>
            <a:ext cx="5972810" cy="922020"/>
          </a:xfrm>
          <a:prstGeom prst="rect">
            <a:avLst/>
          </a:prstGeom>
          <a:noFill/>
          <a:extLst>
            <a:ext uri="{909E8E84-426E-40DD-AFC4-6F175D3DCCD1}">
              <a14:hiddenFill xmlns="" xmlns:a14="http://schemas.microsoft.com/office/drawing/2010/main">
                <a:solidFill>
                  <a:schemeClr val="accent6">
                    <a:lumMod val="40000"/>
                    <a:lumOff val="60000"/>
                  </a:schemeClr>
                </a:solidFill>
              </a14:hiddenFill>
            </a:ext>
          </a:extLst>
        </p:spPr>
        <p:txBody>
          <a:bodyPr wrap="square" rtlCol="0">
            <a:spAutoFit/>
          </a:bodyPr>
          <a:lstStyle/>
          <a:p>
            <a:pPr algn="l"/>
            <a:r>
              <a:rPr lang="zh-CN" sz="5400" dirty="0" smtClean="0">
                <a:solidFill>
                  <a:schemeClr val="tx1"/>
                </a:solidFill>
                <a:latin typeface="楷体" panose="02010609060101010101" charset="-122"/>
                <a:ea typeface="楷体" panose="02010609060101010101" charset="-122"/>
              </a:rPr>
              <a:t>空气是什么样的？</a:t>
            </a:r>
          </a:p>
        </p:txBody>
      </p:sp>
      <p:sp>
        <p:nvSpPr>
          <p:cNvPr id="3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a:t>
            </a:r>
            <a:r>
              <a:rPr lang="zh-CN" altLang="en-US" sz="4400" b="1" dirty="0" smtClean="0">
                <a:solidFill>
                  <a:schemeClr val="tx1"/>
                </a:solidFill>
                <a:latin typeface="华文楷体" panose="02010600040101010101" pitchFamily="2" charset="-122"/>
                <a:ea typeface="华文楷体" panose="02010600040101010101" pitchFamily="2" charset="-122"/>
                <a:sym typeface="+mn-ea"/>
              </a:rPr>
              <a:t>说</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做一</a:t>
            </a:r>
            <a:r>
              <a:rPr lang="zh-CN" altLang="en-US" sz="4400" b="1" dirty="0" smtClean="0">
                <a:latin typeface="华文楷体" panose="02010600040101010101" pitchFamily="2" charset="-122"/>
                <a:ea typeface="华文楷体" panose="02010600040101010101" pitchFamily="2" charset="-122"/>
                <a:sym typeface="+mn-ea"/>
              </a:rPr>
              <a:t>做</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pic>
        <p:nvPicPr>
          <p:cNvPr id="2" name="图片 1" descr="N{P0$G_7__{G%BC%8C0KN79"/>
          <p:cNvPicPr>
            <a:picLocks noChangeAspect="1"/>
          </p:cNvPicPr>
          <p:nvPr/>
        </p:nvPicPr>
        <p:blipFill>
          <a:blip r:embed="rId2" cstate="print"/>
          <a:stretch>
            <a:fillRect/>
          </a:stretch>
        </p:blipFill>
        <p:spPr>
          <a:xfrm>
            <a:off x="1087755" y="2127885"/>
            <a:ext cx="6072505" cy="4456430"/>
          </a:xfrm>
          <a:prstGeom prst="rect">
            <a:avLst/>
          </a:prstGeom>
        </p:spPr>
      </p:pic>
      <p:sp>
        <p:nvSpPr>
          <p:cNvPr id="5" name="TextBox 2"/>
          <p:cNvSpPr txBox="1"/>
          <p:nvPr/>
        </p:nvSpPr>
        <p:spPr>
          <a:xfrm>
            <a:off x="409575" y="1083310"/>
            <a:ext cx="5640070" cy="829945"/>
          </a:xfrm>
          <a:prstGeom prst="rect">
            <a:avLst/>
          </a:prstGeom>
          <a:solidFill>
            <a:srgbClr val="FFFFCC"/>
          </a:solidFill>
        </p:spPr>
        <p:txBody>
          <a:bodyPr wrap="square" rtlCol="0">
            <a:spAutoFit/>
          </a:bodyPr>
          <a:lstStyle/>
          <a:p>
            <a:pPr marL="633730" indent="-318770" algn="l">
              <a:buFont typeface="Arial" panose="020B0604020202020204" pitchFamily="34" charset="0"/>
              <a:buChar char="•"/>
            </a:pPr>
            <a:r>
              <a:rPr lang="zh-CN" altLang="en-US" sz="4800" dirty="0" smtClean="0">
                <a:solidFill>
                  <a:schemeClr val="tx1"/>
                </a:solidFill>
                <a:latin typeface="楷体" panose="02010609060101010101" charset="-122"/>
                <a:ea typeface="楷体" panose="02010609060101010101" charset="-122"/>
              </a:rPr>
              <a:t>收集一袋空气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做一</a:t>
            </a:r>
            <a:r>
              <a:rPr lang="zh-CN" altLang="en-US" sz="4400" b="1" dirty="0" smtClean="0">
                <a:latin typeface="华文楷体" panose="02010600040101010101" pitchFamily="2" charset="-122"/>
                <a:ea typeface="华文楷体" panose="02010600040101010101" pitchFamily="2" charset="-122"/>
                <a:sym typeface="+mn-ea"/>
              </a:rPr>
              <a:t>做</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pic>
        <p:nvPicPr>
          <p:cNvPr id="8" name="图片 7" descr="Y}``4V{XP7)HSD$UJ_XP41A"/>
          <p:cNvPicPr>
            <a:picLocks noChangeAspect="1"/>
          </p:cNvPicPr>
          <p:nvPr/>
        </p:nvPicPr>
        <p:blipFill>
          <a:blip r:embed="rId2" cstate="print"/>
          <a:stretch>
            <a:fillRect/>
          </a:stretch>
        </p:blipFill>
        <p:spPr>
          <a:xfrm>
            <a:off x="481330" y="2277110"/>
            <a:ext cx="5608955" cy="3844290"/>
          </a:xfrm>
          <a:prstGeom prst="rect">
            <a:avLst/>
          </a:prstGeom>
        </p:spPr>
      </p:pic>
      <p:sp>
        <p:nvSpPr>
          <p:cNvPr id="3" name="TextBox 2"/>
          <p:cNvSpPr txBox="1"/>
          <p:nvPr/>
        </p:nvSpPr>
        <p:spPr>
          <a:xfrm>
            <a:off x="409575" y="1083310"/>
            <a:ext cx="8019415" cy="829945"/>
          </a:xfrm>
          <a:prstGeom prst="rect">
            <a:avLst/>
          </a:prstGeom>
          <a:solidFill>
            <a:srgbClr val="FFFFCC"/>
          </a:solidFill>
        </p:spPr>
        <p:txBody>
          <a:bodyPr wrap="square" rtlCol="0">
            <a:spAutoFit/>
          </a:bodyPr>
          <a:lstStyle/>
          <a:p>
            <a:pPr marL="633730" indent="-318770" algn="l">
              <a:buFont typeface="Arial" panose="020B0604020202020204" pitchFamily="34" charset="0"/>
              <a:buChar char="•"/>
            </a:pPr>
            <a:r>
              <a:rPr lang="zh-CN" altLang="en-US" sz="4800" dirty="0" smtClean="0">
                <a:solidFill>
                  <a:schemeClr val="tx1"/>
                </a:solidFill>
                <a:latin typeface="楷体" panose="02010609060101010101" charset="-122"/>
                <a:ea typeface="楷体" panose="02010609060101010101" charset="-122"/>
              </a:rPr>
              <a:t>观察空气是什么样的</a:t>
            </a:r>
          </a:p>
        </p:txBody>
      </p:sp>
      <p:pic>
        <p:nvPicPr>
          <p:cNvPr id="6" name="图片 5"/>
          <p:cNvPicPr>
            <a:picLocks noChangeAspect="1" noChangeArrowheads="1"/>
          </p:cNvPicPr>
          <p:nvPr/>
        </p:nvPicPr>
        <p:blipFill>
          <a:blip r:embed="rId3" cstate="print"/>
          <a:srcRect/>
          <a:stretch>
            <a:fillRect/>
          </a:stretch>
        </p:blipFill>
        <p:spPr>
          <a:xfrm>
            <a:off x="6454775" y="1913255"/>
            <a:ext cx="1875155" cy="1274445"/>
          </a:xfrm>
          <a:prstGeom prst="rect">
            <a:avLst/>
          </a:prstGeom>
          <a:noFill/>
          <a:ln w="9525">
            <a:noFill/>
            <a:miter lim="800000"/>
            <a:headEnd/>
            <a:tailEnd/>
          </a:ln>
        </p:spPr>
      </p:pic>
      <p:pic>
        <p:nvPicPr>
          <p:cNvPr id="7" name="图片 6"/>
          <p:cNvPicPr>
            <a:picLocks noChangeAspect="1" noChangeArrowheads="1"/>
          </p:cNvPicPr>
          <p:nvPr/>
        </p:nvPicPr>
        <p:blipFill>
          <a:blip r:embed="rId4" cstate="print"/>
          <a:srcRect/>
          <a:stretch>
            <a:fillRect/>
          </a:stretch>
        </p:blipFill>
        <p:spPr>
          <a:xfrm>
            <a:off x="6551295" y="3242310"/>
            <a:ext cx="1826895" cy="1438910"/>
          </a:xfrm>
          <a:prstGeom prst="rect">
            <a:avLst/>
          </a:prstGeom>
          <a:noFill/>
          <a:ln w="9525">
            <a:noFill/>
            <a:miter lim="800000"/>
            <a:headEnd/>
            <a:tailEnd/>
          </a:ln>
        </p:spPr>
      </p:pic>
      <p:pic>
        <p:nvPicPr>
          <p:cNvPr id="10" name="图片 9"/>
          <p:cNvPicPr>
            <a:picLocks noChangeAspect="1"/>
          </p:cNvPicPr>
          <p:nvPr/>
        </p:nvPicPr>
        <p:blipFill rotWithShape="1">
          <a:blip r:embed="rId5" cstate="print">
            <a:extLst>
              <a:ext uri="{28A0092B-C50C-407E-A947-70E740481C1C}">
                <a14:useLocalDpi xmlns="" xmlns:a14="http://schemas.microsoft.com/office/drawing/2010/main" val="0"/>
              </a:ext>
            </a:extLst>
          </a:blip>
          <a:srcRect t="22914" r="3383" b="28366"/>
          <a:stretch>
            <a:fillRect/>
          </a:stretch>
        </p:blipFill>
        <p:spPr>
          <a:xfrm>
            <a:off x="6551295" y="4791075"/>
            <a:ext cx="1877695" cy="1438275"/>
          </a:xfrm>
          <a:prstGeom prst="rect">
            <a:avLst/>
          </a:prstGeom>
        </p:spPr>
      </p:pic>
      <p:sp>
        <p:nvSpPr>
          <p:cNvPr id="11" name="矩形 9"/>
          <p:cNvSpPr>
            <a:spLocks noChangeArrowheads="1"/>
          </p:cNvSpPr>
          <p:nvPr/>
        </p:nvSpPr>
        <p:spPr bwMode="auto">
          <a:xfrm>
            <a:off x="6607810" y="6193155"/>
            <a:ext cx="1635125" cy="645160"/>
          </a:xfrm>
          <a:prstGeom prst="rect">
            <a:avLst/>
          </a:prstGeom>
          <a:noFill/>
          <a:ln w="9525">
            <a:noFill/>
            <a:miter lim="800000"/>
          </a:ln>
        </p:spPr>
        <p:txBody>
          <a:bodyPr wrap="square">
            <a:spAutoFit/>
          </a:bodyPr>
          <a:lstStyle/>
          <a:p>
            <a:r>
              <a:rPr lang="en-US" altLang="zh-CN" sz="3600" b="1" dirty="0" smtClean="0">
                <a:solidFill>
                  <a:schemeClr val="tx1"/>
                </a:solidFill>
                <a:latin typeface="华文楷体" panose="02010600040101010101" pitchFamily="2" charset="-122"/>
                <a:ea typeface="华文楷体" panose="0201060004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48895" y="1236345"/>
            <a:ext cx="6142355" cy="829945"/>
          </a:xfrm>
          <a:prstGeom prst="rect">
            <a:avLst/>
          </a:prstGeom>
          <a:solidFill>
            <a:srgbClr val="FFFFCC"/>
          </a:solidFill>
        </p:spPr>
        <p:txBody>
          <a:bodyPr wrap="square" rtlCol="0">
            <a:spAutoFit/>
          </a:bodyPr>
          <a:lstStyle/>
          <a:p>
            <a:pPr marL="406400" indent="-264795" algn="l">
              <a:buFont typeface="Arial" panose="020B0604020202020204" pitchFamily="34" charset="0"/>
              <a:buChar char="•"/>
            </a:pPr>
            <a:r>
              <a:rPr lang="zh-CN" sz="4800" dirty="0" smtClean="0">
                <a:solidFill>
                  <a:schemeClr val="tx1"/>
                </a:solidFill>
                <a:latin typeface="楷体" panose="02010609060101010101" charset="-122"/>
                <a:ea typeface="楷体" panose="02010609060101010101" charset="-122"/>
              </a:rPr>
              <a:t>与水和木块比一比</a:t>
            </a:r>
            <a:endParaRPr lang="en-US" altLang="zh-CN" sz="4800" dirty="0" smtClean="0">
              <a:solidFill>
                <a:schemeClr val="tx1"/>
              </a:solidFill>
              <a:latin typeface="楷体" panose="02010609060101010101" charset="-122"/>
              <a:ea typeface="楷体" panose="02010609060101010101" charset="-122"/>
            </a:endParaRPr>
          </a:p>
        </p:txBody>
      </p:sp>
      <p:sp>
        <p:nvSpPr>
          <p:cNvPr id="7"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做一</a:t>
            </a:r>
            <a:r>
              <a:rPr lang="zh-CN" altLang="en-US" sz="4400" b="1" dirty="0" smtClean="0">
                <a:latin typeface="华文楷体" panose="02010600040101010101" pitchFamily="2" charset="-122"/>
                <a:ea typeface="华文楷体" panose="02010600040101010101" pitchFamily="2" charset="-122"/>
                <a:sym typeface="+mn-ea"/>
              </a:rPr>
              <a:t>做</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pic>
        <p:nvPicPr>
          <p:cNvPr id="8" name="图片 7" descr="E]]1OYN`K)4AG6K5R7YGQXR"/>
          <p:cNvPicPr>
            <a:picLocks noChangeAspect="1"/>
          </p:cNvPicPr>
          <p:nvPr/>
        </p:nvPicPr>
        <p:blipFill>
          <a:blip r:embed="rId2" cstate="print"/>
          <a:stretch>
            <a:fillRect/>
          </a:stretch>
        </p:blipFill>
        <p:spPr>
          <a:xfrm>
            <a:off x="48895" y="2323465"/>
            <a:ext cx="4481830" cy="3082925"/>
          </a:xfrm>
          <a:prstGeom prst="rect">
            <a:avLst/>
          </a:prstGeom>
        </p:spPr>
      </p:pic>
      <p:pic>
        <p:nvPicPr>
          <p:cNvPr id="9" name="图片 8" descr="78Q(0Z~`9XTA2GDZ87IP%R3"/>
          <p:cNvPicPr>
            <a:picLocks noChangeAspect="1"/>
          </p:cNvPicPr>
          <p:nvPr/>
        </p:nvPicPr>
        <p:blipFill>
          <a:blip r:embed="rId3" cstate="print"/>
          <a:stretch>
            <a:fillRect/>
          </a:stretch>
        </p:blipFill>
        <p:spPr>
          <a:xfrm>
            <a:off x="4602480" y="2331720"/>
            <a:ext cx="4455795" cy="3074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记一</a:t>
            </a:r>
            <a:r>
              <a:rPr lang="zh-CN" altLang="en-US" sz="4400" b="1" dirty="0" smtClean="0">
                <a:latin typeface="华文楷体" panose="02010600040101010101" pitchFamily="2" charset="-122"/>
                <a:ea typeface="华文楷体" panose="02010600040101010101" pitchFamily="2" charset="-122"/>
                <a:sym typeface="+mn-ea"/>
              </a:rPr>
              <a:t>记</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pic>
        <p:nvPicPr>
          <p:cNvPr id="8193" name="Picture 1" descr="C:\Documents and Settings\Administrator\Application Data\Tencent\Users\173692760\QQ\WinTemp\RichOle\R[3~8NJ{S4V`T[QS8~H)8W0.png"/>
          <p:cNvPicPr>
            <a:picLocks noChangeAspect="1" noChangeArrowheads="1"/>
          </p:cNvPicPr>
          <p:nvPr/>
        </p:nvPicPr>
        <p:blipFill>
          <a:blip r:embed="rId2" cstate="print"/>
          <a:srcRect/>
          <a:stretch>
            <a:fillRect/>
          </a:stretch>
        </p:blipFill>
        <p:spPr bwMode="auto">
          <a:xfrm>
            <a:off x="2555875" y="144780"/>
            <a:ext cx="6311900" cy="6711950"/>
          </a:xfrm>
          <a:prstGeom prst="rect">
            <a:avLst/>
          </a:prstGeom>
          <a:noFill/>
        </p:spPr>
      </p:pic>
      <p:sp>
        <p:nvSpPr>
          <p:cNvPr id="11" name="矩形 10"/>
          <p:cNvSpPr/>
          <p:nvPr/>
        </p:nvSpPr>
        <p:spPr>
          <a:xfrm>
            <a:off x="2851785" y="327914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气味</a:t>
            </a:r>
          </a:p>
        </p:txBody>
      </p:sp>
      <p:sp>
        <p:nvSpPr>
          <p:cNvPr id="12" name="矩形 11"/>
          <p:cNvSpPr/>
          <p:nvPr/>
        </p:nvSpPr>
        <p:spPr>
          <a:xfrm>
            <a:off x="2703195" y="3692525"/>
            <a:ext cx="154813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粗糙程度</a:t>
            </a:r>
          </a:p>
        </p:txBody>
      </p:sp>
      <p:sp>
        <p:nvSpPr>
          <p:cNvPr id="14" name="矩形 13"/>
          <p:cNvSpPr/>
          <p:nvPr/>
        </p:nvSpPr>
        <p:spPr>
          <a:xfrm>
            <a:off x="2670175" y="4135755"/>
            <a:ext cx="154813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轻重</a:t>
            </a:r>
          </a:p>
        </p:txBody>
      </p:sp>
      <p:sp>
        <p:nvSpPr>
          <p:cNvPr id="15" name="矩形 14"/>
          <p:cNvSpPr/>
          <p:nvPr/>
        </p:nvSpPr>
        <p:spPr>
          <a:xfrm>
            <a:off x="2703195" y="4551045"/>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形状</a:t>
            </a:r>
          </a:p>
        </p:txBody>
      </p:sp>
      <p:sp>
        <p:nvSpPr>
          <p:cNvPr id="16" name="矩形 15"/>
          <p:cNvSpPr/>
          <p:nvPr/>
        </p:nvSpPr>
        <p:spPr>
          <a:xfrm>
            <a:off x="2815590" y="4937760"/>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是否透明</a:t>
            </a:r>
          </a:p>
        </p:txBody>
      </p:sp>
      <p:sp>
        <p:nvSpPr>
          <p:cNvPr id="17" name="矩形 16"/>
          <p:cNvSpPr/>
          <p:nvPr/>
        </p:nvSpPr>
        <p:spPr>
          <a:xfrm>
            <a:off x="2815590" y="5405755"/>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是否流动</a:t>
            </a:r>
          </a:p>
        </p:txBody>
      </p:sp>
      <p:sp>
        <p:nvSpPr>
          <p:cNvPr id="18" name="矩形 17"/>
          <p:cNvSpPr/>
          <p:nvPr/>
        </p:nvSpPr>
        <p:spPr>
          <a:xfrm>
            <a:off x="4251325" y="2827655"/>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有颜色</a:t>
            </a:r>
          </a:p>
        </p:txBody>
      </p:sp>
      <p:sp>
        <p:nvSpPr>
          <p:cNvPr id="19" name="矩形 18"/>
          <p:cNvSpPr/>
          <p:nvPr/>
        </p:nvSpPr>
        <p:spPr>
          <a:xfrm>
            <a:off x="5694045" y="2836545"/>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无色</a:t>
            </a:r>
          </a:p>
        </p:txBody>
      </p:sp>
      <p:sp>
        <p:nvSpPr>
          <p:cNvPr id="20" name="矩形 19"/>
          <p:cNvSpPr/>
          <p:nvPr/>
        </p:nvSpPr>
        <p:spPr>
          <a:xfrm>
            <a:off x="4251325" y="327914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有气味</a:t>
            </a:r>
          </a:p>
        </p:txBody>
      </p:sp>
      <p:sp>
        <p:nvSpPr>
          <p:cNvPr id="21" name="矩形 20"/>
          <p:cNvSpPr/>
          <p:nvPr/>
        </p:nvSpPr>
        <p:spPr>
          <a:xfrm>
            <a:off x="5693410" y="324993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无味</a:t>
            </a:r>
          </a:p>
        </p:txBody>
      </p:sp>
      <p:sp>
        <p:nvSpPr>
          <p:cNvPr id="22" name="矩形 21"/>
          <p:cNvSpPr/>
          <p:nvPr/>
        </p:nvSpPr>
        <p:spPr>
          <a:xfrm>
            <a:off x="4220210" y="3692525"/>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粗糙</a:t>
            </a:r>
          </a:p>
        </p:txBody>
      </p:sp>
      <p:sp>
        <p:nvSpPr>
          <p:cNvPr id="23" name="矩形 22"/>
          <p:cNvSpPr/>
          <p:nvPr/>
        </p:nvSpPr>
        <p:spPr>
          <a:xfrm>
            <a:off x="5694045" y="3692525"/>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sym typeface="+mn-ea"/>
              </a:rPr>
              <a:t>∕</a:t>
            </a:r>
            <a:endParaRPr lang="zh-CN" altLang="en-US" sz="2400" i="1" dirty="0" smtClean="0">
              <a:solidFill>
                <a:schemeClr val="tx1"/>
              </a:solidFill>
              <a:latin typeface="楷体" panose="02010609060101010101" charset="-122"/>
              <a:ea typeface="楷体" panose="02010609060101010101" charset="-122"/>
              <a:sym typeface="+mn-ea"/>
            </a:endParaRPr>
          </a:p>
        </p:txBody>
      </p:sp>
      <p:sp>
        <p:nvSpPr>
          <p:cNvPr id="24" name="矩形 23"/>
          <p:cNvSpPr/>
          <p:nvPr/>
        </p:nvSpPr>
        <p:spPr>
          <a:xfrm>
            <a:off x="4255770" y="410845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较重</a:t>
            </a:r>
          </a:p>
        </p:txBody>
      </p:sp>
      <p:sp>
        <p:nvSpPr>
          <p:cNvPr id="25" name="矩形 24"/>
          <p:cNvSpPr/>
          <p:nvPr/>
        </p:nvSpPr>
        <p:spPr>
          <a:xfrm>
            <a:off x="5825490" y="410845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较重</a:t>
            </a:r>
          </a:p>
        </p:txBody>
      </p:sp>
      <p:sp>
        <p:nvSpPr>
          <p:cNvPr id="26" name="矩形 25"/>
          <p:cNvSpPr/>
          <p:nvPr/>
        </p:nvSpPr>
        <p:spPr>
          <a:xfrm>
            <a:off x="4251325" y="4495165"/>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方形</a:t>
            </a:r>
          </a:p>
        </p:txBody>
      </p:sp>
      <p:sp>
        <p:nvSpPr>
          <p:cNvPr id="27" name="矩形 26"/>
          <p:cNvSpPr/>
          <p:nvPr/>
        </p:nvSpPr>
        <p:spPr>
          <a:xfrm>
            <a:off x="5534025" y="4495165"/>
            <a:ext cx="184531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无固定形状</a:t>
            </a:r>
          </a:p>
        </p:txBody>
      </p:sp>
      <p:sp>
        <p:nvSpPr>
          <p:cNvPr id="28" name="矩形 27"/>
          <p:cNvSpPr/>
          <p:nvPr/>
        </p:nvSpPr>
        <p:spPr>
          <a:xfrm>
            <a:off x="4255135" y="493776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不透明</a:t>
            </a:r>
          </a:p>
        </p:txBody>
      </p:sp>
      <p:sp>
        <p:nvSpPr>
          <p:cNvPr id="29" name="矩形 28"/>
          <p:cNvSpPr/>
          <p:nvPr/>
        </p:nvSpPr>
        <p:spPr>
          <a:xfrm>
            <a:off x="5824855" y="493776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透明</a:t>
            </a:r>
          </a:p>
        </p:txBody>
      </p:sp>
      <p:sp>
        <p:nvSpPr>
          <p:cNvPr id="30" name="矩形 29"/>
          <p:cNvSpPr/>
          <p:nvPr/>
        </p:nvSpPr>
        <p:spPr>
          <a:xfrm>
            <a:off x="4255770" y="539623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rPr>
              <a:t>×</a:t>
            </a:r>
          </a:p>
        </p:txBody>
      </p:sp>
      <p:sp>
        <p:nvSpPr>
          <p:cNvPr id="31" name="矩形 30"/>
          <p:cNvSpPr/>
          <p:nvPr/>
        </p:nvSpPr>
        <p:spPr>
          <a:xfrm>
            <a:off x="5825490" y="5396230"/>
            <a:ext cx="1366520" cy="442595"/>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anose="02010609060101010101" charset="-122"/>
                <a:ea typeface="楷体" panose="02010609060101010101" charset="-122"/>
                <a:sym typeface="+mn-ea"/>
              </a:rPr>
              <a:t>√</a:t>
            </a:r>
          </a:p>
        </p:txBody>
      </p:sp>
      <p:sp>
        <p:nvSpPr>
          <p:cNvPr id="8" name="矩形 7"/>
          <p:cNvSpPr/>
          <p:nvPr/>
        </p:nvSpPr>
        <p:spPr>
          <a:xfrm>
            <a:off x="7191375" y="2827655"/>
            <a:ext cx="1431290" cy="3745230"/>
          </a:xfrm>
          <a:prstGeom prst="rect">
            <a:avLst/>
          </a:prstGeom>
          <a:solidFill>
            <a:schemeClr val="bg2">
              <a:lumMod val="90000"/>
            </a:schemeClr>
          </a:solidFill>
          <a:ln w="508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楷体" panose="02010609060101010101" charset="-122"/>
                <a:ea typeface="楷体" panose="02010609060101010101" charset="-122"/>
              </a:rPr>
              <a:t>？</a:t>
            </a:r>
          </a:p>
        </p:txBody>
      </p:sp>
      <p:sp>
        <p:nvSpPr>
          <p:cNvPr id="4" name="云形标注 3"/>
          <p:cNvSpPr/>
          <p:nvPr/>
        </p:nvSpPr>
        <p:spPr>
          <a:xfrm>
            <a:off x="-50800" y="1055370"/>
            <a:ext cx="3100705" cy="1944370"/>
          </a:xfrm>
          <a:prstGeom prst="cloudCallout">
            <a:avLst>
              <a:gd name="adj1" fmla="val 57653"/>
              <a:gd name="adj2" fmla="val -445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charset="-122"/>
                <a:ea typeface="楷体" panose="02010609060101010101" charset="-122"/>
                <a:sym typeface="+mn-ea"/>
              </a:rPr>
              <a:t>《活动手册》</a:t>
            </a:r>
            <a:endParaRPr lang="zh-CN" altLang="en-US" sz="2800" dirty="0">
              <a:solidFill>
                <a:schemeClr val="tx1"/>
              </a:solidFill>
              <a:latin typeface="楷体" panose="02010609060101010101" charset="-122"/>
              <a:ea typeface="楷体" panose="02010609060101010101" charset="-122"/>
            </a:endParaRPr>
          </a:p>
          <a:p>
            <a:pPr algn="ctr"/>
            <a:r>
              <a:rPr lang="zh-CN" altLang="en-US" sz="2800" dirty="0">
                <a:solidFill>
                  <a:schemeClr val="tx1"/>
                </a:solidFill>
                <a:latin typeface="楷体" panose="02010609060101010101" charset="-122"/>
                <a:ea typeface="楷体" panose="02010609060101010101" charset="-122"/>
                <a:sym typeface="+mn-ea"/>
              </a:rPr>
              <a:t>第</a:t>
            </a:r>
            <a:r>
              <a:rPr lang="en-US" altLang="zh-CN" sz="2800" dirty="0">
                <a:solidFill>
                  <a:schemeClr val="tx1"/>
                </a:solidFill>
                <a:latin typeface="楷体" panose="02010609060101010101" charset="-122"/>
                <a:ea typeface="楷体" panose="02010609060101010101" charset="-122"/>
                <a:sym typeface="+mn-ea"/>
              </a:rPr>
              <a:t>1</a:t>
            </a:r>
            <a:r>
              <a:rPr lang="zh-CN" altLang="en-US" sz="2800" dirty="0">
                <a:solidFill>
                  <a:schemeClr val="tx1"/>
                </a:solidFill>
                <a:latin typeface="楷体" panose="02010609060101010101" charset="-122"/>
                <a:ea typeface="楷体" panose="02010609060101010101" charset="-122"/>
                <a:sym typeface="+mn-ea"/>
              </a:rPr>
              <a:t>页</a:t>
            </a:r>
            <a:endParaRPr lang="zh-CN" altLang="en-US" sz="2800"/>
          </a:p>
        </p:txBody>
      </p:sp>
      <p:sp>
        <p:nvSpPr>
          <p:cNvPr id="5" name="矩形 4"/>
          <p:cNvSpPr/>
          <p:nvPr/>
        </p:nvSpPr>
        <p:spPr>
          <a:xfrm>
            <a:off x="2815590" y="5735955"/>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dirty="0" smtClean="0">
                <a:solidFill>
                  <a:schemeClr val="tx1"/>
                </a:solidFill>
                <a:latin typeface="楷体" panose="02010609060101010101" charset="-122"/>
                <a:ea typeface="楷体" panose="02010609060101010101" charset="-122"/>
              </a:rPr>
              <a:t>……</a:t>
            </a:r>
          </a:p>
        </p:txBody>
      </p:sp>
      <p:sp>
        <p:nvSpPr>
          <p:cNvPr id="10" name="矩形 9"/>
          <p:cNvSpPr/>
          <p:nvPr/>
        </p:nvSpPr>
        <p:spPr>
          <a:xfrm>
            <a:off x="4277360" y="5838825"/>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dirty="0" smtClean="0">
                <a:solidFill>
                  <a:schemeClr val="tx1"/>
                </a:solidFill>
                <a:latin typeface="楷体" panose="02010609060101010101" charset="-122"/>
                <a:ea typeface="楷体" panose="02010609060101010101" charset="-122"/>
              </a:rPr>
              <a:t>……</a:t>
            </a:r>
          </a:p>
        </p:txBody>
      </p:sp>
      <p:sp>
        <p:nvSpPr>
          <p:cNvPr id="13" name="矩形 12"/>
          <p:cNvSpPr/>
          <p:nvPr/>
        </p:nvSpPr>
        <p:spPr>
          <a:xfrm>
            <a:off x="5734050" y="5735955"/>
            <a:ext cx="1548130" cy="458470"/>
          </a:xfrm>
          <a:prstGeom prst="rect">
            <a:avLst/>
          </a:prstGeom>
          <a:noFill/>
          <a:ln>
            <a:noFill/>
            <a:prstDash val="sysDot"/>
          </a:ln>
          <a:extLst>
            <a:ext uri="{909E8E84-426E-40DD-AFC4-6F175D3DCCD1}">
              <a14:hiddenFill xmlns=""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dirty="0" smtClean="0">
                <a:solidFill>
                  <a:schemeClr val="tx1"/>
                </a:solidFill>
                <a:latin typeface="楷体" panose="02010609060101010101" charset="-122"/>
                <a:ea typeface="楷体" panose="02010609060101010101"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8" grpId="0" animBg="1"/>
      <p:bldP spid="4" grpId="0" animBg="1"/>
      <p:bldP spid="5" grpId="0" bldLvl="0" animBg="1"/>
      <p:bldP spid="10" grpId="0" bldLvl="0" animBg="1"/>
      <p:bldP spid="13"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366</Words>
  <Application>Microsoft Office PowerPoint</Application>
  <PresentationFormat>全屏显示(4:3)</PresentationFormat>
  <Paragraphs>59</Paragraphs>
  <Slides>12</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Office 主题</vt:lpstr>
      <vt:lpstr>画笔图片</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163</cp:revision>
  <dcterms:created xsi:type="dcterms:W3CDTF">2017-08-06T08:46:00Z</dcterms:created>
  <dcterms:modified xsi:type="dcterms:W3CDTF">2018-04-08T15:47:19Z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