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56" r:id="rId5"/>
    <p:sldId id="261" r:id="rId6"/>
    <p:sldId id="266" r:id="rId7"/>
    <p:sldId id="267" r:id="rId8"/>
    <p:sldId id="272" r:id="rId9"/>
    <p:sldId id="262" r:id="rId10"/>
    <p:sldId id="269" r:id="rId11"/>
    <p:sldId id="270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2019-5-11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24494;&#35838;&#65306;&#32763;&#25293;&#25163;&#65288;&#33539;&#26195;&#23706;&#65289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24494;&#35838;&#65306;&#25235;&#23610;&#23376;&#65288;&#33539;&#26195;&#23706;&#65289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范晓岚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测试反应快慢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教科版二年级下册第二单元第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428736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从这个小朋友的这几次游戏分数看，你又发现了什么？</a:t>
            </a:r>
            <a:endParaRPr lang="zh-CN" altLang="en-US" sz="28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6239" y="0"/>
            <a:ext cx="2307762" cy="1390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8" name="组合 27"/>
          <p:cNvGrpSpPr/>
          <p:nvPr/>
        </p:nvGrpSpPr>
        <p:grpSpPr>
          <a:xfrm>
            <a:off x="1428728" y="2285992"/>
            <a:ext cx="6020273" cy="4286258"/>
            <a:chOff x="1428728" y="2285992"/>
            <a:chExt cx="6020273" cy="428625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728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86050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9058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00562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5008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57950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00892" y="2285992"/>
              <a:ext cx="448109" cy="4286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椭圆 15"/>
            <p:cNvSpPr/>
            <p:nvPr/>
          </p:nvSpPr>
          <p:spPr>
            <a:xfrm>
              <a:off x="1571604" y="2571744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71934" y="4286256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643438" y="4143380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214942" y="4429132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857884" y="5357826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500826" y="6000768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143768" y="6000768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500430" y="3714752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928926" y="2857496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285984" y="2786058"/>
              <a:ext cx="142876" cy="14287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14480" y="2643182"/>
            <a:ext cx="5429288" cy="3430612"/>
            <a:chOff x="1714480" y="2643182"/>
            <a:chExt cx="5429288" cy="3430612"/>
          </a:xfrm>
        </p:grpSpPr>
        <p:cxnSp>
          <p:nvCxnSpPr>
            <p:cNvPr id="27" name="直接连接符 26"/>
            <p:cNvCxnSpPr>
              <a:stCxn id="16" idx="6"/>
              <a:endCxn id="25" idx="2"/>
            </p:cNvCxnSpPr>
            <p:nvPr/>
          </p:nvCxnSpPr>
          <p:spPr>
            <a:xfrm>
              <a:off x="1714480" y="2643182"/>
              <a:ext cx="571504" cy="21431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endCxn id="24" idx="2"/>
            </p:cNvCxnSpPr>
            <p:nvPr/>
          </p:nvCxnSpPr>
          <p:spPr>
            <a:xfrm>
              <a:off x="2428860" y="2857496"/>
              <a:ext cx="500066" cy="7143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23" idx="0"/>
            </p:cNvCxnSpPr>
            <p:nvPr/>
          </p:nvCxnSpPr>
          <p:spPr>
            <a:xfrm rot="16200000" flipH="1">
              <a:off x="2893207" y="3036091"/>
              <a:ext cx="785818" cy="5715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endCxn id="17" idx="1"/>
            </p:cNvCxnSpPr>
            <p:nvPr/>
          </p:nvCxnSpPr>
          <p:spPr>
            <a:xfrm rot="16200000" flipH="1">
              <a:off x="3571868" y="3786190"/>
              <a:ext cx="520990" cy="52099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endCxn id="18" idx="3"/>
            </p:cNvCxnSpPr>
            <p:nvPr/>
          </p:nvCxnSpPr>
          <p:spPr>
            <a:xfrm flipV="1">
              <a:off x="4214810" y="4265332"/>
              <a:ext cx="449552" cy="9236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19" idx="0"/>
            </p:cNvCxnSpPr>
            <p:nvPr/>
          </p:nvCxnSpPr>
          <p:spPr>
            <a:xfrm>
              <a:off x="4786314" y="4214818"/>
              <a:ext cx="500066" cy="21431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19" idx="0"/>
              <a:endCxn id="20" idx="0"/>
            </p:cNvCxnSpPr>
            <p:nvPr/>
          </p:nvCxnSpPr>
          <p:spPr>
            <a:xfrm rot="16200000" flipH="1">
              <a:off x="5143504" y="4572008"/>
              <a:ext cx="928694" cy="6429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929322" y="5429264"/>
              <a:ext cx="642942" cy="5715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stCxn id="21" idx="6"/>
            </p:cNvCxnSpPr>
            <p:nvPr/>
          </p:nvCxnSpPr>
          <p:spPr>
            <a:xfrm>
              <a:off x="6643702" y="6072206"/>
              <a:ext cx="500066" cy="1588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研 讨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1357298"/>
            <a:ext cx="78581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ea typeface="华文楷体" pitchFamily="2" charset="-122"/>
              </a:rPr>
              <a:t>1.</a:t>
            </a:r>
            <a:r>
              <a:rPr lang="zh-CN" altLang="en-US" sz="3600" b="1" dirty="0" smtClean="0">
                <a:ea typeface="华文楷体" pitchFamily="2" charset="-122"/>
              </a:rPr>
              <a:t>玩“抓尺子”游戏中用到了哪些感觉器官？</a:t>
            </a:r>
            <a:endParaRPr lang="en-US" altLang="zh-CN" sz="3600" b="1" dirty="0" smtClean="0">
              <a:ea typeface="华文楷体" pitchFamily="2" charset="-122"/>
            </a:endParaRPr>
          </a:p>
          <a:p>
            <a:r>
              <a:rPr lang="zh-CN" altLang="en-US" sz="3600" b="1" dirty="0" smtClean="0">
                <a:ea typeface="华文楷体" pitchFamily="2" charset="-122"/>
              </a:rPr>
              <a:t> </a:t>
            </a:r>
            <a:endParaRPr lang="en-US" altLang="zh-CN" sz="3600" b="1" dirty="0" smtClean="0"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2857496"/>
            <a:ext cx="6543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ea typeface="华文楷体" pitchFamily="2" charset="-122"/>
              </a:rPr>
              <a:t>2.</a:t>
            </a:r>
            <a:r>
              <a:rPr lang="zh-CN" altLang="en-US" sz="3600" b="1" dirty="0" smtClean="0">
                <a:ea typeface="华文楷体" pitchFamily="2" charset="-122"/>
              </a:rPr>
              <a:t>提高游戏得分的窍门是什么？</a:t>
            </a:r>
            <a:endParaRPr lang="zh-CN" altLang="en-US" sz="3600" b="1" dirty="0">
              <a:ea typeface="华文楷体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857628"/>
            <a:ext cx="36861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设团队所有，供全国小学科学教师在课堂教学中无偿使用。其他网站或个人想要转载，请与资源建设团队联系；如果其他网站或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357430"/>
            <a:ext cx="6143668" cy="356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14348" y="1285860"/>
            <a:ext cx="75323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我们可以用哪些方法把仿真水果挑出来？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温故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568" y="2500306"/>
            <a:ext cx="3888432" cy="33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929190" y="1214422"/>
            <a:ext cx="4214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ea typeface="华文楷体" pitchFamily="2" charset="-122"/>
              </a:rPr>
              <a:t>一起来看看如何玩翻拍手游戏！</a:t>
            </a:r>
            <a:endParaRPr lang="zh-CN" altLang="en-US" sz="3600" b="1" dirty="0">
              <a:ea typeface="华文楷体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857496"/>
            <a:ext cx="3697757" cy="253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214414" y="557214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彩云" pitchFamily="2" charset="-122"/>
                <a:ea typeface="华文彩云" pitchFamily="2" charset="-122"/>
              </a:rPr>
              <a:t>翻拍手</a:t>
            </a:r>
            <a:endParaRPr lang="zh-CN" altLang="en-US" sz="5400" b="1" dirty="0"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聚 焦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前凸弯带形 11"/>
          <p:cNvSpPr/>
          <p:nvPr/>
        </p:nvSpPr>
        <p:spPr>
          <a:xfrm>
            <a:off x="642910" y="1500174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a typeface="华文楷体"/>
              </a:rPr>
              <a:t>玩游戏</a:t>
            </a:r>
            <a:endParaRPr lang="zh-CN" altLang="en-US" sz="3200" b="1" dirty="0">
              <a:solidFill>
                <a:srgbClr val="FF0000"/>
              </a:solidFill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429132"/>
            <a:ext cx="3280713" cy="2247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643174" y="642918"/>
            <a:ext cx="350046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游戏说明：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zh-CN" alt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1357298"/>
            <a:ext cx="878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翻手进攻动作每次只能做一下。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285992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防守方在进攻方进攻之前，不能做出躲避动作，也不能做出阻拦进攻方的动作。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3571876"/>
            <a:ext cx="8572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进攻方成功拍击到对方，算进攻方赢，没拍击到，算防守方赢。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71604" y="542926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一起来玩一玩吧！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142852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聚 焦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1285860"/>
            <a:ext cx="5286412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说一说：</a:t>
            </a:r>
            <a:endParaRPr lang="en-US" altLang="zh-CN" sz="40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1.</a:t>
            </a:r>
            <a:r>
              <a:rPr lang="zh-CN" altLang="en-US" sz="3200" b="1" dirty="0" smtClean="0">
                <a:sym typeface="+mn-ea"/>
              </a:rPr>
              <a:t>在这个游戏中，我们用到了哪些感觉器官？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431" y="3855401"/>
            <a:ext cx="60007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2.</a:t>
            </a:r>
            <a:r>
              <a:rPr lang="zh-CN" altLang="en-US" sz="3200" b="1" dirty="0" smtClean="0">
                <a:sym typeface="+mn-ea"/>
              </a:rPr>
              <a:t>我和小伙伴比，谁更快？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聚 焦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285860"/>
            <a:ext cx="3071834" cy="1826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568" y="2500306"/>
            <a:ext cx="3888432" cy="337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072066" y="928670"/>
            <a:ext cx="40719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ea typeface="华文楷体" pitchFamily="2" charset="-122"/>
              </a:rPr>
              <a:t>一起来看看如何玩抓尺子游戏！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5572140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华文彩云" pitchFamily="2" charset="-122"/>
                <a:ea typeface="华文彩云" pitchFamily="2" charset="-122"/>
              </a:rPr>
              <a:t>抓尺子</a:t>
            </a:r>
            <a:endParaRPr lang="zh-CN" altLang="en-US" sz="5400" b="1" dirty="0"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2" name="前凸弯带形 11"/>
          <p:cNvSpPr/>
          <p:nvPr/>
        </p:nvSpPr>
        <p:spPr>
          <a:xfrm>
            <a:off x="642910" y="1500174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a typeface="华文楷体"/>
              </a:rPr>
              <a:t>玩游戏</a:t>
            </a:r>
            <a:endParaRPr lang="zh-CN" altLang="en-US" sz="3200" b="1" dirty="0">
              <a:solidFill>
                <a:srgbClr val="FF0000"/>
              </a:solidFill>
              <a:ea typeface="华文楷体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920" y="4130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928934"/>
            <a:ext cx="36861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915816" y="235861"/>
            <a:ext cx="594189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游戏：看谁能抓住尺子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zh-CN" alt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210183"/>
            <a:ext cx="84621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每人</a:t>
            </a:r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次机会，抓住尺子，就在活动手册的第一张表格内画“√”。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708920"/>
            <a:ext cx="5517826" cy="3210371"/>
          </a:xfrm>
          <a:prstGeom prst="rect">
            <a:avLst/>
          </a:prstGeom>
          <a:noFill/>
          <a:ln w="25400" cap="rnd"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  <a:rou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CC"/>
                </a:solidFill>
              </a:rPr>
              <a:t>游戏：看谁得到的分数多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7715200" cy="1324743"/>
          </a:xfrm>
        </p:spPr>
        <p:txBody>
          <a:bodyPr/>
          <a:lstStyle/>
          <a:p>
            <a:r>
              <a:rPr lang="zh-CN" altLang="en-US" b="1" dirty="0" smtClean="0"/>
              <a:t>每人</a:t>
            </a:r>
            <a:r>
              <a:rPr lang="en-US" altLang="zh-CN" b="1" dirty="0"/>
              <a:t>5</a:t>
            </a:r>
            <a:r>
              <a:rPr lang="zh-CN" altLang="en-US" b="1" dirty="0"/>
              <a:t>次机会，将每一次抓到的分数记录在成长手册第二张表格。</a:t>
            </a:r>
          </a:p>
          <a:p>
            <a:endParaRPr lang="zh-CN" alt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212976"/>
            <a:ext cx="4896544" cy="2793824"/>
          </a:xfrm>
          <a:prstGeom prst="rect">
            <a:avLst/>
          </a:prstGeom>
          <a:noFill/>
          <a:ln w="25400" cap="rnd"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rou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5624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探 索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1928802"/>
            <a:ext cx="750099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比一比：谁抓住的次数多。</a:t>
            </a:r>
            <a:endParaRPr lang="en-US" altLang="zh-CN" sz="3600" b="1" dirty="0" smtClean="0"/>
          </a:p>
          <a:p>
            <a:endParaRPr lang="en-US" altLang="zh-CN" sz="3200" b="1" dirty="0" smtClean="0"/>
          </a:p>
        </p:txBody>
      </p:sp>
      <p:sp>
        <p:nvSpPr>
          <p:cNvPr id="11" name="矩形 10"/>
          <p:cNvSpPr/>
          <p:nvPr/>
        </p:nvSpPr>
        <p:spPr>
          <a:xfrm>
            <a:off x="500034" y="2714620"/>
            <a:ext cx="779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算一算：这次的游戏我共得了几分</a:t>
            </a:r>
            <a:r>
              <a:rPr lang="en-US" altLang="zh-CN" sz="3600" b="1" dirty="0" smtClean="0"/>
              <a:t>……</a:t>
            </a:r>
            <a:endParaRPr lang="zh-CN" altLang="en-US" sz="3600" b="1" dirty="0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786189"/>
            <a:ext cx="5429288" cy="265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515</Words>
  <Application>Microsoft Office PowerPoint</Application>
  <PresentationFormat>全屏显示(4:3)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游戏：看谁得到的分数多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KH7082635</dc:creator>
  <cp:lastModifiedBy>xbany</cp:lastModifiedBy>
  <cp:revision>19</cp:revision>
  <dcterms:created xsi:type="dcterms:W3CDTF">2019-02-01T03:43:00Z</dcterms:created>
  <dcterms:modified xsi:type="dcterms:W3CDTF">2019-05-11T06:23:45Z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