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8" r:id="rId3"/>
    <p:sldId id="287" r:id="rId4"/>
    <p:sldId id="257" r:id="rId5"/>
    <p:sldId id="280" r:id="rId6"/>
    <p:sldId id="263" r:id="rId7"/>
    <p:sldId id="282" r:id="rId8"/>
    <p:sldId id="289" r:id="rId9"/>
    <p:sldId id="283" r:id="rId10"/>
    <p:sldId id="28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>
        <p:scale>
          <a:sx n="70" d="100"/>
          <a:sy n="70" d="100"/>
        </p:scale>
        <p:origin x="-1392" y="-72"/>
      </p:cViewPr>
      <p:guideLst>
        <p:guide orient="horz" pos="2160"/>
        <p:guide pos="290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B12F6-B055-42E9-ADB1-C23B626529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4A037-93EE-4FAA-A7A1-30C298F538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microsoft.com/office/2007/relationships/media" Target="file:///C:\Users\admin\Desktop\&#19968;&#24180;&#32423;&#31185;&#23398;\&#26539;&#26641;&#33853;&#21494;_&#26631;&#28165;.flv" TargetMode="External"/><Relationship Id="rId1" Type="http://schemas.openxmlformats.org/officeDocument/2006/relationships/video" Target="file:///C:\Users\admin\Desktop\&#19968;&#24180;&#32423;&#31185;&#23398;\&#26539;&#26641;&#33853;&#21494;_&#26631;&#28165;.flv" TargetMode="Externa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microsoft.com/office/2007/relationships/media" Target="file:///E:\&#19968;&#24180;&#32423;&#31185;&#23398;\&#20799;&#27468;&#27468;&#26354;&#21160;&#30011;-&#12298;&#26641;&#21494;&#27468;&#12299;_&#26631;&#28165;.flv" TargetMode="External"/><Relationship Id="rId1" Type="http://schemas.openxmlformats.org/officeDocument/2006/relationships/video" Target="file:///E:\&#19968;&#24180;&#32423;&#31185;&#23398;\&#20799;&#27468;&#27468;&#26354;&#21160;&#30011;-&#12298;&#26641;&#21494;&#27468;&#12299;_&#26631;&#28165;.fl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枫树落叶_标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38735" y="20320"/>
            <a:ext cx="9149715" cy="68497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960880" y="272415"/>
            <a:ext cx="4857115" cy="11988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秋天到了，枫树叶从枫树妈妈的怀里跑了出来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ransition advClick="0" advTm="16000"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10250199"/>
          <p:cNvPicPr>
            <a:picLocks noChangeAspect="1"/>
          </p:cNvPicPr>
          <p:nvPr/>
        </p:nvPicPr>
        <p:blipFill>
          <a:blip r:embed="rId1"/>
          <a:srcRect l="3442" t="14677" r="1134" b="15751"/>
          <a:stretch>
            <a:fillRect/>
          </a:stretch>
        </p:blipFill>
        <p:spPr>
          <a:xfrm>
            <a:off x="17780" y="2513965"/>
            <a:ext cx="4273550" cy="4353560"/>
          </a:xfrm>
          <a:prstGeom prst="rect">
            <a:avLst/>
          </a:prstGeom>
        </p:spPr>
      </p:pic>
      <p:pic>
        <p:nvPicPr>
          <p:cNvPr id="8" name="图片 7" descr="2010428155740"/>
          <p:cNvPicPr>
            <a:picLocks noChangeAspect="1"/>
          </p:cNvPicPr>
          <p:nvPr/>
        </p:nvPicPr>
        <p:blipFill>
          <a:blip r:embed="rId2"/>
          <a:srcRect l="10803" t="46096" r="71740" b="3979"/>
          <a:stretch>
            <a:fillRect/>
          </a:stretch>
        </p:blipFill>
        <p:spPr>
          <a:xfrm>
            <a:off x="4721860" y="3728720"/>
            <a:ext cx="1701165" cy="3138805"/>
          </a:xfrm>
          <a:prstGeom prst="rect">
            <a:avLst/>
          </a:prstGeom>
        </p:spPr>
      </p:pic>
      <p:pic>
        <p:nvPicPr>
          <p:cNvPr id="4" name="图片 3" descr="219049-1210041S91257"/>
          <p:cNvPicPr>
            <a:picLocks noChangeAspect="1"/>
          </p:cNvPicPr>
          <p:nvPr/>
        </p:nvPicPr>
        <p:blipFill>
          <a:blip r:embed="rId3"/>
          <a:srcRect l="13636" t="8283" r="4617" b="4592"/>
          <a:stretch>
            <a:fillRect/>
          </a:stretch>
        </p:blipFill>
        <p:spPr>
          <a:xfrm>
            <a:off x="4583430" y="-16510"/>
            <a:ext cx="4606925" cy="345948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538595" y="4144645"/>
            <a:ext cx="25165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你还能帮其他的树叶宝宝找到他们的妈妈吗？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图片 8" descr="201411150437249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665" y="-16510"/>
            <a:ext cx="4082415" cy="27216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3030" y="-16510"/>
            <a:ext cx="48418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瞧！枫叶宝宝们多漂亮啊！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2" y="1561674"/>
            <a:ext cx="8949308" cy="14733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-2733" y="5157192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船寮镇小学教育集团   陈晓吉 </a:t>
            </a:r>
            <a:endParaRPr lang="en-US" altLang="zh-CN" sz="4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772816"/>
            <a:ext cx="8568952" cy="12622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5400" dirty="0" err="1" smtClean="0"/>
              <a:t>zhè</a:t>
            </a:r>
            <a:r>
              <a:rPr lang="en-US" altLang="zh-CN" sz="5400" dirty="0" smtClean="0"/>
              <a:t>  </a:t>
            </a:r>
            <a:r>
              <a:rPr lang="en-US" altLang="zh-CN" sz="5400" dirty="0" err="1" smtClean="0"/>
              <a:t>shì</a:t>
            </a:r>
            <a:r>
              <a:rPr lang="en-US" altLang="zh-CN" sz="5400" dirty="0" smtClean="0"/>
              <a:t>  </a:t>
            </a:r>
            <a:r>
              <a:rPr lang="en-US" altLang="zh-CN" sz="5400" dirty="0" err="1" smtClean="0"/>
              <a:t>shuí</a:t>
            </a:r>
            <a:r>
              <a:rPr lang="en-US" altLang="zh-CN" sz="5400" dirty="0" smtClean="0"/>
              <a:t> de  </a:t>
            </a:r>
            <a:r>
              <a:rPr lang="en-US" altLang="zh-CN" sz="5400" dirty="0" err="1" smtClean="0"/>
              <a:t>yè</a:t>
            </a:r>
            <a:endParaRPr lang="zh-CN" altLang="en-US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-36004" y="2636912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rgbClr val="92D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这是谁的叶</a:t>
            </a:r>
            <a:endParaRPr lang="zh-CN" altLang="en-US" sz="8800" b="1" dirty="0">
              <a:solidFill>
                <a:srgbClr val="92D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2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教科版一年级上册第一单元第</a:t>
            </a:r>
            <a:r>
              <a:rPr lang="en-US" altLang="zh-CN" sz="2800" b="1" dirty="0"/>
              <a:t>4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" t="419" r="6264" b="10826"/>
          <a:stretch>
            <a:fillRect/>
          </a:stretch>
        </p:blipFill>
        <p:spPr>
          <a:xfrm>
            <a:off x="2364105" y="270510"/>
            <a:ext cx="6779895" cy="4262120"/>
          </a:xfrm>
          <a:prstGeom prst="arc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092" y="3870881"/>
            <a:ext cx="3222908" cy="26931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88" y="2824215"/>
            <a:ext cx="2736304" cy="26840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1" y="4024083"/>
            <a:ext cx="3112248" cy="280778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60" y="1833245"/>
            <a:ext cx="6257925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effectLst/>
                <a:sym typeface="+mn-ea"/>
              </a:rPr>
              <a:t>zhè xiē shù yè </a:t>
            </a:r>
            <a:r>
              <a:rPr lang="zh-CN" altLang="en-US" sz="2800">
                <a:effectLst/>
                <a:sym typeface="+mn-ea"/>
              </a:rPr>
              <a:t>bǎo bǎo</a:t>
            </a:r>
            <a:r>
              <a:rPr lang="zh-CN" altLang="en-US" sz="2800">
                <a:effectLst/>
                <a:sym typeface="+mn-ea"/>
              </a:rPr>
              <a:t>de mā mā shì shuí</a:t>
            </a:r>
            <a:endParaRPr lang="zh-CN" altLang="en-US" sz="2800">
              <a:solidFill>
                <a:schemeClr val="tx1"/>
              </a:solidFill>
              <a:effectLst/>
              <a:sym typeface="+mn-ea"/>
            </a:endParaRPr>
          </a:p>
          <a:p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这些树叶</a:t>
            </a:r>
            <a:r>
              <a:rPr lang="zh-CN" altLang="en-US" sz="4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宝 宝的妈 妈是谁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35760" y="-412115"/>
            <a:ext cx="3006090" cy="22453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36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cāi yī   cāi</a:t>
            </a:r>
            <a:r>
              <a:rPr lang="zh-CN" altLang="en-US" sz="80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 </a:t>
            </a:r>
            <a:endParaRPr lang="zh-CN" altLang="en-US" sz="80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  <a:p>
            <a:pPr algn="ctr"/>
            <a:r>
              <a:rPr lang="zh-CN" altLang="en-US" sz="60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猜一猜</a:t>
            </a:r>
            <a:endParaRPr lang="zh-CN" altLang="en-US" sz="60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3" t="45583" r="5990" b="4594"/>
          <a:stretch>
            <a:fillRect/>
          </a:stretch>
        </p:blipFill>
        <p:spPr>
          <a:xfrm>
            <a:off x="688975" y="2326005"/>
            <a:ext cx="8002270" cy="4079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70038" y="19050"/>
            <a:ext cx="5793105" cy="255333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en-US" altLang="zh-CN" sz="44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qǐng   nǐ   huà   yī   huà</a:t>
            </a:r>
            <a:r>
              <a:rPr lang="en-US" altLang="zh-CN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 </a:t>
            </a:r>
            <a:endParaRPr lang="en-US" altLang="zh-CN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  <a:p>
            <a:pPr algn="ctr"/>
            <a:r>
              <a:rPr lang="zh-CN" altLang="en-US" sz="8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请你画一画</a:t>
            </a:r>
            <a:endParaRPr lang="zh-CN" altLang="en-US" sz="88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00_wKjByFZVIdSAaN4cAAjowbSuPOU436"/>
          <p:cNvPicPr>
            <a:picLocks noChangeAspect="1"/>
          </p:cNvPicPr>
          <p:nvPr/>
        </p:nvPicPr>
        <p:blipFill>
          <a:blip r:embed="rId1"/>
          <a:srcRect b="4481"/>
          <a:stretch>
            <a:fillRect/>
          </a:stretch>
        </p:blipFill>
        <p:spPr>
          <a:xfrm>
            <a:off x="-5080" y="1219835"/>
            <a:ext cx="9154160" cy="5654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97" b="3460"/>
          <a:stretch>
            <a:fillRect/>
          </a:stretch>
        </p:blipFill>
        <p:spPr>
          <a:xfrm>
            <a:off x="6269355" y="3926840"/>
            <a:ext cx="2879725" cy="29476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13915" y="41275"/>
            <a:ext cx="5277485" cy="13531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2800">
                <a:solidFill>
                  <a:schemeClr val="accent4"/>
                </a:solidFill>
              </a:rPr>
              <a:t> </a:t>
            </a:r>
            <a:r>
              <a:rPr lang="zh-CN" altLang="en-US" sz="2800">
                <a:solidFill>
                  <a:schemeClr val="accent4"/>
                </a:solidFill>
              </a:rPr>
              <a:t>dào xiào yuán   lǐ    zhǎo  yī   zhǎo</a:t>
            </a:r>
            <a:endParaRPr lang="zh-CN" altLang="en-US" sz="2800">
              <a:solidFill>
                <a:schemeClr val="accent4"/>
              </a:solidFill>
            </a:endParaRPr>
          </a:p>
          <a:p>
            <a:r>
              <a:rPr lang="zh-CN" altLang="en-US" sz="5400" b="1">
                <a:solidFill>
                  <a:schemeClr val="accent4"/>
                </a:solidFill>
                <a:effectLst/>
              </a:rPr>
              <a:t>到校园里找一找</a:t>
            </a:r>
            <a:r>
              <a:rPr lang="zh-CN" altLang="en-US" sz="4800" b="1">
                <a:solidFill>
                  <a:schemeClr val="accent4"/>
                </a:solidFill>
                <a:effectLst/>
              </a:rPr>
              <a:t> </a:t>
            </a:r>
            <a:endParaRPr lang="zh-CN" altLang="en-US" sz="4800" b="1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2070"/>
            <a:ext cx="5687695" cy="4265930"/>
          </a:xfrm>
          <a:prstGeom prst="rect">
            <a:avLst/>
          </a:prstGeom>
        </p:spPr>
      </p:pic>
      <p:pic>
        <p:nvPicPr>
          <p:cNvPr id="4" name="图片 3" descr="959bb9e7-8180-4841-b058-fba6b0b6884a"/>
          <p:cNvPicPr>
            <a:picLocks noChangeAspect="1"/>
          </p:cNvPicPr>
          <p:nvPr/>
        </p:nvPicPr>
        <p:blipFill>
          <a:blip r:embed="rId2"/>
          <a:srcRect l="3812" t="5567" r="3267" b="1345"/>
          <a:stretch>
            <a:fillRect/>
          </a:stretch>
        </p:blipFill>
        <p:spPr>
          <a:xfrm>
            <a:off x="41275" y="6985"/>
            <a:ext cx="2579370" cy="2584450"/>
          </a:xfrm>
          <a:prstGeom prst="ellipse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46375" y="-100965"/>
            <a:ext cx="6368415" cy="26765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zh-CN" altLang="en-US" sz="44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xiǎo  xiǎo  jiāo   liú    huì</a:t>
            </a:r>
            <a:r>
              <a:rPr lang="zh-CN" altLang="en-US" sz="80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 </a:t>
            </a:r>
            <a:endParaRPr lang="zh-CN" altLang="en-US" sz="80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  <a:p>
            <a:pPr algn="ctr"/>
            <a:r>
              <a:rPr lang="zh-CN" altLang="en-US" sz="8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小小交流会</a:t>
            </a:r>
            <a:endParaRPr lang="zh-CN" altLang="en-US" sz="88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02630" y="3053715"/>
            <a:ext cx="3512185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nǐ zhǎo dào jǐ gè</a:t>
            </a:r>
            <a:r>
              <a:rPr lang="zh-CN" altLang="en-US" sz="4000"/>
              <a:t> </a:t>
            </a:r>
            <a:endParaRPr lang="zh-CN" altLang="en-US" sz="4000"/>
          </a:p>
          <a:p>
            <a:r>
              <a:rPr lang="zh-CN" altLang="en-US" sz="4000"/>
              <a:t>你 找   到 几个</a:t>
            </a:r>
            <a:endParaRPr lang="zh-CN" altLang="en-US" sz="4000"/>
          </a:p>
          <a:p>
            <a:r>
              <a:rPr lang="zh-CN" altLang="en-US" sz="3600">
                <a:sym typeface="+mn-ea"/>
              </a:rPr>
              <a:t>yè  zǐ de mā mā</a:t>
            </a:r>
            <a:endParaRPr lang="zh-CN" altLang="en-US" sz="3600">
              <a:sym typeface="+mn-ea"/>
            </a:endParaRPr>
          </a:p>
          <a:p>
            <a:r>
              <a:rPr lang="zh-CN" altLang="en-US" sz="4000"/>
              <a:t>叶子的 妈 妈？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95" y="617220"/>
            <a:ext cx="9165590" cy="6261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51" b="6188"/>
          <a:stretch>
            <a:fillRect/>
          </a:stretch>
        </p:blipFill>
        <p:spPr>
          <a:xfrm>
            <a:off x="28600" y="0"/>
            <a:ext cx="6660232" cy="1364776"/>
          </a:xfrm>
          <a:prstGeom prst="rect">
            <a:avLst/>
          </a:prstGeom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059832" y="188640"/>
            <a:ext cx="31660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72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树叶歌</a:t>
            </a:r>
            <a:endParaRPr lang="zh-CN" altLang="en-US" sz="72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" name="儿歌歌曲动画-《树叶歌》_标清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175" y="1388745"/>
            <a:ext cx="9149080" cy="54717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75" y="114935"/>
            <a:ext cx="2748915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ràng wǒ men yī qǐ lái chàng </a:t>
            </a:r>
            <a:endParaRPr lang="zh-CN" altLang="en-US"/>
          </a:p>
          <a:p>
            <a:r>
              <a:rPr lang="zh-CN" altLang="en-US" sz="2800"/>
              <a:t>让我们一起来唱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</Words>
  <Application>WPS 演示</Application>
  <PresentationFormat>全屏显示(4:3)</PresentationFormat>
  <Paragraphs>39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华文楷体</vt:lpstr>
      <vt:lpstr>华文中宋</vt:lpstr>
      <vt:lpstr>微软雅黑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99</cp:revision>
  <dcterms:created xsi:type="dcterms:W3CDTF">2017-08-06T08:46:00Z</dcterms:created>
  <dcterms:modified xsi:type="dcterms:W3CDTF">2017-08-23T01:47:24Z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