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7" r:id="rId2"/>
    <p:sldId id="321" r:id="rId3"/>
    <p:sldId id="299" r:id="rId4"/>
    <p:sldId id="346" r:id="rId5"/>
    <p:sldId id="345" r:id="rId6"/>
    <p:sldId id="337" r:id="rId7"/>
    <p:sldId id="341" r:id="rId8"/>
    <p:sldId id="342" r:id="rId9"/>
    <p:sldId id="343" r:id="rId10"/>
    <p:sldId id="344" r:id="rId11"/>
    <p:sldId id="284"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33FD23"/>
    <a:srgbClr val="FF66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66"/>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2018-4-8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2018-4-8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16087"/>
            <a:ext cx="9144000" cy="768350"/>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小学科学教学网   杨 君</a:t>
            </a:r>
            <a:endParaRPr lang="en-US" altLang="zh-CN" sz="4400" b="1" dirty="0" smtClean="0">
              <a:latin typeface="华文楷体" pitchFamily="2" charset="-122"/>
              <a:ea typeface="华文楷体"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6805"/>
          </a:xfrm>
          <a:prstGeom prst="rect">
            <a:avLst/>
          </a:prstGeom>
          <a:noFill/>
        </p:spPr>
        <p:txBody>
          <a:bodyPr wrap="square" rtlCol="0">
            <a:spAutoFit/>
          </a:bodyPr>
          <a:lstStyle/>
          <a:p>
            <a:pPr algn="ctr"/>
            <a:r>
              <a:rPr lang="zh-CN" altLang="zh-CN" sz="6600" b="1" dirty="0" smtClean="0">
                <a:latin typeface="华文中宋" pitchFamily="2" charset="-122"/>
                <a:ea typeface="华文中宋" pitchFamily="2" charset="-122"/>
              </a:rPr>
              <a:t>它们去哪里了</a:t>
            </a: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教科版一年级下册第一单元第</a:t>
            </a:r>
            <a:r>
              <a:rPr lang="en-US" altLang="zh-CN" sz="2800" b="1" dirty="0" smtClean="0"/>
              <a:t>6</a:t>
            </a:r>
            <a:r>
              <a:rPr lang="zh-CN" altLang="en-US" sz="2800" b="1" dirty="0" smtClean="0"/>
              <a:t>课 </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7a5eddd81e0fec106c4b400fb9e21e3"/>
          <p:cNvPicPr>
            <a:picLocks noChangeAspect="1"/>
          </p:cNvPicPr>
          <p:nvPr/>
        </p:nvPicPr>
        <p:blipFill>
          <a:blip r:embed="rId3" cstate="print"/>
          <a:stretch>
            <a:fillRect/>
          </a:stretch>
        </p:blipFill>
        <p:spPr>
          <a:xfrm>
            <a:off x="5870893" y="4328478"/>
            <a:ext cx="1313498" cy="1284923"/>
          </a:xfrm>
          <a:prstGeom prst="rect">
            <a:avLst/>
          </a:prstGeom>
        </p:spPr>
      </p:pic>
      <p:grpSp>
        <p:nvGrpSpPr>
          <p:cNvPr id="8" name="组合 7"/>
          <p:cNvGrpSpPr/>
          <p:nvPr/>
        </p:nvGrpSpPr>
        <p:grpSpPr>
          <a:xfrm>
            <a:off x="-9049" y="857726"/>
            <a:ext cx="9116854" cy="328613"/>
            <a:chOff x="-19" y="1"/>
            <a:chExt cx="19143" cy="690"/>
          </a:xfrm>
        </p:grpSpPr>
        <p:pic>
          <p:nvPicPr>
            <p:cNvPr id="6" name="图片 5"/>
            <p:cNvPicPr>
              <a:picLocks noChangeAspect="1"/>
            </p:cNvPicPr>
            <p:nvPr/>
          </p:nvPicPr>
          <p:blipFill>
            <a:blip r:embed="rId4" cstate="print"/>
            <a:stretch>
              <a:fillRect/>
            </a:stretch>
          </p:blipFill>
          <p:spPr>
            <a:xfrm>
              <a:off x="-19" y="1"/>
              <a:ext cx="10004" cy="690"/>
            </a:xfrm>
            <a:prstGeom prst="rect">
              <a:avLst/>
            </a:prstGeom>
          </p:spPr>
        </p:pic>
        <p:pic>
          <p:nvPicPr>
            <p:cNvPr id="7" name="图片 6"/>
            <p:cNvPicPr>
              <a:picLocks noChangeAspect="1"/>
            </p:cNvPicPr>
            <p:nvPr/>
          </p:nvPicPr>
          <p:blipFill>
            <a:blip r:embed="rId4" cstate="print"/>
            <a:stretch>
              <a:fillRect/>
            </a:stretch>
          </p:blipFill>
          <p:spPr>
            <a:xfrm>
              <a:off x="9120" y="1"/>
              <a:ext cx="10004" cy="690"/>
            </a:xfrm>
            <a:prstGeom prst="rect">
              <a:avLst/>
            </a:prstGeom>
          </p:spPr>
        </p:pic>
      </p:grpSp>
      <p:pic>
        <p:nvPicPr>
          <p:cNvPr id="2" name="图片 1" descr="微信图片_20180310154752"/>
          <p:cNvPicPr>
            <a:picLocks noChangeAspect="1"/>
          </p:cNvPicPr>
          <p:nvPr/>
        </p:nvPicPr>
        <p:blipFill>
          <a:blip r:embed="rId5" cstate="print"/>
          <a:stretch>
            <a:fillRect/>
          </a:stretch>
        </p:blipFill>
        <p:spPr>
          <a:xfrm>
            <a:off x="1814830" y="2442845"/>
            <a:ext cx="3776663" cy="2730818"/>
          </a:xfrm>
          <a:prstGeom prst="roundRect">
            <a:avLst/>
          </a:prstGeom>
          <a:effectLst>
            <a:outerShdw blurRad="63500" sx="102000" sy="102000" algn="ctr" rotWithShape="0">
              <a:prstClr val="black">
                <a:alpha val="40000"/>
              </a:prstClr>
            </a:outerShdw>
          </a:effectLst>
        </p:spPr>
      </p:pic>
      <p:sp>
        <p:nvSpPr>
          <p:cNvPr id="3" name="圆角矩形标注 2"/>
          <p:cNvSpPr/>
          <p:nvPr/>
        </p:nvSpPr>
        <p:spPr>
          <a:xfrm>
            <a:off x="1677353" y="1401128"/>
            <a:ext cx="5392579" cy="870109"/>
          </a:xfrm>
          <a:prstGeom prst="wedgeRoundRectCallout">
            <a:avLst>
              <a:gd name="adj1" fmla="val -306"/>
              <a:gd name="adj2" fmla="val 134455"/>
              <a:gd name="adj3" fmla="val 16667"/>
            </a:avLst>
          </a:prstGeom>
          <a:solidFill>
            <a:schemeClr val="accent6">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文本框 8"/>
          <p:cNvSpPr txBox="1"/>
          <p:nvPr/>
        </p:nvSpPr>
        <p:spPr>
          <a:xfrm>
            <a:off x="1599248" y="1401128"/>
            <a:ext cx="5370195" cy="755650"/>
          </a:xfrm>
          <a:prstGeom prst="rect">
            <a:avLst/>
          </a:prstGeom>
          <a:noFill/>
          <a:ln>
            <a:noFill/>
          </a:ln>
        </p:spPr>
        <p:txBody>
          <a:bodyPr wrap="square" rtlCol="0">
            <a:spAutoFit/>
          </a:bodyPr>
          <a:lstStyle/>
          <a:p>
            <a:pPr>
              <a:lnSpc>
                <a:spcPct val="160000"/>
              </a:lnSpc>
            </a:pPr>
            <a:r>
              <a:rPr lang="zh-CN" altLang="en-US" sz="2700">
                <a:latin typeface="方正楷体拼音字库01" panose="03000509000000000000" charset="-122"/>
                <a:ea typeface="方正楷体拼音字库01" panose="03000509000000000000" charset="-122"/>
              </a:rPr>
              <a:t>做了实验以后，小马怎么告诉妈妈？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itchFamily="2" charset="-122"/>
                <a:ea typeface="华文中宋" pitchFamily="2" charset="-122"/>
              </a:rPr>
              <a:t>郑重申明</a:t>
            </a:r>
            <a:endParaRPr lang="zh-CN" altLang="en-US" sz="6000" b="1" dirty="0">
              <a:solidFill>
                <a:schemeClr val="bg1"/>
              </a:solidFill>
              <a:latin typeface="华文中宋" pitchFamily="2" charset="-122"/>
              <a:ea typeface="华文中宋"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a:t>
            </a:r>
            <a:r>
              <a:rPr lang="zh-CN" altLang="en-US" sz="3600" b="1" smtClean="0">
                <a:solidFill>
                  <a:schemeClr val="tx1"/>
                </a:solidFill>
              </a:rPr>
              <a:t>教</a:t>
            </a:r>
            <a:r>
              <a:rPr lang="zh-CN" altLang="en-US" sz="3600" b="1" smtClean="0">
                <a:solidFill>
                  <a:schemeClr val="tx1"/>
                </a:solidFill>
              </a:rPr>
              <a:t>师个人在课堂教学中无</a:t>
            </a:r>
            <a:r>
              <a:rPr lang="zh-CN" altLang="en-US" sz="3600" b="1" dirty="0" smtClean="0">
                <a:solidFill>
                  <a:schemeClr val="tx1"/>
                </a:solidFill>
              </a:rPr>
              <a:t>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7"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50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6"/>
                                        </p:tgtEl>
                                        <p:attrNameLst>
                                          <p:attrName>fillcolor</p:attrName>
                                        </p:attrNameLst>
                                      </p:cBhvr>
                                      <p:tavLst>
                                        <p:tav tm="0">
                                          <p:val>
                                            <p:clrVal>
                                              <a:schemeClr val="accent2"/>
                                            </p:clrVal>
                                          </p:val>
                                        </p:tav>
                                        <p:tav tm="50000">
                                          <p:val>
                                            <p:clrVal>
                                              <a:schemeClr val="hlink"/>
                                            </p:clrVal>
                                          </p:val>
                                        </p:tav>
                                      </p:tavLst>
                                    </p:anim>
                                    <p:set>
                                      <p:cBhvr>
                                        <p:cTn id="9" dur="50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6" grpId="3" animBg="1"/>
      <p:bldP spid="6" grpId="4" animBg="1"/>
      <p:bldP spid="6" grpId="5" animBg="1"/>
      <p:bldP spid="6" grpId="6" animBg="1"/>
      <p:bldP spid="6" grpId="7"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2000232" y="1000108"/>
            <a:ext cx="4837430" cy="3751580"/>
          </a:xfrm>
          <a:prstGeom prst="rect">
            <a:avLst/>
          </a:prstGeom>
        </p:spPr>
      </p:pic>
      <p:sp>
        <p:nvSpPr>
          <p:cNvPr id="5" name="文本框 4"/>
          <p:cNvSpPr txBox="1"/>
          <p:nvPr/>
        </p:nvSpPr>
        <p:spPr>
          <a:xfrm>
            <a:off x="285720" y="5214950"/>
            <a:ext cx="8321675" cy="861774"/>
          </a:xfrm>
          <a:prstGeom prst="rect">
            <a:avLst/>
          </a:prstGeom>
          <a:noFill/>
        </p:spPr>
        <p:txBody>
          <a:bodyPr wrap="square" rtlCol="0" anchor="t">
            <a:spAutoFit/>
          </a:bodyPr>
          <a:lstStyle/>
          <a:p>
            <a:r>
              <a:rPr lang="zh-CN" altLang="en-US" sz="3200" dirty="0" smtClean="0">
                <a:ln w="22225">
                  <a:solidFill>
                    <a:schemeClr val="accent2"/>
                  </a:solidFill>
                  <a:prstDash val="solid"/>
                </a:ln>
                <a:solidFill>
                  <a:schemeClr val="accent2">
                    <a:lumMod val="40000"/>
                    <a:lumOff val="60000"/>
                  </a:schemeClr>
                </a:solidFill>
                <a:effectLst/>
              </a:rPr>
              <a:t>               盐</a:t>
            </a:r>
            <a:r>
              <a:rPr lang="zh-CN" altLang="en-US" sz="3200" dirty="0">
                <a:ln w="22225">
                  <a:solidFill>
                    <a:schemeClr val="accent2"/>
                  </a:solidFill>
                  <a:prstDash val="solid"/>
                </a:ln>
                <a:solidFill>
                  <a:schemeClr val="accent2">
                    <a:lumMod val="40000"/>
                    <a:lumOff val="60000"/>
                  </a:schemeClr>
                </a:solidFill>
                <a:effectLst/>
              </a:rPr>
              <a:t>、红糖、小石子会有变化吗？</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8880"/>
            <a:ext cx="9144000" cy="2861310"/>
          </a:xfrm>
          <a:prstGeom prst="rect">
            <a:avLst/>
          </a:prstGeom>
        </p:spPr>
        <p:txBody>
          <a:bodyPr wrap="square">
            <a:spAutoFit/>
          </a:bodyPr>
          <a:lstStyle/>
          <a:p>
            <a:pPr algn="ctr"/>
            <a:endParaRPr lang="en-US" altLang="zh-CN" sz="6000" b="1" dirty="0" smtClean="0">
              <a:latin typeface="+mn-ea"/>
            </a:endParaRPr>
          </a:p>
          <a:p>
            <a:pPr algn="ctr"/>
            <a:endParaRPr lang="en-US" altLang="zh-CN" sz="6000" b="1" dirty="0" smtClean="0">
              <a:latin typeface="+mn-ea"/>
            </a:endParaRPr>
          </a:p>
          <a:p>
            <a:pPr algn="ctr"/>
            <a:endParaRPr lang="zh-CN" altLang="en-US" sz="6000" b="1" dirty="0">
              <a:latin typeface="+mn-ea"/>
            </a:endParaRPr>
          </a:p>
        </p:txBody>
      </p:sp>
      <p:pic>
        <p:nvPicPr>
          <p:cNvPr id="5" name="图片 4"/>
          <p:cNvPicPr>
            <a:picLocks noChangeAspect="1"/>
          </p:cNvPicPr>
          <p:nvPr/>
        </p:nvPicPr>
        <p:blipFill>
          <a:blip r:embed="rId2" cstate="print"/>
          <a:stretch>
            <a:fillRect/>
          </a:stretch>
        </p:blipFill>
        <p:spPr>
          <a:xfrm>
            <a:off x="0" y="1685290"/>
            <a:ext cx="2805430" cy="2494280"/>
          </a:xfrm>
          <a:prstGeom prst="rect">
            <a:avLst/>
          </a:prstGeom>
        </p:spPr>
      </p:pic>
      <p:pic>
        <p:nvPicPr>
          <p:cNvPr id="6" name="图片 5"/>
          <p:cNvPicPr>
            <a:picLocks noChangeAspect="1"/>
          </p:cNvPicPr>
          <p:nvPr/>
        </p:nvPicPr>
        <p:blipFill>
          <a:blip r:embed="rId3" cstate="print"/>
          <a:stretch>
            <a:fillRect/>
          </a:stretch>
        </p:blipFill>
        <p:spPr>
          <a:xfrm>
            <a:off x="3030220" y="1293495"/>
            <a:ext cx="2829560" cy="2526030"/>
          </a:xfrm>
          <a:prstGeom prst="rect">
            <a:avLst/>
          </a:prstGeom>
        </p:spPr>
      </p:pic>
      <p:pic>
        <p:nvPicPr>
          <p:cNvPr id="7" name="图片 6"/>
          <p:cNvPicPr>
            <a:picLocks noChangeAspect="1"/>
          </p:cNvPicPr>
          <p:nvPr/>
        </p:nvPicPr>
        <p:blipFill>
          <a:blip r:embed="rId4" cstate="print"/>
          <a:stretch>
            <a:fillRect/>
          </a:stretch>
        </p:blipFill>
        <p:spPr>
          <a:xfrm>
            <a:off x="6085205" y="1685290"/>
            <a:ext cx="2953385" cy="2493645"/>
          </a:xfrm>
          <a:prstGeom prst="rect">
            <a:avLst/>
          </a:prstGeom>
        </p:spPr>
      </p:pic>
      <p:sp>
        <p:nvSpPr>
          <p:cNvPr id="8" name="TextBox 4"/>
          <p:cNvSpPr txBox="1"/>
          <p:nvPr/>
        </p:nvSpPr>
        <p:spPr>
          <a:xfrm>
            <a:off x="0" y="4178852"/>
            <a:ext cx="9144000" cy="768350"/>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盐        红糖       小石子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先观察</a:t>
            </a:r>
            <a:r>
              <a:rPr lang="en-US" altLang="zh-CN" dirty="0" smtClean="0"/>
              <a:t>3</a:t>
            </a:r>
            <a:r>
              <a:rPr lang="zh-CN" altLang="en-US" dirty="0" smtClean="0"/>
              <a:t>分钟，并记录</a:t>
            </a:r>
            <a:endParaRPr lang="zh-CN" altLang="en-US" dirty="0"/>
          </a:p>
        </p:txBody>
      </p:sp>
      <p:pic>
        <p:nvPicPr>
          <p:cNvPr id="4" name="内容占位符 3"/>
          <p:cNvPicPr>
            <a:picLocks noGrp="1" noChangeAspect="1"/>
          </p:cNvPicPr>
          <p:nvPr>
            <p:ph idx="1"/>
          </p:nvPr>
        </p:nvPicPr>
        <p:blipFill>
          <a:blip r:embed="rId2" cstate="print"/>
          <a:stretch>
            <a:fillRect/>
          </a:stretch>
        </p:blipFill>
        <p:spPr>
          <a:xfrm>
            <a:off x="1114857" y="1991753"/>
            <a:ext cx="6914286" cy="37428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分钟后，再搅拌，观察</a:t>
            </a:r>
            <a:endParaRPr lang="zh-CN" altLang="en-US" dirty="0"/>
          </a:p>
        </p:txBody>
      </p:sp>
      <p:pic>
        <p:nvPicPr>
          <p:cNvPr id="4" name="内容占位符 3"/>
          <p:cNvPicPr>
            <a:picLocks noGrp="1" noChangeAspect="1"/>
          </p:cNvPicPr>
          <p:nvPr>
            <p:ph idx="1"/>
          </p:nvPr>
        </p:nvPicPr>
        <p:blipFill>
          <a:blip r:embed="rId2" cstate="print"/>
          <a:stretch>
            <a:fillRect/>
          </a:stretch>
        </p:blipFill>
        <p:spPr>
          <a:xfrm>
            <a:off x="1162476" y="2363181"/>
            <a:ext cx="6819048" cy="300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8880"/>
            <a:ext cx="9144000" cy="2861310"/>
          </a:xfrm>
          <a:prstGeom prst="rect">
            <a:avLst/>
          </a:prstGeom>
        </p:spPr>
        <p:txBody>
          <a:bodyPr wrap="square">
            <a:spAutoFit/>
          </a:bodyPr>
          <a:lstStyle/>
          <a:p>
            <a:pPr algn="ctr"/>
            <a:endParaRPr lang="en-US" altLang="zh-CN" sz="6000" b="1" dirty="0" smtClean="0">
              <a:latin typeface="+mn-ea"/>
            </a:endParaRPr>
          </a:p>
          <a:p>
            <a:pPr algn="ctr"/>
            <a:endParaRPr lang="en-US" altLang="zh-CN" sz="6000" b="1" dirty="0" smtClean="0">
              <a:latin typeface="+mn-ea"/>
            </a:endParaRPr>
          </a:p>
          <a:p>
            <a:pPr algn="ctr"/>
            <a:endParaRPr lang="zh-CN" altLang="en-US" sz="6000" b="1" dirty="0">
              <a:latin typeface="+mn-ea"/>
            </a:endParaRPr>
          </a:p>
        </p:txBody>
      </p:sp>
      <p:pic>
        <p:nvPicPr>
          <p:cNvPr id="2" name="图片 1"/>
          <p:cNvPicPr>
            <a:picLocks noChangeAspect="1"/>
          </p:cNvPicPr>
          <p:nvPr/>
        </p:nvPicPr>
        <p:blipFill>
          <a:blip r:embed="rId2" cstate="print"/>
          <a:stretch>
            <a:fillRect/>
          </a:stretch>
        </p:blipFill>
        <p:spPr>
          <a:xfrm>
            <a:off x="874395" y="67310"/>
            <a:ext cx="7466965" cy="6788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7a5eddd81e0fec106c4b400fb9e21e3"/>
          <p:cNvPicPr>
            <a:picLocks noChangeAspect="1"/>
          </p:cNvPicPr>
          <p:nvPr/>
        </p:nvPicPr>
        <p:blipFill>
          <a:blip r:embed="rId2" cstate="print"/>
          <a:stretch>
            <a:fillRect/>
          </a:stretch>
        </p:blipFill>
        <p:spPr>
          <a:xfrm>
            <a:off x="7803833" y="4696778"/>
            <a:ext cx="1313498" cy="1284923"/>
          </a:xfrm>
          <a:prstGeom prst="rect">
            <a:avLst/>
          </a:prstGeom>
        </p:spPr>
      </p:pic>
      <p:pic>
        <p:nvPicPr>
          <p:cNvPr id="5" name="图片 4" descr="timg"/>
          <p:cNvPicPr>
            <a:picLocks noChangeAspect="1"/>
          </p:cNvPicPr>
          <p:nvPr/>
        </p:nvPicPr>
        <p:blipFill>
          <a:blip r:embed="rId3" cstate="print"/>
          <a:stretch>
            <a:fillRect/>
          </a:stretch>
        </p:blipFill>
        <p:spPr>
          <a:xfrm>
            <a:off x="7609046" y="1106329"/>
            <a:ext cx="1394460" cy="1394460"/>
          </a:xfrm>
          <a:prstGeom prst="rect">
            <a:avLst/>
          </a:prstGeom>
        </p:spPr>
      </p:pic>
      <p:grpSp>
        <p:nvGrpSpPr>
          <p:cNvPr id="8" name="组合 7"/>
          <p:cNvGrpSpPr/>
          <p:nvPr/>
        </p:nvGrpSpPr>
        <p:grpSpPr>
          <a:xfrm>
            <a:off x="-9049" y="857726"/>
            <a:ext cx="9116854" cy="328613"/>
            <a:chOff x="-19" y="1"/>
            <a:chExt cx="19143" cy="690"/>
          </a:xfrm>
        </p:grpSpPr>
        <p:pic>
          <p:nvPicPr>
            <p:cNvPr id="6" name="图片 5"/>
            <p:cNvPicPr>
              <a:picLocks noChangeAspect="1"/>
            </p:cNvPicPr>
            <p:nvPr/>
          </p:nvPicPr>
          <p:blipFill>
            <a:blip r:embed="rId4" cstate="print"/>
            <a:stretch>
              <a:fillRect/>
            </a:stretch>
          </p:blipFill>
          <p:spPr>
            <a:xfrm>
              <a:off x="-19" y="1"/>
              <a:ext cx="10004" cy="690"/>
            </a:xfrm>
            <a:prstGeom prst="rect">
              <a:avLst/>
            </a:prstGeom>
          </p:spPr>
        </p:pic>
        <p:pic>
          <p:nvPicPr>
            <p:cNvPr id="7" name="图片 6"/>
            <p:cNvPicPr>
              <a:picLocks noChangeAspect="1"/>
            </p:cNvPicPr>
            <p:nvPr/>
          </p:nvPicPr>
          <p:blipFill>
            <a:blip r:embed="rId4" cstate="print"/>
            <a:stretch>
              <a:fillRect/>
            </a:stretch>
          </p:blipFill>
          <p:spPr>
            <a:xfrm>
              <a:off x="9120" y="1"/>
              <a:ext cx="10004" cy="690"/>
            </a:xfrm>
            <a:prstGeom prst="rect">
              <a:avLst/>
            </a:prstGeom>
          </p:spPr>
        </p:pic>
      </p:grpSp>
      <p:sp>
        <p:nvSpPr>
          <p:cNvPr id="3" name="文本框 2"/>
          <p:cNvSpPr txBox="1"/>
          <p:nvPr/>
        </p:nvSpPr>
        <p:spPr>
          <a:xfrm>
            <a:off x="65405" y="1186180"/>
            <a:ext cx="2886710" cy="714375"/>
          </a:xfrm>
          <a:prstGeom prst="rect">
            <a:avLst/>
          </a:prstGeom>
          <a:solidFill>
            <a:schemeClr val="accent5">
              <a:lumMod val="40000"/>
              <a:lumOff val="60000"/>
            </a:schemeClr>
          </a:solidFill>
        </p:spPr>
        <p:txBody>
          <a:bodyPr wrap="square" rtlCol="0">
            <a:spAutoFit/>
          </a:bodyPr>
          <a:lstStyle/>
          <a:p>
            <a:r>
              <a:rPr lang="zh-CN" altLang="en-US" sz="4050" b="1">
                <a:latin typeface="华康黑体W7汉音上1U" panose="020B0700000000000000" charset="-122"/>
                <a:ea typeface="华康黑体W7汉音上1U" panose="020B0700000000000000" charset="-122"/>
              </a:rPr>
              <a:t>我来交流</a:t>
            </a:r>
          </a:p>
        </p:txBody>
      </p:sp>
      <p:sp>
        <p:nvSpPr>
          <p:cNvPr id="2" name="文本框 1"/>
          <p:cNvSpPr txBox="1"/>
          <p:nvPr/>
        </p:nvSpPr>
        <p:spPr>
          <a:xfrm>
            <a:off x="681038" y="2065496"/>
            <a:ext cx="9268778" cy="2748280"/>
          </a:xfrm>
          <a:prstGeom prst="rect">
            <a:avLst/>
          </a:prstGeom>
          <a:noFill/>
        </p:spPr>
        <p:txBody>
          <a:bodyPr wrap="square" rtlCol="0">
            <a:spAutoFit/>
          </a:bodyPr>
          <a:lstStyle/>
          <a:p>
            <a:pPr>
              <a:lnSpc>
                <a:spcPct val="160000"/>
              </a:lnSpc>
            </a:pPr>
            <a:r>
              <a:rPr lang="zh-CN" altLang="en-US" sz="2700">
                <a:latin typeface="方正楷体拼音字库01" panose="03000509000000000000" charset="-122"/>
                <a:ea typeface="方正楷体拼音字库01" panose="03000509000000000000" charset="-122"/>
              </a:rPr>
              <a:t>放入前，食盐（红糖、小石子）……</a:t>
            </a:r>
          </a:p>
          <a:p>
            <a:pPr>
              <a:lnSpc>
                <a:spcPct val="160000"/>
              </a:lnSpc>
            </a:pPr>
            <a:r>
              <a:rPr lang="zh-CN" altLang="en-US" sz="2700">
                <a:latin typeface="方正楷体拼音字库01" panose="03000509000000000000" charset="-122"/>
                <a:ea typeface="方正楷体拼音字库01" panose="03000509000000000000" charset="-122"/>
              </a:rPr>
              <a:t>搅拌时，食盐（红糖、小石子）……，水</a:t>
            </a:r>
            <a:r>
              <a:rPr lang="zh-CN" altLang="en-US" sz="2700">
                <a:latin typeface="方正楷体拼音字库01" panose="03000509000000000000" charset="-122"/>
                <a:ea typeface="方正楷体拼音字库01" panose="03000509000000000000" charset="-122"/>
                <a:sym typeface="+mn-ea"/>
              </a:rPr>
              <a:t>……</a:t>
            </a:r>
            <a:endParaRPr lang="zh-CN" altLang="en-US" sz="2700">
              <a:latin typeface="方正楷体拼音字库01" panose="03000509000000000000" charset="-122"/>
              <a:ea typeface="方正楷体拼音字库01" panose="03000509000000000000" charset="-122"/>
            </a:endParaRPr>
          </a:p>
          <a:p>
            <a:pPr>
              <a:lnSpc>
                <a:spcPct val="160000"/>
              </a:lnSpc>
            </a:pPr>
            <a:r>
              <a:rPr lang="zh-CN" altLang="en-US" sz="2700">
                <a:latin typeface="方正楷体拼音字库01" panose="03000509000000000000" charset="-122"/>
                <a:ea typeface="方正楷体拼音字库01" panose="03000509000000000000" charset="-122"/>
              </a:rPr>
              <a:t>搅拌后，食盐（红糖、小石子）……，水</a:t>
            </a:r>
            <a:r>
              <a:rPr lang="zh-CN" altLang="en-US" sz="2700">
                <a:latin typeface="方正楷体拼音字库01" panose="03000509000000000000" charset="-122"/>
                <a:ea typeface="方正楷体拼音字库01" panose="03000509000000000000" charset="-122"/>
                <a:sym typeface="+mn-ea"/>
              </a:rPr>
              <a:t>……</a:t>
            </a:r>
            <a:endParaRPr lang="en-US" altLang="zh-CN" sz="2700">
              <a:latin typeface="方正楷体拼音字库01" panose="03000509000000000000" charset="-122"/>
              <a:ea typeface="方正楷体拼音字库01" panose="03000509000000000000" charset="-122"/>
              <a:sym typeface="+mn-ea"/>
            </a:endParaRPr>
          </a:p>
          <a:p>
            <a:pPr>
              <a:lnSpc>
                <a:spcPct val="160000"/>
              </a:lnSpc>
            </a:pPr>
            <a:endParaRPr lang="zh-CN" altLang="en-US" sz="2700">
              <a:latin typeface="方正楷体拼音字库01" panose="03000509000000000000" charset="-122"/>
              <a:ea typeface="方正楷体拼音字库01" panose="03000509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7a5eddd81e0fec106c4b400fb9e21e3"/>
          <p:cNvPicPr>
            <a:picLocks noChangeAspect="1"/>
          </p:cNvPicPr>
          <p:nvPr/>
        </p:nvPicPr>
        <p:blipFill>
          <a:blip r:embed="rId2" cstate="print"/>
          <a:stretch>
            <a:fillRect/>
          </a:stretch>
        </p:blipFill>
        <p:spPr>
          <a:xfrm>
            <a:off x="7803833" y="4696778"/>
            <a:ext cx="1313498" cy="1284923"/>
          </a:xfrm>
          <a:prstGeom prst="rect">
            <a:avLst/>
          </a:prstGeom>
        </p:spPr>
      </p:pic>
      <p:pic>
        <p:nvPicPr>
          <p:cNvPr id="5" name="图片 4" descr="timg"/>
          <p:cNvPicPr>
            <a:picLocks noChangeAspect="1"/>
          </p:cNvPicPr>
          <p:nvPr/>
        </p:nvPicPr>
        <p:blipFill>
          <a:blip r:embed="rId3" cstate="print"/>
          <a:stretch>
            <a:fillRect/>
          </a:stretch>
        </p:blipFill>
        <p:spPr>
          <a:xfrm>
            <a:off x="88106" y="1255395"/>
            <a:ext cx="1394460" cy="1394460"/>
          </a:xfrm>
          <a:prstGeom prst="rect">
            <a:avLst/>
          </a:prstGeom>
        </p:spPr>
      </p:pic>
      <p:grpSp>
        <p:nvGrpSpPr>
          <p:cNvPr id="8" name="组合 7"/>
          <p:cNvGrpSpPr/>
          <p:nvPr/>
        </p:nvGrpSpPr>
        <p:grpSpPr>
          <a:xfrm>
            <a:off x="-9049" y="857726"/>
            <a:ext cx="9116854" cy="328613"/>
            <a:chOff x="-19" y="1"/>
            <a:chExt cx="19143" cy="690"/>
          </a:xfrm>
        </p:grpSpPr>
        <p:pic>
          <p:nvPicPr>
            <p:cNvPr id="6" name="图片 5"/>
            <p:cNvPicPr>
              <a:picLocks noChangeAspect="1"/>
            </p:cNvPicPr>
            <p:nvPr/>
          </p:nvPicPr>
          <p:blipFill>
            <a:blip r:embed="rId4" cstate="print"/>
            <a:stretch>
              <a:fillRect/>
            </a:stretch>
          </p:blipFill>
          <p:spPr>
            <a:xfrm>
              <a:off x="-19" y="1"/>
              <a:ext cx="10004" cy="690"/>
            </a:xfrm>
            <a:prstGeom prst="rect">
              <a:avLst/>
            </a:prstGeom>
          </p:spPr>
        </p:pic>
        <p:pic>
          <p:nvPicPr>
            <p:cNvPr id="7" name="图片 6"/>
            <p:cNvPicPr>
              <a:picLocks noChangeAspect="1"/>
            </p:cNvPicPr>
            <p:nvPr/>
          </p:nvPicPr>
          <p:blipFill>
            <a:blip r:embed="rId4" cstate="print"/>
            <a:stretch>
              <a:fillRect/>
            </a:stretch>
          </p:blipFill>
          <p:spPr>
            <a:xfrm>
              <a:off x="9120" y="1"/>
              <a:ext cx="10004" cy="690"/>
            </a:xfrm>
            <a:prstGeom prst="rect">
              <a:avLst/>
            </a:prstGeom>
          </p:spPr>
        </p:pic>
      </p:grpSp>
      <p:sp>
        <p:nvSpPr>
          <p:cNvPr id="2" name="文本框 1"/>
          <p:cNvSpPr txBox="1"/>
          <p:nvPr/>
        </p:nvSpPr>
        <p:spPr>
          <a:xfrm>
            <a:off x="1611630" y="1606868"/>
            <a:ext cx="2289810" cy="714375"/>
          </a:xfrm>
          <a:prstGeom prst="rect">
            <a:avLst/>
          </a:prstGeom>
          <a:solidFill>
            <a:schemeClr val="accent5">
              <a:lumMod val="40000"/>
              <a:lumOff val="60000"/>
            </a:schemeClr>
          </a:solidFill>
        </p:spPr>
        <p:txBody>
          <a:bodyPr wrap="square" rtlCol="0">
            <a:spAutoFit/>
          </a:bodyPr>
          <a:lstStyle/>
          <a:p>
            <a:r>
              <a:rPr lang="zh-CN" altLang="en-US" sz="4050" b="1">
                <a:latin typeface="华康黑体W7汉音上1U" panose="020B0700000000000000" charset="-122"/>
                <a:ea typeface="华康黑体W7汉音上1U" panose="020B0700000000000000" charset="-122"/>
              </a:rPr>
              <a:t>我的发现</a:t>
            </a:r>
          </a:p>
        </p:txBody>
      </p:sp>
      <p:sp>
        <p:nvSpPr>
          <p:cNvPr id="3" name="文本框 2"/>
          <p:cNvSpPr txBox="1"/>
          <p:nvPr/>
        </p:nvSpPr>
        <p:spPr>
          <a:xfrm>
            <a:off x="1921669" y="2477929"/>
            <a:ext cx="5541645" cy="3138170"/>
          </a:xfrm>
          <a:prstGeom prst="rect">
            <a:avLst/>
          </a:prstGeom>
          <a:noFill/>
          <a:ln w="28575">
            <a:solidFill>
              <a:srgbClr val="04A3E1"/>
            </a:solidFill>
            <a:prstDash val="sysDot"/>
          </a:ln>
        </p:spPr>
        <p:txBody>
          <a:bodyPr wrap="square" rtlCol="0">
            <a:spAutoFit/>
          </a:bodyPr>
          <a:lstStyle/>
          <a:p>
            <a:pPr fontAlgn="auto">
              <a:lnSpc>
                <a:spcPct val="150000"/>
              </a:lnSpc>
            </a:pPr>
            <a:r>
              <a:rPr lang="en-US" altLang="zh-CN" sz="3300" b="1">
                <a:latin typeface="华康黑体W7汉音上1U" panose="020B0700000000000000" charset="-122"/>
                <a:ea typeface="华康黑体W7汉音上1U" panose="020B0700000000000000" charset="-122"/>
              </a:rPr>
              <a:t>  </a:t>
            </a:r>
            <a:r>
              <a:rPr lang="zh-CN" altLang="en-US" sz="3300" b="1">
                <a:latin typeface="华康黑体W7汉音上1U" panose="020B0700000000000000" charset="-122"/>
                <a:ea typeface="华康黑体W7汉音上1U" panose="020B0700000000000000" charset="-122"/>
              </a:rPr>
              <a:t>将三种物体放入水中，                _____</a:t>
            </a:r>
            <a:r>
              <a:rPr lang="en-US" altLang="zh-CN" sz="3300" b="1">
                <a:latin typeface="华康黑体W7汉音上1U" panose="020B0700000000000000" charset="-122"/>
                <a:ea typeface="华康黑体W7汉音上1U" panose="020B0700000000000000" charset="-122"/>
              </a:rPr>
              <a:t>______</a:t>
            </a:r>
            <a:r>
              <a:rPr lang="zh-CN" altLang="en-US" sz="3300" b="1">
                <a:latin typeface="华康黑体W7汉音上1U" panose="020B0700000000000000" charset="-122"/>
                <a:ea typeface="华康黑体W7汉音上1U" panose="020B0700000000000000" charset="-122"/>
              </a:rPr>
              <a:t> 可以溶解，</a:t>
            </a:r>
          </a:p>
          <a:p>
            <a:pPr fontAlgn="auto">
              <a:lnSpc>
                <a:spcPct val="150000"/>
              </a:lnSpc>
            </a:pPr>
            <a:r>
              <a:rPr lang="zh-CN" altLang="en-US" sz="3300" b="1">
                <a:latin typeface="华康黑体W7汉音上1U" panose="020B0700000000000000" charset="-122"/>
                <a:ea typeface="华康黑体W7汉音上1U" panose="020B0700000000000000" charset="-122"/>
              </a:rPr>
              <a:t>_______</a:t>
            </a:r>
            <a:r>
              <a:rPr lang="en-US" altLang="zh-CN" sz="3300" b="1">
                <a:latin typeface="华康黑体W7汉音上1U" panose="020B0700000000000000" charset="-122"/>
                <a:ea typeface="华康黑体W7汉音上1U" panose="020B0700000000000000" charset="-122"/>
              </a:rPr>
              <a:t>__</a:t>
            </a:r>
            <a:r>
              <a:rPr lang="zh-CN" altLang="en-US" sz="3300" b="1">
                <a:latin typeface="华康黑体W7汉音上1U" panose="020B0700000000000000" charset="-122"/>
                <a:ea typeface="华康黑体W7汉音上1U" panose="020B0700000000000000" charset="-122"/>
              </a:rPr>
              <a:t>不能溶解。</a:t>
            </a:r>
          </a:p>
          <a:p>
            <a:pPr fontAlgn="auto">
              <a:lnSpc>
                <a:spcPct val="150000"/>
              </a:lnSpc>
            </a:pPr>
            <a:r>
              <a:rPr lang="zh-CN" altLang="en-US" sz="3300" b="1">
                <a:latin typeface="方正楷体拼音字库01" panose="03000509000000000000" charset="-122"/>
                <a:ea typeface="方正楷体拼音字库01" panose="03000509000000000000" charset="-122"/>
              </a:rPr>
              <a:t> 食盐     红糖     小石子</a:t>
            </a:r>
          </a:p>
        </p:txBody>
      </p:sp>
      <p:sp>
        <p:nvSpPr>
          <p:cNvPr id="9" name="文本框 8"/>
          <p:cNvSpPr txBox="1"/>
          <p:nvPr/>
        </p:nvSpPr>
        <p:spPr>
          <a:xfrm>
            <a:off x="2253615" y="3348514"/>
            <a:ext cx="2185988" cy="506730"/>
          </a:xfrm>
          <a:prstGeom prst="rect">
            <a:avLst/>
          </a:prstGeom>
          <a:noFill/>
        </p:spPr>
        <p:txBody>
          <a:bodyPr wrap="square" rtlCol="0">
            <a:spAutoFit/>
          </a:bodyPr>
          <a:lstStyle/>
          <a:p>
            <a:r>
              <a:rPr lang="zh-CN" altLang="en-US" sz="2700" b="1">
                <a:solidFill>
                  <a:srgbClr val="FF0000"/>
                </a:solidFill>
                <a:latin typeface="方正楷体拼音字库01" panose="03000509000000000000" charset="-122"/>
                <a:ea typeface="方正楷体拼音字库01" panose="03000509000000000000" charset="-122"/>
              </a:rPr>
              <a:t>食盐、红糖</a:t>
            </a:r>
          </a:p>
        </p:txBody>
      </p:sp>
      <p:sp>
        <p:nvSpPr>
          <p:cNvPr id="10" name="文本框 9"/>
          <p:cNvSpPr txBox="1"/>
          <p:nvPr/>
        </p:nvSpPr>
        <p:spPr>
          <a:xfrm>
            <a:off x="2396014" y="4132898"/>
            <a:ext cx="2185988" cy="506730"/>
          </a:xfrm>
          <a:prstGeom prst="rect">
            <a:avLst/>
          </a:prstGeom>
          <a:noFill/>
        </p:spPr>
        <p:txBody>
          <a:bodyPr wrap="square" rtlCol="0">
            <a:spAutoFit/>
          </a:bodyPr>
          <a:lstStyle/>
          <a:p>
            <a:r>
              <a:rPr lang="zh-CN" altLang="en-US" sz="2700" b="1">
                <a:solidFill>
                  <a:srgbClr val="FF0000"/>
                </a:solidFill>
                <a:latin typeface="方正楷体拼音字库01" panose="03000509000000000000" charset="-122"/>
                <a:ea typeface="方正楷体拼音字库01" panose="03000509000000000000" charset="-122"/>
              </a:rPr>
              <a:t>小石子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7a5eddd81e0fec106c4b400fb9e21e3"/>
          <p:cNvPicPr>
            <a:picLocks noChangeAspect="1"/>
          </p:cNvPicPr>
          <p:nvPr/>
        </p:nvPicPr>
        <p:blipFill>
          <a:blip r:embed="rId2" cstate="print"/>
          <a:stretch>
            <a:fillRect/>
          </a:stretch>
        </p:blipFill>
        <p:spPr>
          <a:xfrm>
            <a:off x="7803833" y="4696778"/>
            <a:ext cx="1313498" cy="1284923"/>
          </a:xfrm>
          <a:prstGeom prst="rect">
            <a:avLst/>
          </a:prstGeom>
        </p:spPr>
      </p:pic>
      <p:grpSp>
        <p:nvGrpSpPr>
          <p:cNvPr id="8" name="组合 7"/>
          <p:cNvGrpSpPr/>
          <p:nvPr/>
        </p:nvGrpSpPr>
        <p:grpSpPr>
          <a:xfrm>
            <a:off x="-9049" y="857726"/>
            <a:ext cx="9116854" cy="328613"/>
            <a:chOff x="-19" y="1"/>
            <a:chExt cx="19143" cy="690"/>
          </a:xfrm>
        </p:grpSpPr>
        <p:pic>
          <p:nvPicPr>
            <p:cNvPr id="6" name="图片 5"/>
            <p:cNvPicPr>
              <a:picLocks noChangeAspect="1"/>
            </p:cNvPicPr>
            <p:nvPr/>
          </p:nvPicPr>
          <p:blipFill>
            <a:blip r:embed="rId3" cstate="print"/>
            <a:stretch>
              <a:fillRect/>
            </a:stretch>
          </p:blipFill>
          <p:spPr>
            <a:xfrm>
              <a:off x="-19" y="1"/>
              <a:ext cx="10004" cy="690"/>
            </a:xfrm>
            <a:prstGeom prst="rect">
              <a:avLst/>
            </a:prstGeom>
          </p:spPr>
        </p:pic>
        <p:pic>
          <p:nvPicPr>
            <p:cNvPr id="7" name="图片 6"/>
            <p:cNvPicPr>
              <a:picLocks noChangeAspect="1"/>
            </p:cNvPicPr>
            <p:nvPr/>
          </p:nvPicPr>
          <p:blipFill>
            <a:blip r:embed="rId3" cstate="print"/>
            <a:stretch>
              <a:fillRect/>
            </a:stretch>
          </p:blipFill>
          <p:spPr>
            <a:xfrm>
              <a:off x="9120" y="1"/>
              <a:ext cx="10004" cy="690"/>
            </a:xfrm>
            <a:prstGeom prst="rect">
              <a:avLst/>
            </a:prstGeom>
          </p:spPr>
        </p:pic>
      </p:grpSp>
      <p:pic>
        <p:nvPicPr>
          <p:cNvPr id="2" name="图片 1"/>
          <p:cNvPicPr>
            <a:picLocks noChangeAspect="1"/>
          </p:cNvPicPr>
          <p:nvPr/>
        </p:nvPicPr>
        <p:blipFill>
          <a:blip r:embed="rId4" cstate="print"/>
          <a:srcRect t="-343" r="1598"/>
          <a:stretch>
            <a:fillRect/>
          </a:stretch>
        </p:blipFill>
        <p:spPr>
          <a:xfrm>
            <a:off x="5698490" y="1554004"/>
            <a:ext cx="2053590" cy="3027998"/>
          </a:xfrm>
          <a:prstGeom prst="roundRect">
            <a:avLst/>
          </a:prstGeom>
        </p:spPr>
      </p:pic>
      <p:sp>
        <p:nvSpPr>
          <p:cNvPr id="10" name="圆角矩形标注 9"/>
          <p:cNvSpPr/>
          <p:nvPr/>
        </p:nvSpPr>
        <p:spPr>
          <a:xfrm>
            <a:off x="1080453" y="1554004"/>
            <a:ext cx="4011930" cy="2512219"/>
          </a:xfrm>
          <a:prstGeom prst="wedgeRoundRectCallout">
            <a:avLst>
              <a:gd name="adj1" fmla="val 74853"/>
              <a:gd name="adj2" fmla="val -20017"/>
              <a:gd name="adj3" fmla="val 16667"/>
            </a:avLst>
          </a:prstGeom>
          <a:noFill/>
          <a:ln w="38100"/>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文本框 11"/>
          <p:cNvSpPr txBox="1"/>
          <p:nvPr/>
        </p:nvSpPr>
        <p:spPr>
          <a:xfrm>
            <a:off x="1687830" y="2004060"/>
            <a:ext cx="3207385" cy="1383665"/>
          </a:xfrm>
          <a:prstGeom prst="rect">
            <a:avLst/>
          </a:prstGeom>
          <a:noFill/>
        </p:spPr>
        <p:txBody>
          <a:bodyPr wrap="square" rtlCol="0">
            <a:spAutoFit/>
          </a:bodyPr>
          <a:lstStyle/>
          <a:p>
            <a:pPr>
              <a:lnSpc>
                <a:spcPct val="140000"/>
              </a:lnSpc>
            </a:pPr>
            <a:r>
              <a:rPr lang="zh-CN" altLang="en-US" sz="3000">
                <a:ln/>
                <a:solidFill>
                  <a:schemeClr val="accent1"/>
                </a:solidFill>
                <a:effectLst>
                  <a:outerShdw blurRad="38100" dist="25400" dir="5400000" algn="ctr" rotWithShape="0">
                    <a:srgbClr val="6E747A">
                      <a:alpha val="43000"/>
                    </a:srgbClr>
                  </a:outerShdw>
                </a:effectLst>
                <a:latin typeface="方正楷体拼音字库01" panose="03000509000000000000" charset="-122"/>
                <a:ea typeface="方正楷体拼音字库01" panose="03000509000000000000" charset="-122"/>
              </a:rPr>
              <a:t>盐和红糖真的消失了吗</a:t>
            </a:r>
            <a:r>
              <a:rPr lang="en-US" altLang="zh-CN" sz="3000">
                <a:ln/>
                <a:solidFill>
                  <a:schemeClr val="accent1"/>
                </a:solidFill>
                <a:effectLst>
                  <a:outerShdw blurRad="38100" dist="25400" dir="5400000" algn="ctr" rotWithShape="0">
                    <a:srgbClr val="6E747A">
                      <a:alpha val="43000"/>
                    </a:srgbClr>
                  </a:outerShdw>
                </a:effectLst>
                <a:latin typeface="方正楷体拼音字库01" panose="03000509000000000000" charset="-122"/>
                <a:ea typeface="方正楷体拼音字库01" panose="03000509000000000000"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299</Words>
  <Application>Microsoft Office PowerPoint</Application>
  <PresentationFormat>全屏显示(4:3)</PresentationFormat>
  <Paragraphs>23</Paragraphs>
  <Slides>11</Slides>
  <Notes>1</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幻灯片 1</vt:lpstr>
      <vt:lpstr>幻灯片 2</vt:lpstr>
      <vt:lpstr>幻灯片 3</vt:lpstr>
      <vt:lpstr>先观察3分钟，并记录</vt:lpstr>
      <vt:lpstr>3分钟后，再搅拌，观察</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132</cp:revision>
  <dcterms:created xsi:type="dcterms:W3CDTF">2017-08-06T08:46:00Z</dcterms:created>
  <dcterms:modified xsi:type="dcterms:W3CDTF">2018-04-08T15:46:55Z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