
<file path=[Content_Types].xml><?xml version="1.0" encoding="utf-8"?>
<Types xmlns="http://schemas.openxmlformats.org/package/2006/content-types">
  <Default Extension="jpeg" ContentType="image/jpeg"/>
  <Default Extension="vml" ContentType="application/vnd.openxmlformats-officedocument.vmlDrawing"/>
  <Default Extension="bin" ContentType="application/vnd.openxmlformats-officedocument.oleObject"/>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9"/>
  </p:notesMasterIdLst>
  <p:sldIdLst>
    <p:sldId id="257" r:id="rId3"/>
    <p:sldId id="402" r:id="rId4"/>
    <p:sldId id="363" r:id="rId5"/>
    <p:sldId id="403" r:id="rId6"/>
    <p:sldId id="373" r:id="rId7"/>
    <p:sldId id="372" r:id="rId8"/>
    <p:sldId id="387" r:id="rId10"/>
    <p:sldId id="388" r:id="rId11"/>
    <p:sldId id="364" r:id="rId12"/>
    <p:sldId id="355" r:id="rId13"/>
    <p:sldId id="374" r:id="rId14"/>
    <p:sldId id="404" r:id="rId15"/>
    <p:sldId id="284" r:id="rId16"/>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68DE4"/>
    <a:srgbClr val="FFFFCC"/>
    <a:srgbClr val="33FD23"/>
    <a:srgbClr val="FF66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1536" y="-114"/>
      </p:cViewPr>
      <p:guideLst>
        <p:guide orient="horz" pos="1816"/>
        <p:guide pos="2854"/>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notesMaster" Target="notesMasters/notesMaster1.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9" Type="http://schemas.openxmlformats.org/officeDocument/2006/relationships/tableStyles" Target="tableStyles.xml"/><Relationship Id="rId18" Type="http://schemas.openxmlformats.org/officeDocument/2006/relationships/viewProps" Target="viewProps.xml"/><Relationship Id="rId17" Type="http://schemas.openxmlformats.org/officeDocument/2006/relationships/presProps" Target="presProps.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4.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5.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4.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7.png"/></Relationships>
</file>

<file path=ppt/drawings/_rels/vmlDrawing6.v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image" Target="../media/image17.png"/></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9.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7.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48F050A-D2AD-4DFE-94E9-DCE49FEDF327}"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8235D4FB-E543-44E9-9240-BF368CDFB26F}"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idx="2"/>
          </p:nvPr>
        </p:nvSpPr>
        <p:spPr/>
      </p:sp>
      <p:sp>
        <p:nvSpPr>
          <p:cNvPr id="3" name="文本占位符 2"/>
          <p:cNvSpPr>
            <a:spLocks noGrp="1"/>
          </p:cNvSpPr>
          <p:nvPr>
            <p:ph type="body" idx="3"/>
          </p:nvPr>
        </p:nvSpPr>
        <p:spPr/>
        <p:txBody>
          <a:bodyPr/>
          <a:lstStyle/>
          <a:p>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530820CF-B880-4189-942D-D702A7CBA730}"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image" Target="../media/image1.png"/><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png"/></Relationships>
</file>

<file path=ppt/slides/_rels/slide11.xml.rels><?xml version="1.0" encoding="UTF-8" standalone="yes"?>
<Relationships xmlns="http://schemas.openxmlformats.org/package/2006/relationships"><Relationship Id="rId5" Type="http://schemas.openxmlformats.org/officeDocument/2006/relationships/vmlDrawing" Target="../drawings/vmlDrawing8.vml"/><Relationship Id="rId4" Type="http://schemas.openxmlformats.org/officeDocument/2006/relationships/slideLayout" Target="../slideLayouts/slideLayout2.xml"/><Relationship Id="rId3" Type="http://schemas.openxmlformats.org/officeDocument/2006/relationships/image" Target="../media/image21.png"/><Relationship Id="rId2" Type="http://schemas.openxmlformats.org/officeDocument/2006/relationships/image" Target="../media/image17.png"/><Relationship Id="rId1" Type="http://schemas.openxmlformats.org/officeDocument/2006/relationships/oleObject" Target="../embeddings/oleObject9.bin"/></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22.png"/></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5" Type="http://schemas.openxmlformats.org/officeDocument/2006/relationships/vmlDrawing" Target="../drawings/vmlDrawing1.vml"/><Relationship Id="rId4" Type="http://schemas.openxmlformats.org/officeDocument/2006/relationships/slideLayout" Target="../slideLayouts/slideLayout2.xml"/><Relationship Id="rId3" Type="http://schemas.openxmlformats.org/officeDocument/2006/relationships/image" Target="../media/image3.png"/><Relationship Id="rId2" Type="http://schemas.openxmlformats.org/officeDocument/2006/relationships/oleObject" Target="../embeddings/oleObject1.bin"/><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5" Type="http://schemas.openxmlformats.org/officeDocument/2006/relationships/vmlDrawing" Target="../drawings/vmlDrawing2.vml"/><Relationship Id="rId4" Type="http://schemas.openxmlformats.org/officeDocument/2006/relationships/slideLayout" Target="../slideLayouts/slideLayout2.xml"/><Relationship Id="rId3" Type="http://schemas.openxmlformats.org/officeDocument/2006/relationships/image" Target="../media/image2.png"/><Relationship Id="rId2" Type="http://schemas.openxmlformats.org/officeDocument/2006/relationships/image" Target="../media/image4.png"/><Relationship Id="rId1" Type="http://schemas.openxmlformats.org/officeDocument/2006/relationships/oleObject" Target="../embeddings/oleObject2.bin"/></Relationships>
</file>

<file path=ppt/slides/_rels/slide4.xml.rels><?xml version="1.0" encoding="UTF-8" standalone="yes"?>
<Relationships xmlns="http://schemas.openxmlformats.org/package/2006/relationships"><Relationship Id="rId9" Type="http://schemas.openxmlformats.org/officeDocument/2006/relationships/vmlDrawing" Target="../drawings/vmlDrawing3.vml"/><Relationship Id="rId8" Type="http://schemas.openxmlformats.org/officeDocument/2006/relationships/slideLayout" Target="../slideLayouts/slideLayout2.xml"/><Relationship Id="rId7" Type="http://schemas.openxmlformats.org/officeDocument/2006/relationships/image" Target="../media/image9.png"/><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2.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oleObject" Target="../embeddings/oleObject3.bin"/></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png"/><Relationship Id="rId1" Type="http://schemas.openxmlformats.org/officeDocument/2006/relationships/image" Target="../media/image10.png"/></Relationships>
</file>

<file path=ppt/slides/_rels/slide6.xml.rels><?xml version="1.0" encoding="UTF-8" standalone="yes"?>
<Relationships xmlns="http://schemas.openxmlformats.org/package/2006/relationships"><Relationship Id="rId9" Type="http://schemas.openxmlformats.org/officeDocument/2006/relationships/slideLayout" Target="../slideLayouts/slideLayout2.xml"/><Relationship Id="rId8" Type="http://schemas.openxmlformats.org/officeDocument/2006/relationships/image" Target="../media/image2.png"/><Relationship Id="rId7" Type="http://schemas.openxmlformats.org/officeDocument/2006/relationships/image" Target="../media/image16.png"/><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oleObject" Target="../embeddings/oleObject4.bin"/><Relationship Id="rId3" Type="http://schemas.openxmlformats.org/officeDocument/2006/relationships/image" Target="../media/image13.png"/><Relationship Id="rId2" Type="http://schemas.openxmlformats.org/officeDocument/2006/relationships/image" Target="../media/image12.png"/><Relationship Id="rId11" Type="http://schemas.openxmlformats.org/officeDocument/2006/relationships/notesSlide" Target="../notesSlides/notesSlide1.xml"/><Relationship Id="rId10" Type="http://schemas.openxmlformats.org/officeDocument/2006/relationships/vmlDrawing" Target="../drawings/vmlDrawing4.vml"/><Relationship Id="rId1" Type="http://schemas.openxmlformats.org/officeDocument/2006/relationships/image" Target="../media/image11.png"/></Relationships>
</file>

<file path=ppt/slides/_rels/slide7.xml.rels><?xml version="1.0" encoding="UTF-8" standalone="yes"?>
<Relationships xmlns="http://schemas.openxmlformats.org/package/2006/relationships"><Relationship Id="rId6" Type="http://schemas.openxmlformats.org/officeDocument/2006/relationships/notesSlide" Target="../notesSlides/notesSlide2.xml"/><Relationship Id="rId5" Type="http://schemas.openxmlformats.org/officeDocument/2006/relationships/vmlDrawing" Target="../drawings/vmlDrawing5.vml"/><Relationship Id="rId4" Type="http://schemas.openxmlformats.org/officeDocument/2006/relationships/slideLayout" Target="../slideLayouts/slideLayout2.xml"/><Relationship Id="rId3" Type="http://schemas.openxmlformats.org/officeDocument/2006/relationships/image" Target="../media/image2.png"/><Relationship Id="rId2" Type="http://schemas.openxmlformats.org/officeDocument/2006/relationships/image" Target="../media/image17.png"/><Relationship Id="rId1" Type="http://schemas.openxmlformats.org/officeDocument/2006/relationships/oleObject" Target="../embeddings/oleObject5.bin"/></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vmlDrawing" Target="../drawings/vmlDrawing6.vml"/><Relationship Id="rId6" Type="http://schemas.openxmlformats.org/officeDocument/2006/relationships/slideLayout" Target="../slideLayouts/slideLayout2.xml"/><Relationship Id="rId5" Type="http://schemas.openxmlformats.org/officeDocument/2006/relationships/image" Target="../media/image18.png"/><Relationship Id="rId4" Type="http://schemas.openxmlformats.org/officeDocument/2006/relationships/oleObject" Target="../embeddings/oleObject7.bin"/><Relationship Id="rId3" Type="http://schemas.openxmlformats.org/officeDocument/2006/relationships/image" Target="../media/image17.png"/><Relationship Id="rId2" Type="http://schemas.openxmlformats.org/officeDocument/2006/relationships/oleObject" Target="../embeddings/oleObject6.bin"/><Relationship Id="rId1" Type="http://schemas.openxmlformats.org/officeDocument/2006/relationships/image" Target="../media/image2.png"/></Relationships>
</file>

<file path=ppt/slides/_rels/slide9.xml.rels><?xml version="1.0" encoding="UTF-8" standalone="yes"?>
<Relationships xmlns="http://schemas.openxmlformats.org/package/2006/relationships"><Relationship Id="rId7" Type="http://schemas.openxmlformats.org/officeDocument/2006/relationships/notesSlide" Target="../notesSlides/notesSlide4.xml"/><Relationship Id="rId6" Type="http://schemas.openxmlformats.org/officeDocument/2006/relationships/vmlDrawing" Target="../drawings/vmlDrawing7.vml"/><Relationship Id="rId5" Type="http://schemas.openxmlformats.org/officeDocument/2006/relationships/slideLayout" Target="../slideLayouts/slideLayout2.xml"/><Relationship Id="rId4" Type="http://schemas.openxmlformats.org/officeDocument/2006/relationships/image" Target="../media/image20.png"/><Relationship Id="rId3" Type="http://schemas.openxmlformats.org/officeDocument/2006/relationships/image" Target="../media/image19.png"/><Relationship Id="rId2" Type="http://schemas.openxmlformats.org/officeDocument/2006/relationships/oleObject" Target="../embeddings/oleObject8.bin"/><Relationship Id="rId1"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0" y="1500174"/>
            <a:ext cx="9144000" cy="3416599"/>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TextBox 4"/>
          <p:cNvSpPr txBox="1"/>
          <p:nvPr/>
        </p:nvSpPr>
        <p:spPr>
          <a:xfrm>
            <a:off x="0" y="4955457"/>
            <a:ext cx="9144000" cy="768350"/>
          </a:xfrm>
          <a:prstGeom prst="rect">
            <a:avLst/>
          </a:prstGeom>
          <a:noFill/>
        </p:spPr>
        <p:txBody>
          <a:bodyPr wrap="square" rtlCol="0">
            <a:spAutoFit/>
          </a:bodyPr>
          <a:lstStyle/>
          <a:p>
            <a:pPr algn="ctr"/>
            <a:r>
              <a:rPr lang="zh-CN" altLang="en-US" sz="4400" b="1" dirty="0" smtClean="0">
                <a:latin typeface="华文楷体" panose="02010600040101010101" pitchFamily="2" charset="-122"/>
                <a:ea typeface="华文楷体" panose="02010600040101010101" pitchFamily="2" charset="-122"/>
              </a:rPr>
              <a:t>小学科学教学网   陈梅娟</a:t>
            </a:r>
            <a:endParaRPr lang="en-US" altLang="zh-CN" sz="4400" b="1" dirty="0" smtClean="0">
              <a:latin typeface="华文楷体" panose="02010600040101010101" pitchFamily="2" charset="-122"/>
              <a:ea typeface="华文楷体" panose="02010600040101010101" pitchFamily="2" charset="-122"/>
            </a:endParaRPr>
          </a:p>
        </p:txBody>
      </p:sp>
      <p:sp>
        <p:nvSpPr>
          <p:cNvPr id="7" name="矩形 6"/>
          <p:cNvSpPr/>
          <p:nvPr/>
        </p:nvSpPr>
        <p:spPr>
          <a:xfrm>
            <a:off x="0" y="2285992"/>
            <a:ext cx="9144000" cy="2071702"/>
          </a:xfrm>
          <a:prstGeom prst="rect">
            <a:avLst/>
          </a:prstGeom>
          <a:solidFill>
            <a:schemeClr val="accent6">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5"/>
          <p:cNvSpPr txBox="1"/>
          <p:nvPr/>
        </p:nvSpPr>
        <p:spPr>
          <a:xfrm>
            <a:off x="0" y="2714620"/>
            <a:ext cx="9144000" cy="1106805"/>
          </a:xfrm>
          <a:prstGeom prst="rect">
            <a:avLst/>
          </a:prstGeom>
          <a:noFill/>
        </p:spPr>
        <p:txBody>
          <a:bodyPr wrap="square" rtlCol="0">
            <a:spAutoFit/>
          </a:bodyPr>
          <a:lstStyle/>
          <a:p>
            <a:pPr algn="ctr"/>
            <a:r>
              <a:rPr lang="zh-CN" altLang="en-US" sz="6600" b="1" dirty="0" smtClean="0">
                <a:latin typeface="华文中宋" panose="02010600040101010101" pitchFamily="2" charset="-122"/>
                <a:ea typeface="华文中宋" panose="02010600040101010101" pitchFamily="2" charset="-122"/>
              </a:rPr>
              <a:t>给动物建个“家”</a:t>
            </a:r>
            <a:endParaRPr lang="zh-CN" altLang="en-US" sz="6600" b="1" dirty="0" smtClean="0">
              <a:latin typeface="华文中宋" panose="02010600040101010101" pitchFamily="2" charset="-122"/>
              <a:ea typeface="华文中宋" panose="02010600040101010101" pitchFamily="2" charset="-122"/>
            </a:endParaRPr>
          </a:p>
        </p:txBody>
      </p:sp>
      <p:sp>
        <p:nvSpPr>
          <p:cNvPr id="10" name="任意多边形 9"/>
          <p:cNvSpPr/>
          <p:nvPr>
            <p:custDataLst>
              <p:tags r:id="rId1"/>
            </p:custDataLst>
          </p:nvPr>
        </p:nvSpPr>
        <p:spPr>
          <a:xfrm flipH="1">
            <a:off x="428596" y="428604"/>
            <a:ext cx="6643734" cy="1000132"/>
          </a:xfrm>
          <a:custGeom>
            <a:avLst/>
            <a:gdLst>
              <a:gd name="connsiteX0" fmla="*/ 2 w 3878508"/>
              <a:gd name="connsiteY0" fmla="*/ 0 h 762904"/>
              <a:gd name="connsiteX1" fmla="*/ 3497056 w 3878508"/>
              <a:gd name="connsiteY1" fmla="*/ 0 h 762904"/>
              <a:gd name="connsiteX2" fmla="*/ 3878508 w 3878508"/>
              <a:gd name="connsiteY2" fmla="*/ 381452 h 762904"/>
              <a:gd name="connsiteX3" fmla="*/ 3878507 w 3878508"/>
              <a:gd name="connsiteY3" fmla="*/ 381452 h 762904"/>
              <a:gd name="connsiteX4" fmla="*/ 3497055 w 3878508"/>
              <a:gd name="connsiteY4" fmla="*/ 762904 h 762904"/>
              <a:gd name="connsiteX5" fmla="*/ 0 w 3878508"/>
              <a:gd name="connsiteY5" fmla="*/ 762903 h 762904"/>
              <a:gd name="connsiteX6" fmla="*/ 51426 w 3878508"/>
              <a:gd name="connsiteY6" fmla="*/ 720474 h 762904"/>
              <a:gd name="connsiteX7" fmla="*/ 191853 w 3878508"/>
              <a:gd name="connsiteY7" fmla="*/ 381451 h 762904"/>
              <a:gd name="connsiteX8" fmla="*/ 51426 w 3878508"/>
              <a:gd name="connsiteY8" fmla="*/ 42429 h 762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78508" h="762904">
                <a:moveTo>
                  <a:pt x="2" y="0"/>
                </a:moveTo>
                <a:lnTo>
                  <a:pt x="3497056" y="0"/>
                </a:lnTo>
                <a:cubicBezTo>
                  <a:pt x="3707726" y="0"/>
                  <a:pt x="3878508" y="170782"/>
                  <a:pt x="3878508" y="381452"/>
                </a:cubicBezTo>
                <a:lnTo>
                  <a:pt x="3878507" y="381452"/>
                </a:lnTo>
                <a:cubicBezTo>
                  <a:pt x="3878507" y="592122"/>
                  <a:pt x="3707725" y="762904"/>
                  <a:pt x="3497055" y="762904"/>
                </a:cubicBezTo>
                <a:lnTo>
                  <a:pt x="0" y="762903"/>
                </a:lnTo>
                <a:lnTo>
                  <a:pt x="51426" y="720474"/>
                </a:lnTo>
                <a:cubicBezTo>
                  <a:pt x="138189" y="633710"/>
                  <a:pt x="191853" y="513848"/>
                  <a:pt x="191853" y="381451"/>
                </a:cubicBezTo>
                <a:cubicBezTo>
                  <a:pt x="191853" y="249055"/>
                  <a:pt x="138189" y="129192"/>
                  <a:pt x="51426" y="42429"/>
                </a:cubicBezTo>
                <a:close/>
              </a:path>
            </a:pathLst>
          </a:custGeom>
          <a:solidFill>
            <a:schemeClr val="tx2">
              <a:lumMod val="40000"/>
              <a:lumOff val="60000"/>
            </a:schemeClr>
          </a:solidFill>
          <a:ln w="25400" cap="flat" cmpd="sng" algn="ctr">
            <a:noFill/>
            <a:prstDash val="solid"/>
          </a:ln>
          <a:effectLst/>
        </p:spPr>
        <p:txBody>
          <a:bodyPr lIns="396000" tIns="0" rIns="0" bIns="0" anchor="ctr">
            <a:noAutofit/>
          </a:bodyPr>
          <a:lstStyle/>
          <a:p>
            <a:pPr>
              <a:lnSpc>
                <a:spcPct val="130000"/>
              </a:lnSpc>
              <a:defRPr/>
            </a:pPr>
            <a:r>
              <a:rPr lang="zh-CN" altLang="en-US" sz="2800" b="1" dirty="0" smtClean="0"/>
              <a:t> 教科版一年级下册第二单元第</a:t>
            </a:r>
            <a:r>
              <a:rPr lang="en-US" altLang="zh-CN" sz="2800" b="1" dirty="0" smtClean="0"/>
              <a:t>4</a:t>
            </a:r>
            <a:r>
              <a:rPr lang="zh-CN" altLang="en-US" sz="2800" b="1" dirty="0" smtClean="0"/>
              <a:t>课</a:t>
            </a:r>
            <a:endParaRPr lang="zh-CN" altLang="en-US" sz="2800" b="1" kern="0" dirty="0" smtClean="0">
              <a:solidFill>
                <a:srgbClr val="000000"/>
              </a:solidFill>
              <a:latin typeface="微软雅黑" panose="020B0503020204020204" pitchFamily="34" charset="-122"/>
              <a:ea typeface="微软雅黑" panose="020B0503020204020204" pitchFamily="34" charset="-122"/>
              <a:cs typeface="Arial" panose="020B0604020202020204" pitchFamily="34" charset="0"/>
              <a:sym typeface="+mn-ea"/>
            </a:endParaRPr>
          </a:p>
        </p:txBody>
      </p:sp>
      <p:pic>
        <p:nvPicPr>
          <p:cNvPr id="1026" name="Picture 2"/>
          <p:cNvPicPr>
            <a:picLocks noChangeAspect="1" noChangeArrowheads="1"/>
          </p:cNvPicPr>
          <p:nvPr/>
        </p:nvPicPr>
        <p:blipFill>
          <a:blip r:embed="rId2" cstate="print"/>
          <a:srcRect/>
          <a:stretch>
            <a:fillRect/>
          </a:stretch>
        </p:blipFill>
        <p:spPr bwMode="auto">
          <a:xfrm>
            <a:off x="7236296" y="332656"/>
            <a:ext cx="1526917" cy="108012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1"/>
          <p:cNvSpPr txBox="1"/>
          <p:nvPr/>
        </p:nvSpPr>
        <p:spPr>
          <a:xfrm>
            <a:off x="252026" y="171748"/>
            <a:ext cx="2304256" cy="768350"/>
          </a:xfrm>
          <a:prstGeom prst="rect">
            <a:avLst/>
          </a:prstGeom>
          <a:solidFill>
            <a:schemeClr val="accent6">
              <a:lumMod val="40000"/>
              <a:lumOff val="60000"/>
            </a:schemeClr>
          </a:solidFill>
        </p:spPr>
        <p:txBody>
          <a:bodyPr wrap="square" rtlCol="0">
            <a:spAutoFit/>
          </a:bodyPr>
          <a:lstStyle/>
          <a:p>
            <a:pPr algn="ctr"/>
            <a:r>
              <a:rPr lang="zh-CN" altLang="en-US" sz="4400" b="1" dirty="0" smtClean="0">
                <a:solidFill>
                  <a:schemeClr val="tx1"/>
                </a:solidFill>
                <a:latin typeface="华文楷体" panose="02010600040101010101" pitchFamily="2" charset="-122"/>
                <a:ea typeface="华文楷体" panose="02010600040101010101" pitchFamily="2" charset="-122"/>
              </a:rPr>
              <a:t>说一说</a:t>
            </a:r>
            <a:endParaRPr lang="zh-CN" altLang="en-US" sz="4400" b="1" dirty="0" smtClean="0">
              <a:solidFill>
                <a:schemeClr val="tx1"/>
              </a:solidFill>
              <a:latin typeface="华文楷体" panose="02010600040101010101" pitchFamily="2" charset="-122"/>
              <a:ea typeface="华文楷体" panose="02010600040101010101" pitchFamily="2" charset="-122"/>
              <a:sym typeface="+mn-ea"/>
            </a:endParaRPr>
          </a:p>
        </p:txBody>
      </p:sp>
      <p:sp>
        <p:nvSpPr>
          <p:cNvPr id="8" name="TextBox 2"/>
          <p:cNvSpPr txBox="1"/>
          <p:nvPr/>
        </p:nvSpPr>
        <p:spPr>
          <a:xfrm>
            <a:off x="784860" y="1955165"/>
            <a:ext cx="7846695" cy="919741"/>
          </a:xfrm>
          <a:prstGeom prst="roundRect">
            <a:avLst/>
          </a:prstGeom>
          <a:solidFill>
            <a:schemeClr val="accent6">
              <a:lumMod val="20000"/>
              <a:lumOff val="80000"/>
            </a:schemeClr>
          </a:solidFill>
        </p:spPr>
        <p:txBody>
          <a:bodyPr wrap="square" rtlCol="0">
            <a:spAutoFit/>
          </a:bodyPr>
          <a:lstStyle/>
          <a:p>
            <a:pPr marL="685800" lvl="0" indent="-685800" algn="l">
              <a:buFont typeface="Arial" panose="020B0604020202020204" pitchFamily="34" charset="0"/>
              <a:buChar char="•"/>
            </a:pPr>
            <a:r>
              <a:rPr lang="zh-CN" altLang="en-US" sz="4800" b="1" dirty="0" smtClean="0">
                <a:latin typeface="楷体" panose="02010609060101010101" charset="-122"/>
                <a:ea typeface="楷体" panose="02010609060101010101" charset="-122"/>
                <a:sym typeface="+mn-ea"/>
              </a:rPr>
              <a:t>蜗牛生活需要什么？</a:t>
            </a:r>
            <a:endParaRPr lang="zh-CN" altLang="en-US" sz="4800" b="1" dirty="0" smtClean="0">
              <a:latin typeface="楷体" panose="02010609060101010101" charset="-122"/>
              <a:ea typeface="楷体" panose="02010609060101010101" charset="-122"/>
              <a:sym typeface="+mn-ea"/>
            </a:endParaRPr>
          </a:p>
        </p:txBody>
      </p:sp>
      <p:sp>
        <p:nvSpPr>
          <p:cNvPr id="9" name="TextBox 2"/>
          <p:cNvSpPr txBox="1"/>
          <p:nvPr/>
        </p:nvSpPr>
        <p:spPr>
          <a:xfrm>
            <a:off x="784860" y="3679825"/>
            <a:ext cx="7846695" cy="927541"/>
          </a:xfrm>
          <a:prstGeom prst="roundRect">
            <a:avLst/>
          </a:prstGeom>
          <a:solidFill>
            <a:schemeClr val="accent6">
              <a:lumMod val="20000"/>
              <a:lumOff val="80000"/>
            </a:schemeClr>
          </a:solidFill>
        </p:spPr>
        <p:txBody>
          <a:bodyPr wrap="square" rtlCol="0">
            <a:spAutoFit/>
          </a:bodyPr>
          <a:lstStyle/>
          <a:p>
            <a:pPr marL="685800" lvl="0" indent="-685800" algn="l">
              <a:buFont typeface="Arial" panose="020B0604020202020204" pitchFamily="34" charset="0"/>
              <a:buChar char="•"/>
            </a:pPr>
            <a:r>
              <a:rPr lang="zh-CN" altLang="en-US" sz="4800" b="1" dirty="0" smtClean="0">
                <a:latin typeface="楷体" panose="02010609060101010101" charset="-122"/>
                <a:ea typeface="楷体" panose="02010609060101010101" charset="-122"/>
                <a:sym typeface="+mn-ea"/>
              </a:rPr>
              <a:t>我们有哪些有趣的发现？</a:t>
            </a:r>
            <a:endParaRPr lang="zh-CN" altLang="en-US" sz="4800" b="1" dirty="0" smtClean="0">
              <a:latin typeface="楷体" panose="02010609060101010101" charset="-122"/>
              <a:ea typeface="楷体" panose="02010609060101010101" charset="-122"/>
              <a:sym typeface="+mn-ea"/>
            </a:endParaRPr>
          </a:p>
        </p:txBody>
      </p:sp>
      <p:pic>
        <p:nvPicPr>
          <p:cNvPr id="11" name="图片 10"/>
          <p:cNvPicPr>
            <a:picLocks noChangeAspect="1"/>
          </p:cNvPicPr>
          <p:nvPr/>
        </p:nvPicPr>
        <p:blipFill>
          <a:blip r:embed="rId1" cstate="print"/>
          <a:srcRect l="-74" t="312" r="17743" b="2184"/>
          <a:stretch>
            <a:fillRect/>
          </a:stretch>
        </p:blipFill>
        <p:spPr>
          <a:xfrm>
            <a:off x="53340" y="4943475"/>
            <a:ext cx="2292985" cy="1819910"/>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2"/>
          <p:cNvSpPr txBox="1"/>
          <p:nvPr/>
        </p:nvSpPr>
        <p:spPr>
          <a:xfrm>
            <a:off x="2647950" y="161290"/>
            <a:ext cx="6363970" cy="714962"/>
          </a:xfrm>
          <a:prstGeom prst="roundRect">
            <a:avLst/>
          </a:prstGeom>
          <a:solidFill>
            <a:srgbClr val="FFFFCC"/>
          </a:solidFill>
        </p:spPr>
        <p:txBody>
          <a:bodyPr wrap="square" rtlCol="0">
            <a:spAutoFit/>
          </a:bodyPr>
          <a:lstStyle/>
          <a:p>
            <a:pPr marL="222885" indent="-205105" algn="l">
              <a:buFont typeface="Arial" panose="020B0604020202020204" pitchFamily="34" charset="0"/>
              <a:buChar char="•"/>
            </a:pPr>
            <a:r>
              <a:rPr lang="zh-CN" altLang="en-US" sz="3600" dirty="0" smtClean="0">
                <a:solidFill>
                  <a:schemeClr val="tx1"/>
                </a:solidFill>
                <a:latin typeface="楷体" panose="02010609060101010101" charset="-122"/>
                <a:ea typeface="楷体" panose="02010609060101010101" charset="-122"/>
              </a:rPr>
              <a:t>蜗牛的</a:t>
            </a:r>
            <a:r>
              <a:rPr lang="en-US" altLang="zh-CN" sz="3600" dirty="0" smtClean="0">
                <a:solidFill>
                  <a:schemeClr val="tx1"/>
                </a:solidFill>
                <a:latin typeface="楷体" panose="02010609060101010101" charset="-122"/>
                <a:ea typeface="楷体" panose="02010609060101010101" charset="-122"/>
              </a:rPr>
              <a:t>“</a:t>
            </a:r>
            <a:r>
              <a:rPr lang="zh-CN" altLang="en-US" sz="3600" dirty="0" smtClean="0">
                <a:solidFill>
                  <a:schemeClr val="tx1"/>
                </a:solidFill>
                <a:latin typeface="楷体" panose="02010609060101010101" charset="-122"/>
                <a:ea typeface="楷体" panose="02010609060101010101" charset="-122"/>
              </a:rPr>
              <a:t>信</a:t>
            </a:r>
            <a:r>
              <a:rPr lang="en-US" altLang="zh-CN" sz="3600" dirty="0" smtClean="0">
                <a:solidFill>
                  <a:schemeClr val="tx1"/>
                </a:solidFill>
                <a:latin typeface="楷体" panose="02010609060101010101" charset="-122"/>
                <a:ea typeface="楷体" panose="02010609060101010101" charset="-122"/>
              </a:rPr>
              <a:t>”</a:t>
            </a:r>
            <a:endParaRPr lang="zh-CN" altLang="en-US" sz="3600" dirty="0" smtClean="0">
              <a:solidFill>
                <a:schemeClr val="tx1"/>
              </a:solidFill>
              <a:latin typeface="楷体" panose="02010609060101010101" charset="-122"/>
              <a:ea typeface="楷体" panose="02010609060101010101" charset="-122"/>
            </a:endParaRPr>
          </a:p>
        </p:txBody>
      </p:sp>
      <p:grpSp>
        <p:nvGrpSpPr>
          <p:cNvPr id="10" name="组合 9"/>
          <p:cNvGrpSpPr/>
          <p:nvPr/>
        </p:nvGrpSpPr>
        <p:grpSpPr>
          <a:xfrm>
            <a:off x="38735" y="3637280"/>
            <a:ext cx="5426075" cy="3300095"/>
            <a:chOff x="61" y="5728"/>
            <a:chExt cx="8545" cy="5197"/>
          </a:xfrm>
        </p:grpSpPr>
        <p:graphicFrame>
          <p:nvGraphicFramePr>
            <p:cNvPr id="23" name="对象 22"/>
            <p:cNvGraphicFramePr/>
            <p:nvPr/>
          </p:nvGraphicFramePr>
          <p:xfrm>
            <a:off x="61" y="5728"/>
            <a:ext cx="8545" cy="5197"/>
          </p:xfrm>
          <a:graphic>
            <a:graphicData uri="http://schemas.openxmlformats.org/presentationml/2006/ole">
              <mc:AlternateContent xmlns:mc="http://schemas.openxmlformats.org/markup-compatibility/2006">
                <mc:Choice xmlns:v="urn:schemas-microsoft-com:vml" Requires="v">
                  <p:oleObj spid="_x0000_s8193" name="" r:id="rId1" imgW="3947160" imgH="2773680" progId="PBrush">
                    <p:embed/>
                  </p:oleObj>
                </mc:Choice>
                <mc:Fallback>
                  <p:oleObj name="" r:id="rId1" imgW="3947160" imgH="2773680" progId="PBrush">
                    <p:embed/>
                    <p:pic>
                      <p:nvPicPr>
                        <p:cNvPr id="0" name="图片 4" descr="image1"/>
                        <p:cNvPicPr/>
                        <p:nvPr/>
                      </p:nvPicPr>
                      <p:blipFill>
                        <a:blip r:embed="rId2"/>
                        <a:stretch>
                          <a:fillRect/>
                        </a:stretch>
                      </p:blipFill>
                      <p:spPr>
                        <a:xfrm>
                          <a:off x="61" y="5728"/>
                          <a:ext cx="8545" cy="5197"/>
                        </a:xfrm>
                        <a:prstGeom prst="rect">
                          <a:avLst/>
                        </a:prstGeom>
                        <a:noFill/>
                        <a:ln w="9525">
                          <a:noFill/>
                        </a:ln>
                      </p:spPr>
                    </p:pic>
                  </p:oleObj>
                </mc:Fallback>
              </mc:AlternateContent>
            </a:graphicData>
          </a:graphic>
        </p:graphicFrame>
        <p:pic>
          <p:nvPicPr>
            <p:cNvPr id="7" name="图片 6"/>
            <p:cNvPicPr>
              <a:picLocks noChangeAspect="1"/>
            </p:cNvPicPr>
            <p:nvPr/>
          </p:nvPicPr>
          <p:blipFill>
            <a:blip r:embed="rId3" cstate="print"/>
            <a:stretch>
              <a:fillRect/>
            </a:stretch>
          </p:blipFill>
          <p:spPr>
            <a:xfrm rot="21300000">
              <a:off x="3601" y="8491"/>
              <a:ext cx="1733" cy="1304"/>
            </a:xfrm>
            <a:prstGeom prst="rect">
              <a:avLst/>
            </a:prstGeom>
          </p:spPr>
        </p:pic>
      </p:grpSp>
      <p:sp>
        <p:nvSpPr>
          <p:cNvPr id="21" name="云形标注 20"/>
          <p:cNvSpPr/>
          <p:nvPr/>
        </p:nvSpPr>
        <p:spPr>
          <a:xfrm>
            <a:off x="2342515" y="721360"/>
            <a:ext cx="6666865" cy="3500755"/>
          </a:xfrm>
          <a:prstGeom prst="cloudCallout">
            <a:avLst>
              <a:gd name="adj1" fmla="val -19882"/>
              <a:gd name="adj2" fmla="val 65871"/>
            </a:avLst>
          </a:prstGeom>
          <a:solidFill>
            <a:srgbClr val="FFFFC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chemeClr val="tx1"/>
                </a:solidFill>
                <a:latin typeface="楷体" panose="02010609060101010101" charset="-122"/>
                <a:ea typeface="楷体" panose="02010609060101010101" charset="-122"/>
                <a:sym typeface="+mn-ea"/>
              </a:rPr>
              <a:t>谢谢小朋友让我住进了舒适的</a:t>
            </a:r>
            <a:r>
              <a:rPr lang="en-US" altLang="zh-CN" sz="2800" dirty="0" smtClean="0">
                <a:solidFill>
                  <a:schemeClr val="tx1"/>
                </a:solidFill>
                <a:latin typeface="楷体" panose="02010609060101010101" charset="-122"/>
                <a:ea typeface="楷体" panose="02010609060101010101" charset="-122"/>
                <a:sym typeface="+mn-ea"/>
              </a:rPr>
              <a:t>“</a:t>
            </a:r>
            <a:r>
              <a:rPr lang="zh-CN" altLang="en-US" sz="2800" dirty="0" smtClean="0">
                <a:solidFill>
                  <a:schemeClr val="tx1"/>
                </a:solidFill>
                <a:latin typeface="楷体" panose="02010609060101010101" charset="-122"/>
                <a:ea typeface="楷体" panose="02010609060101010101" charset="-122"/>
                <a:sym typeface="+mn-ea"/>
              </a:rPr>
              <a:t>家</a:t>
            </a:r>
            <a:r>
              <a:rPr lang="en-US" altLang="zh-CN" sz="2800" dirty="0" smtClean="0">
                <a:solidFill>
                  <a:schemeClr val="tx1"/>
                </a:solidFill>
                <a:latin typeface="楷体" panose="02010609060101010101" charset="-122"/>
                <a:ea typeface="楷体" panose="02010609060101010101" charset="-122"/>
                <a:sym typeface="+mn-ea"/>
              </a:rPr>
              <a:t>”</a:t>
            </a:r>
            <a:r>
              <a:rPr lang="zh-CN" altLang="en-US" sz="2800" dirty="0" smtClean="0">
                <a:solidFill>
                  <a:schemeClr val="tx1"/>
                </a:solidFill>
                <a:latin typeface="楷体" panose="02010609060101010101" charset="-122"/>
                <a:ea typeface="楷体" panose="02010609060101010101" charset="-122"/>
                <a:sym typeface="+mn-ea"/>
              </a:rPr>
              <a:t>！告诉你一个秘密：我喜欢干净的</a:t>
            </a:r>
            <a:r>
              <a:rPr lang="en-US" altLang="zh-CN" sz="2800" dirty="0" smtClean="0">
                <a:solidFill>
                  <a:schemeClr val="tx1"/>
                </a:solidFill>
                <a:latin typeface="楷体" panose="02010609060101010101" charset="-122"/>
                <a:ea typeface="楷体" panose="02010609060101010101" charset="-122"/>
                <a:sym typeface="+mn-ea"/>
              </a:rPr>
              <a:t>“</a:t>
            </a:r>
            <a:r>
              <a:rPr lang="zh-CN" altLang="en-US" sz="2800" dirty="0" smtClean="0">
                <a:solidFill>
                  <a:schemeClr val="tx1"/>
                </a:solidFill>
                <a:latin typeface="楷体" panose="02010609060101010101" charset="-122"/>
                <a:ea typeface="楷体" panose="02010609060101010101" charset="-122"/>
                <a:sym typeface="+mn-ea"/>
              </a:rPr>
              <a:t>家</a:t>
            </a:r>
            <a:r>
              <a:rPr lang="en-US" altLang="zh-CN" sz="2800" dirty="0" smtClean="0">
                <a:solidFill>
                  <a:schemeClr val="tx1"/>
                </a:solidFill>
                <a:latin typeface="楷体" panose="02010609060101010101" charset="-122"/>
                <a:ea typeface="楷体" panose="02010609060101010101" charset="-122"/>
                <a:sym typeface="+mn-ea"/>
              </a:rPr>
              <a:t>”</a:t>
            </a:r>
            <a:r>
              <a:rPr lang="zh-CN" sz="2800" dirty="0">
                <a:solidFill>
                  <a:schemeClr val="tx1"/>
                </a:solidFill>
                <a:latin typeface="楷体" panose="02010609060101010101" charset="-122"/>
                <a:ea typeface="楷体" panose="02010609060101010101" charset="-122"/>
                <a:sym typeface="+mn-ea"/>
              </a:rPr>
              <a:t>，别忘了每隔3-4天帮我把食物残渣和便便清理干净哦！</a:t>
            </a:r>
            <a:endParaRPr lang="zh-CN" sz="2800" dirty="0">
              <a:solidFill>
                <a:schemeClr val="tx1"/>
              </a:solidFill>
              <a:latin typeface="楷体" panose="02010609060101010101" charset="-122"/>
              <a:ea typeface="楷体" panose="02010609060101010101" charset="-122"/>
              <a:sym typeface="+mn-ea"/>
            </a:endParaRPr>
          </a:p>
        </p:txBody>
      </p:sp>
      <p:sp>
        <p:nvSpPr>
          <p:cNvPr id="12" name="TextBox 1"/>
          <p:cNvSpPr txBox="1"/>
          <p:nvPr/>
        </p:nvSpPr>
        <p:spPr>
          <a:xfrm>
            <a:off x="175895" y="161290"/>
            <a:ext cx="2166620" cy="783283"/>
          </a:xfrm>
          <a:prstGeom prst="roundRect">
            <a:avLst/>
          </a:prstGeom>
          <a:solidFill>
            <a:schemeClr val="accent6">
              <a:lumMod val="40000"/>
              <a:lumOff val="60000"/>
            </a:schemeClr>
          </a:solidFill>
        </p:spPr>
        <p:txBody>
          <a:bodyPr wrap="square" rtlCol="0">
            <a:spAutoFit/>
          </a:bodyPr>
          <a:lstStyle/>
          <a:p>
            <a:pPr algn="ctr"/>
            <a:r>
              <a:rPr lang="zh-CN" altLang="en-US" sz="4000" b="1" dirty="0" smtClean="0">
                <a:solidFill>
                  <a:schemeClr val="tx1"/>
                </a:solidFill>
                <a:latin typeface="华文楷体" panose="02010600040101010101" pitchFamily="2" charset="-122"/>
                <a:ea typeface="华文楷体" panose="02010600040101010101" pitchFamily="2" charset="-122"/>
              </a:rPr>
              <a:t>读一读</a:t>
            </a:r>
            <a:endParaRPr lang="zh-CN" altLang="en-US" sz="4000" b="1" dirty="0" smtClean="0">
              <a:solidFill>
                <a:schemeClr val="tx1"/>
              </a:solidFill>
              <a:latin typeface="华文楷体" panose="02010600040101010101" pitchFamily="2" charset="-122"/>
              <a:ea typeface="华文楷体" panose="02010600040101010101" pitchFamily="2" charset="-122"/>
              <a:sym typeface="+mn-ea"/>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down)">
                                      <p:cBhvr>
                                        <p:cTn id="7"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bldLvl="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1" cstate="print"/>
          <a:stretch>
            <a:fillRect/>
          </a:stretch>
        </p:blipFill>
        <p:spPr>
          <a:xfrm>
            <a:off x="175895" y="1290955"/>
            <a:ext cx="8742680" cy="4276725"/>
          </a:xfrm>
          <a:prstGeom prst="rect">
            <a:avLst/>
          </a:prstGeom>
        </p:spPr>
      </p:pic>
      <p:sp>
        <p:nvSpPr>
          <p:cNvPr id="18" name="TextBox 1"/>
          <p:cNvSpPr txBox="1"/>
          <p:nvPr/>
        </p:nvSpPr>
        <p:spPr>
          <a:xfrm>
            <a:off x="175895" y="161290"/>
            <a:ext cx="2166620" cy="849733"/>
          </a:xfrm>
          <a:prstGeom prst="roundRect">
            <a:avLst/>
          </a:prstGeom>
          <a:solidFill>
            <a:schemeClr val="accent6">
              <a:lumMod val="40000"/>
              <a:lumOff val="60000"/>
            </a:schemeClr>
          </a:solidFill>
        </p:spPr>
        <p:txBody>
          <a:bodyPr wrap="square" rtlCol="0">
            <a:spAutoFit/>
          </a:bodyPr>
          <a:lstStyle/>
          <a:p>
            <a:pPr algn="ctr"/>
            <a:r>
              <a:rPr lang="zh-CN" altLang="en-US" sz="4000" b="1" dirty="0" smtClean="0">
                <a:solidFill>
                  <a:schemeClr val="tx1"/>
                </a:solidFill>
                <a:latin typeface="华文楷体" panose="02010600040101010101" pitchFamily="2" charset="-122"/>
                <a:ea typeface="华文楷体" panose="02010600040101010101" pitchFamily="2" charset="-122"/>
              </a:rPr>
              <a:t>做一做</a:t>
            </a:r>
            <a:endParaRPr lang="zh-CN" altLang="en-US" sz="4000" b="1" dirty="0" smtClean="0">
              <a:solidFill>
                <a:schemeClr val="tx1"/>
              </a:solidFill>
              <a:latin typeface="华文楷体" panose="02010600040101010101" pitchFamily="2" charset="-122"/>
              <a:ea typeface="华文楷体" panose="02010600040101010101" pitchFamily="2" charset="-122"/>
              <a:sym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Box 22"/>
          <p:cNvSpPr txBox="1"/>
          <p:nvPr/>
        </p:nvSpPr>
        <p:spPr>
          <a:xfrm>
            <a:off x="2915816" y="404664"/>
            <a:ext cx="4932040" cy="1015663"/>
          </a:xfrm>
          <a:prstGeom prst="rect">
            <a:avLst/>
          </a:prstGeom>
          <a:solidFill>
            <a:srgbClr val="FF0000"/>
          </a:solidFill>
        </p:spPr>
        <p:txBody>
          <a:bodyPr wrap="square" rtlCol="0">
            <a:spAutoFit/>
          </a:bodyPr>
          <a:lstStyle/>
          <a:p>
            <a:pPr algn="ctr"/>
            <a:r>
              <a:rPr lang="zh-CN" altLang="en-US" sz="6000" b="1" dirty="0" smtClean="0">
                <a:solidFill>
                  <a:schemeClr val="bg1"/>
                </a:solidFill>
                <a:latin typeface="华文中宋" panose="02010600040101010101" pitchFamily="2" charset="-122"/>
                <a:ea typeface="华文中宋" panose="02010600040101010101" pitchFamily="2" charset="-122"/>
              </a:rPr>
              <a:t>郑重申明</a:t>
            </a:r>
            <a:endParaRPr lang="zh-CN" altLang="en-US" sz="6000" b="1" dirty="0">
              <a:solidFill>
                <a:schemeClr val="bg1"/>
              </a:solidFill>
              <a:latin typeface="华文中宋" panose="02010600040101010101" pitchFamily="2" charset="-122"/>
              <a:ea typeface="华文中宋" panose="02010600040101010101" pitchFamily="2" charset="-122"/>
            </a:endParaRPr>
          </a:p>
        </p:txBody>
      </p:sp>
      <p:pic>
        <p:nvPicPr>
          <p:cNvPr id="4" name="Picture 2"/>
          <p:cNvPicPr>
            <a:picLocks noChangeAspect="1" noChangeArrowheads="1"/>
          </p:cNvPicPr>
          <p:nvPr/>
        </p:nvPicPr>
        <p:blipFill>
          <a:blip r:embed="rId1" cstate="print"/>
          <a:srcRect/>
          <a:stretch>
            <a:fillRect/>
          </a:stretch>
        </p:blipFill>
        <p:spPr bwMode="auto">
          <a:xfrm>
            <a:off x="956851" y="404664"/>
            <a:ext cx="1526917" cy="1080120"/>
          </a:xfrm>
          <a:prstGeom prst="rect">
            <a:avLst/>
          </a:prstGeom>
          <a:noFill/>
          <a:ln w="9525">
            <a:noFill/>
            <a:miter lim="800000"/>
            <a:headEnd/>
            <a:tailEnd/>
          </a:ln>
        </p:spPr>
      </p:pic>
      <p:sp>
        <p:nvSpPr>
          <p:cNvPr id="6" name="矩形 5"/>
          <p:cNvSpPr/>
          <p:nvPr/>
        </p:nvSpPr>
        <p:spPr>
          <a:xfrm>
            <a:off x="467544" y="1340768"/>
            <a:ext cx="8424936" cy="530120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3600" b="1" dirty="0" smtClean="0">
                <a:solidFill>
                  <a:schemeClr val="tx1"/>
                </a:solidFill>
              </a:rPr>
              <a:t>    本课件和配套教案版权归小学科学教学网组建的精品课程开发团队所有，供全国小学科学教师个人在课堂教学中无偿使用。其他网站或个人想要转载，请与开发团队联系；如果其他网站或个人用于赢利，我们保留追究的权利！</a:t>
            </a:r>
            <a:endParaRPr lang="zh-CN" altLang="en-US" sz="3600" b="1" dirty="0">
              <a:solidFill>
                <a:schemeClr val="tx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1"/>
          <p:cNvSpPr txBox="1"/>
          <p:nvPr/>
        </p:nvSpPr>
        <p:spPr>
          <a:xfrm>
            <a:off x="175895" y="161290"/>
            <a:ext cx="2166620" cy="783871"/>
          </a:xfrm>
          <a:prstGeom prst="roundRect">
            <a:avLst/>
          </a:prstGeom>
          <a:solidFill>
            <a:schemeClr val="accent6">
              <a:lumMod val="40000"/>
              <a:lumOff val="60000"/>
            </a:schemeClr>
          </a:solidFill>
        </p:spPr>
        <p:txBody>
          <a:bodyPr wrap="square" rtlCol="0">
            <a:spAutoFit/>
          </a:bodyPr>
          <a:lstStyle/>
          <a:p>
            <a:pPr algn="ctr"/>
            <a:r>
              <a:rPr lang="zh-CN" altLang="en-US" sz="4000" b="1" dirty="0" smtClean="0">
                <a:solidFill>
                  <a:schemeClr val="tx1"/>
                </a:solidFill>
                <a:latin typeface="华文楷体" panose="02010600040101010101" pitchFamily="2" charset="-122"/>
                <a:ea typeface="华文楷体" panose="02010600040101010101" pitchFamily="2" charset="-122"/>
              </a:rPr>
              <a:t>说一说</a:t>
            </a:r>
            <a:endParaRPr lang="zh-CN" altLang="en-US" sz="4000" b="1" dirty="0" smtClean="0">
              <a:solidFill>
                <a:schemeClr val="tx1"/>
              </a:solidFill>
              <a:latin typeface="华文楷体" panose="02010600040101010101" pitchFamily="2" charset="-122"/>
              <a:ea typeface="华文楷体" panose="02010600040101010101" pitchFamily="2" charset="-122"/>
              <a:sym typeface="+mn-ea"/>
            </a:endParaRPr>
          </a:p>
        </p:txBody>
      </p:sp>
      <p:sp>
        <p:nvSpPr>
          <p:cNvPr id="10" name="TextBox 2"/>
          <p:cNvSpPr txBox="1"/>
          <p:nvPr/>
        </p:nvSpPr>
        <p:spPr>
          <a:xfrm>
            <a:off x="2647950" y="161290"/>
            <a:ext cx="6363970" cy="714296"/>
          </a:xfrm>
          <a:prstGeom prst="roundRect">
            <a:avLst/>
          </a:prstGeom>
          <a:solidFill>
            <a:srgbClr val="FFFFCC"/>
          </a:solidFill>
        </p:spPr>
        <p:txBody>
          <a:bodyPr wrap="square" rtlCol="0">
            <a:spAutoFit/>
          </a:bodyPr>
          <a:lstStyle/>
          <a:p>
            <a:pPr marL="222885" indent="-205105" algn="l">
              <a:buFont typeface="Arial" panose="020B0604020202020204" pitchFamily="34" charset="0"/>
              <a:buChar char="•"/>
            </a:pPr>
            <a:r>
              <a:rPr lang="zh-CN" altLang="en-US" sz="3600" dirty="0" smtClean="0">
                <a:solidFill>
                  <a:schemeClr val="tx1"/>
                </a:solidFill>
                <a:latin typeface="楷体" panose="02010609060101010101" charset="-122"/>
                <a:ea typeface="楷体" panose="02010609060101010101" charset="-122"/>
              </a:rPr>
              <a:t>蜗牛的身体是怎样的？</a:t>
            </a:r>
            <a:endParaRPr lang="zh-CN" altLang="en-US" sz="3600" dirty="0" smtClean="0">
              <a:solidFill>
                <a:schemeClr val="tx1"/>
              </a:solidFill>
              <a:latin typeface="楷体" panose="02010609060101010101" charset="-122"/>
              <a:ea typeface="楷体" panose="02010609060101010101" charset="-122"/>
            </a:endParaRPr>
          </a:p>
        </p:txBody>
      </p:sp>
      <p:pic>
        <p:nvPicPr>
          <p:cNvPr id="2" name="图片 1"/>
          <p:cNvPicPr>
            <a:picLocks noChangeAspect="1"/>
          </p:cNvPicPr>
          <p:nvPr/>
        </p:nvPicPr>
        <p:blipFill>
          <a:blip r:embed="rId1" cstate="print"/>
          <a:srcRect l="-74" t="312" r="17743" b="2184"/>
          <a:stretch>
            <a:fillRect/>
          </a:stretch>
        </p:blipFill>
        <p:spPr>
          <a:xfrm>
            <a:off x="175895" y="4352290"/>
            <a:ext cx="3018790" cy="2395855"/>
          </a:xfrm>
          <a:prstGeom prst="rect">
            <a:avLst/>
          </a:prstGeom>
        </p:spPr>
      </p:pic>
      <p:graphicFrame>
        <p:nvGraphicFramePr>
          <p:cNvPr id="4" name="对象 3"/>
          <p:cNvGraphicFramePr/>
          <p:nvPr/>
        </p:nvGraphicFramePr>
        <p:xfrm>
          <a:off x="3245485" y="1490345"/>
          <a:ext cx="5766435" cy="4605655"/>
        </p:xfrm>
        <a:graphic>
          <a:graphicData uri="http://schemas.openxmlformats.org/presentationml/2006/ole">
            <mc:AlternateContent xmlns:mc="http://schemas.openxmlformats.org/markup-compatibility/2006">
              <mc:Choice xmlns:v="urn:schemas-microsoft-com:vml" Requires="v">
                <p:oleObj spid="_x0000_s1025" name="" r:id="rId2" imgW="4770120" imgH="4145280" progId="PBrush">
                  <p:embed/>
                </p:oleObj>
              </mc:Choice>
              <mc:Fallback>
                <p:oleObj name="" r:id="rId2" imgW="4770120" imgH="4145280" progId="PBrush">
                  <p:embed/>
                  <p:pic>
                    <p:nvPicPr>
                      <p:cNvPr id="0" name="图片 1024"/>
                      <p:cNvPicPr/>
                      <p:nvPr/>
                    </p:nvPicPr>
                    <p:blipFill>
                      <a:blip r:embed="rId3"/>
                      <a:stretch>
                        <a:fillRect/>
                      </a:stretch>
                    </p:blipFill>
                    <p:spPr>
                      <a:xfrm>
                        <a:off x="3245485" y="1490345"/>
                        <a:ext cx="5766435" cy="4605655"/>
                      </a:xfrm>
                      <a:prstGeom prst="rect">
                        <a:avLst/>
                      </a:prstGeom>
                      <a:noFill/>
                      <a:ln w="9525">
                        <a:noFill/>
                      </a:ln>
                    </p:spPr>
                  </p:pic>
                </p:oleObj>
              </mc:Fallback>
            </mc:AlternateContent>
          </a:graphicData>
        </a:graphic>
      </p:graphicFrame>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1"/>
          <p:cNvSpPr txBox="1"/>
          <p:nvPr/>
        </p:nvSpPr>
        <p:spPr>
          <a:xfrm>
            <a:off x="175895" y="161290"/>
            <a:ext cx="2166620" cy="783871"/>
          </a:xfrm>
          <a:prstGeom prst="roundRect">
            <a:avLst/>
          </a:prstGeom>
          <a:solidFill>
            <a:schemeClr val="accent6">
              <a:lumMod val="40000"/>
              <a:lumOff val="60000"/>
            </a:schemeClr>
          </a:solidFill>
        </p:spPr>
        <p:txBody>
          <a:bodyPr wrap="square" rtlCol="0">
            <a:spAutoFit/>
          </a:bodyPr>
          <a:lstStyle/>
          <a:p>
            <a:pPr algn="ctr"/>
            <a:r>
              <a:rPr lang="zh-CN" altLang="en-US" sz="4000" b="1" dirty="0" smtClean="0">
                <a:solidFill>
                  <a:schemeClr val="tx1"/>
                </a:solidFill>
                <a:latin typeface="华文楷体" panose="02010600040101010101" pitchFamily="2" charset="-122"/>
                <a:ea typeface="华文楷体" panose="02010600040101010101" pitchFamily="2" charset="-122"/>
              </a:rPr>
              <a:t>说一说</a:t>
            </a:r>
            <a:endParaRPr lang="zh-CN" altLang="en-US" sz="4000" b="1" dirty="0" smtClean="0">
              <a:solidFill>
                <a:schemeClr val="tx1"/>
              </a:solidFill>
              <a:latin typeface="华文楷体" panose="02010600040101010101" pitchFamily="2" charset="-122"/>
              <a:ea typeface="华文楷体" panose="02010600040101010101" pitchFamily="2" charset="-122"/>
              <a:sym typeface="+mn-ea"/>
            </a:endParaRPr>
          </a:p>
        </p:txBody>
      </p:sp>
      <p:sp>
        <p:nvSpPr>
          <p:cNvPr id="10" name="TextBox 2"/>
          <p:cNvSpPr txBox="1"/>
          <p:nvPr/>
        </p:nvSpPr>
        <p:spPr>
          <a:xfrm>
            <a:off x="2647950" y="161290"/>
            <a:ext cx="6363970" cy="714962"/>
          </a:xfrm>
          <a:prstGeom prst="roundRect">
            <a:avLst/>
          </a:prstGeom>
          <a:solidFill>
            <a:srgbClr val="FFFFCC"/>
          </a:solidFill>
        </p:spPr>
        <p:txBody>
          <a:bodyPr wrap="square" rtlCol="0">
            <a:spAutoFit/>
          </a:bodyPr>
          <a:lstStyle/>
          <a:p>
            <a:pPr marL="222885" indent="-205105" algn="l">
              <a:buFont typeface="Arial" panose="020B0604020202020204" pitchFamily="34" charset="0"/>
              <a:buChar char="•"/>
            </a:pPr>
            <a:r>
              <a:rPr lang="zh-CN" altLang="en-US" sz="3600" dirty="0" smtClean="0">
                <a:solidFill>
                  <a:schemeClr val="tx1"/>
                </a:solidFill>
                <a:latin typeface="楷体" panose="02010609060101010101" charset="-122"/>
                <a:ea typeface="楷体" panose="02010609060101010101" charset="-122"/>
              </a:rPr>
              <a:t>蜗牛</a:t>
            </a:r>
            <a:r>
              <a:rPr lang="zh-CN" altLang="en-US" sz="3600" dirty="0" smtClean="0">
                <a:latin typeface="楷体" panose="02010609060101010101" charset="-122"/>
                <a:ea typeface="楷体" panose="02010609060101010101" charset="-122"/>
                <a:sym typeface="+mn-ea"/>
              </a:rPr>
              <a:t>是</a:t>
            </a:r>
            <a:r>
              <a:rPr lang="zh-CN" altLang="en-US" sz="3600" dirty="0" smtClean="0">
                <a:solidFill>
                  <a:schemeClr val="tx1"/>
                </a:solidFill>
                <a:latin typeface="楷体" panose="02010609060101010101" charset="-122"/>
                <a:ea typeface="楷体" panose="02010609060101010101" charset="-122"/>
              </a:rPr>
              <a:t>怎样</a:t>
            </a:r>
            <a:r>
              <a:rPr lang="zh-CN" altLang="en-US" sz="3600" dirty="0" smtClean="0">
                <a:latin typeface="楷体" panose="02010609060101010101" charset="-122"/>
                <a:ea typeface="楷体" panose="02010609060101010101" charset="-122"/>
                <a:sym typeface="+mn-ea"/>
              </a:rPr>
              <a:t>运动</a:t>
            </a:r>
            <a:r>
              <a:rPr lang="zh-CN" altLang="en-US" sz="3600" dirty="0" smtClean="0">
                <a:solidFill>
                  <a:schemeClr val="tx1"/>
                </a:solidFill>
                <a:latin typeface="楷体" panose="02010609060101010101" charset="-122"/>
                <a:ea typeface="楷体" panose="02010609060101010101" charset="-122"/>
              </a:rPr>
              <a:t>的？</a:t>
            </a:r>
            <a:endParaRPr lang="zh-CN" altLang="en-US" sz="3600" dirty="0" smtClean="0">
              <a:solidFill>
                <a:schemeClr val="tx1"/>
              </a:solidFill>
              <a:latin typeface="楷体" panose="02010609060101010101" charset="-122"/>
              <a:ea typeface="楷体" panose="02010609060101010101" charset="-122"/>
            </a:endParaRPr>
          </a:p>
        </p:txBody>
      </p:sp>
      <p:graphicFrame>
        <p:nvGraphicFramePr>
          <p:cNvPr id="13" name="对象 12"/>
          <p:cNvGraphicFramePr/>
          <p:nvPr/>
        </p:nvGraphicFramePr>
        <p:xfrm>
          <a:off x="1391920" y="1076960"/>
          <a:ext cx="7039610" cy="4753610"/>
        </p:xfrm>
        <a:graphic>
          <a:graphicData uri="http://schemas.openxmlformats.org/presentationml/2006/ole">
            <mc:AlternateContent xmlns:mc="http://schemas.openxmlformats.org/markup-compatibility/2006">
              <mc:Choice xmlns:v="urn:schemas-microsoft-com:vml" Requires="v">
                <p:oleObj spid="_x0000_s2049" name="" r:id="rId1" imgW="6057900" imgH="4274820" progId="PBrush">
                  <p:embed/>
                </p:oleObj>
              </mc:Choice>
              <mc:Fallback>
                <p:oleObj name="" r:id="rId1" imgW="6057900" imgH="4274820" progId="PBrush">
                  <p:embed/>
                  <p:pic>
                    <p:nvPicPr>
                      <p:cNvPr id="0" name="图片 2048" descr="image1"/>
                      <p:cNvPicPr/>
                      <p:nvPr/>
                    </p:nvPicPr>
                    <p:blipFill>
                      <a:blip r:embed="rId2"/>
                      <a:stretch>
                        <a:fillRect/>
                      </a:stretch>
                    </p:blipFill>
                    <p:spPr>
                      <a:xfrm>
                        <a:off x="1391920" y="1076960"/>
                        <a:ext cx="7039610" cy="4753610"/>
                      </a:xfrm>
                      <a:prstGeom prst="rect">
                        <a:avLst/>
                      </a:prstGeom>
                      <a:noFill/>
                      <a:ln w="9525">
                        <a:noFill/>
                      </a:ln>
                    </p:spPr>
                  </p:pic>
                </p:oleObj>
              </mc:Fallback>
            </mc:AlternateContent>
          </a:graphicData>
        </a:graphic>
      </p:graphicFrame>
      <p:pic>
        <p:nvPicPr>
          <p:cNvPr id="12" name="图片 11"/>
          <p:cNvPicPr>
            <a:picLocks noChangeAspect="1"/>
          </p:cNvPicPr>
          <p:nvPr/>
        </p:nvPicPr>
        <p:blipFill>
          <a:blip r:embed="rId3" cstate="print"/>
          <a:srcRect l="-74" t="312" r="17743" b="2184"/>
          <a:stretch>
            <a:fillRect/>
          </a:stretch>
        </p:blipFill>
        <p:spPr>
          <a:xfrm>
            <a:off x="53340" y="4943475"/>
            <a:ext cx="2292985" cy="181991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1"/>
          <p:cNvSpPr txBox="1"/>
          <p:nvPr/>
        </p:nvSpPr>
        <p:spPr>
          <a:xfrm>
            <a:off x="175895" y="161290"/>
            <a:ext cx="2166620" cy="783221"/>
          </a:xfrm>
          <a:prstGeom prst="roundRect">
            <a:avLst/>
          </a:prstGeom>
          <a:solidFill>
            <a:schemeClr val="accent6">
              <a:lumMod val="40000"/>
              <a:lumOff val="60000"/>
            </a:schemeClr>
          </a:solidFill>
        </p:spPr>
        <p:txBody>
          <a:bodyPr wrap="square" rtlCol="0">
            <a:spAutoFit/>
          </a:bodyPr>
          <a:lstStyle/>
          <a:p>
            <a:pPr algn="ctr"/>
            <a:r>
              <a:rPr lang="zh-CN" altLang="en-US" sz="4000" b="1" dirty="0" smtClean="0">
                <a:solidFill>
                  <a:schemeClr val="tx1"/>
                </a:solidFill>
                <a:latin typeface="华文楷体" panose="02010600040101010101" pitchFamily="2" charset="-122"/>
                <a:ea typeface="华文楷体" panose="02010600040101010101" pitchFamily="2" charset="-122"/>
              </a:rPr>
              <a:t>想一想</a:t>
            </a:r>
            <a:endParaRPr lang="zh-CN" altLang="en-US" sz="4000" b="1" dirty="0" smtClean="0">
              <a:solidFill>
                <a:schemeClr val="tx1"/>
              </a:solidFill>
              <a:latin typeface="华文楷体" panose="02010600040101010101" pitchFamily="2" charset="-122"/>
              <a:ea typeface="华文楷体" panose="02010600040101010101" pitchFamily="2" charset="-122"/>
              <a:sym typeface="+mn-ea"/>
            </a:endParaRPr>
          </a:p>
        </p:txBody>
      </p:sp>
      <p:sp>
        <p:nvSpPr>
          <p:cNvPr id="10" name="TextBox 2"/>
          <p:cNvSpPr txBox="1"/>
          <p:nvPr/>
        </p:nvSpPr>
        <p:spPr>
          <a:xfrm>
            <a:off x="2647950" y="161290"/>
            <a:ext cx="6363970" cy="714962"/>
          </a:xfrm>
          <a:prstGeom prst="roundRect">
            <a:avLst/>
          </a:prstGeom>
          <a:solidFill>
            <a:srgbClr val="FFFFCC"/>
          </a:solidFill>
        </p:spPr>
        <p:txBody>
          <a:bodyPr wrap="square" rtlCol="0">
            <a:spAutoFit/>
          </a:bodyPr>
          <a:lstStyle/>
          <a:p>
            <a:pPr marL="222885" indent="-205105" algn="l">
              <a:buFont typeface="Arial" panose="020B0604020202020204" pitchFamily="34" charset="0"/>
              <a:buChar char="•"/>
            </a:pPr>
            <a:r>
              <a:rPr lang="zh-CN" altLang="en-US" sz="3600" dirty="0" smtClean="0">
                <a:solidFill>
                  <a:schemeClr val="tx1"/>
                </a:solidFill>
                <a:latin typeface="楷体" panose="02010609060101010101" charset="-122"/>
                <a:ea typeface="楷体" panose="02010609060101010101" charset="-122"/>
              </a:rPr>
              <a:t>怎样做可以继续观察蜗牛呢？</a:t>
            </a:r>
            <a:endParaRPr lang="zh-CN" altLang="en-US" sz="3600" dirty="0" smtClean="0">
              <a:solidFill>
                <a:schemeClr val="tx1"/>
              </a:solidFill>
              <a:latin typeface="楷体" panose="02010609060101010101" charset="-122"/>
              <a:ea typeface="楷体" panose="02010609060101010101" charset="-122"/>
            </a:endParaRPr>
          </a:p>
        </p:txBody>
      </p:sp>
      <p:graphicFrame>
        <p:nvGraphicFramePr>
          <p:cNvPr id="7" name="对象 6"/>
          <p:cNvGraphicFramePr/>
          <p:nvPr/>
        </p:nvGraphicFramePr>
        <p:xfrm>
          <a:off x="2452370" y="3923030"/>
          <a:ext cx="2158365" cy="2840990"/>
        </p:xfrm>
        <a:graphic>
          <a:graphicData uri="http://schemas.openxmlformats.org/presentationml/2006/ole">
            <mc:AlternateContent xmlns:mc="http://schemas.openxmlformats.org/markup-compatibility/2006">
              <mc:Choice xmlns:v="urn:schemas-microsoft-com:vml" Requires="v">
                <p:oleObj spid="_x0000_s3073" name="" r:id="rId1" imgW="3497580" imgH="5067300" progId="PBrush">
                  <p:embed/>
                </p:oleObj>
              </mc:Choice>
              <mc:Fallback>
                <p:oleObj name="" r:id="rId1" imgW="3497580" imgH="5067300" progId="PBrush">
                  <p:embed/>
                  <p:pic>
                    <p:nvPicPr>
                      <p:cNvPr id="0" name="图片 3072" descr="image3"/>
                      <p:cNvPicPr/>
                      <p:nvPr/>
                    </p:nvPicPr>
                    <p:blipFill>
                      <a:blip r:embed="rId2"/>
                      <a:stretch>
                        <a:fillRect/>
                      </a:stretch>
                    </p:blipFill>
                    <p:spPr>
                      <a:xfrm>
                        <a:off x="2452370" y="3923030"/>
                        <a:ext cx="2158365" cy="2840990"/>
                      </a:xfrm>
                      <a:prstGeom prst="rect">
                        <a:avLst/>
                      </a:prstGeom>
                      <a:noFill/>
                      <a:ln w="9525">
                        <a:noFill/>
                      </a:ln>
                    </p:spPr>
                  </p:pic>
                </p:oleObj>
              </mc:Fallback>
            </mc:AlternateContent>
          </a:graphicData>
        </a:graphic>
      </p:graphicFrame>
      <p:pic>
        <p:nvPicPr>
          <p:cNvPr id="4" name="图片 3"/>
          <p:cNvPicPr>
            <a:picLocks noChangeAspect="1"/>
          </p:cNvPicPr>
          <p:nvPr/>
        </p:nvPicPr>
        <p:blipFill>
          <a:blip r:embed="rId3" cstate="print"/>
          <a:stretch>
            <a:fillRect/>
          </a:stretch>
        </p:blipFill>
        <p:spPr>
          <a:xfrm>
            <a:off x="1672590" y="1170305"/>
            <a:ext cx="3366135" cy="2522220"/>
          </a:xfrm>
          <a:prstGeom prst="rect">
            <a:avLst/>
          </a:prstGeom>
        </p:spPr>
      </p:pic>
      <p:pic>
        <p:nvPicPr>
          <p:cNvPr id="12" name="图片 11"/>
          <p:cNvPicPr>
            <a:picLocks noChangeAspect="1"/>
          </p:cNvPicPr>
          <p:nvPr/>
        </p:nvPicPr>
        <p:blipFill>
          <a:blip r:embed="rId4" cstate="print"/>
          <a:srcRect l="-74" t="312" r="17743" b="2184"/>
          <a:stretch>
            <a:fillRect/>
          </a:stretch>
        </p:blipFill>
        <p:spPr>
          <a:xfrm>
            <a:off x="53340" y="4943475"/>
            <a:ext cx="2292985" cy="1819910"/>
          </a:xfrm>
          <a:prstGeom prst="rect">
            <a:avLst/>
          </a:prstGeom>
        </p:spPr>
      </p:pic>
      <p:pic>
        <p:nvPicPr>
          <p:cNvPr id="15" name="图片 14"/>
          <p:cNvPicPr>
            <a:picLocks noChangeAspect="1"/>
          </p:cNvPicPr>
          <p:nvPr/>
        </p:nvPicPr>
        <p:blipFill>
          <a:blip r:embed="rId5" cstate="print"/>
          <a:stretch>
            <a:fillRect/>
          </a:stretch>
        </p:blipFill>
        <p:spPr>
          <a:xfrm>
            <a:off x="5234940" y="1170305"/>
            <a:ext cx="3776980" cy="2521585"/>
          </a:xfrm>
          <a:prstGeom prst="rect">
            <a:avLst/>
          </a:prstGeom>
        </p:spPr>
      </p:pic>
      <p:pic>
        <p:nvPicPr>
          <p:cNvPr id="16" name="图片 15"/>
          <p:cNvPicPr>
            <a:picLocks noChangeAspect="1"/>
          </p:cNvPicPr>
          <p:nvPr/>
        </p:nvPicPr>
        <p:blipFill>
          <a:blip r:embed="rId6" cstate="print"/>
          <a:srcRect r="1241" b="7677"/>
          <a:stretch>
            <a:fillRect/>
          </a:stretch>
        </p:blipFill>
        <p:spPr>
          <a:xfrm>
            <a:off x="6986905" y="3923030"/>
            <a:ext cx="2025015" cy="2840355"/>
          </a:xfrm>
          <a:prstGeom prst="rect">
            <a:avLst/>
          </a:prstGeom>
        </p:spPr>
      </p:pic>
      <p:pic>
        <p:nvPicPr>
          <p:cNvPr id="17" name="图片 16"/>
          <p:cNvPicPr>
            <a:picLocks noChangeAspect="1"/>
          </p:cNvPicPr>
          <p:nvPr/>
        </p:nvPicPr>
        <p:blipFill>
          <a:blip r:embed="rId7" cstate="print"/>
          <a:srcRect l="35060" r="8753"/>
          <a:stretch>
            <a:fillRect/>
          </a:stretch>
        </p:blipFill>
        <p:spPr>
          <a:xfrm>
            <a:off x="4610735" y="3923030"/>
            <a:ext cx="2386330" cy="2840990"/>
          </a:xfrm>
          <a:prstGeom prst="rect">
            <a:avLst/>
          </a:prstGeom>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3028315" y="2272665"/>
            <a:ext cx="5382260" cy="3804920"/>
            <a:chOff x="6803" y="388"/>
            <a:chExt cx="7346" cy="5104"/>
          </a:xfrm>
        </p:grpSpPr>
        <p:sp>
          <p:nvSpPr>
            <p:cNvPr id="7" name="圆角矩形标注 6"/>
            <p:cNvSpPr/>
            <p:nvPr/>
          </p:nvSpPr>
          <p:spPr>
            <a:xfrm>
              <a:off x="6803" y="388"/>
              <a:ext cx="7346" cy="5104"/>
            </a:xfrm>
            <a:prstGeom prst="wedgeRoundRectCallout">
              <a:avLst>
                <a:gd name="adj1" fmla="val -52845"/>
                <a:gd name="adj2" fmla="val -20630"/>
                <a:gd name="adj3" fmla="val 16667"/>
              </a:avLst>
            </a:prstGeom>
            <a:noFill/>
            <a:ln>
              <a:solidFill>
                <a:schemeClr val="bg1">
                  <a:lumMod val="50000"/>
                </a:schemeClr>
              </a:solidFill>
            </a:ln>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a:blip r:embed="rId1" cstate="print"/>
            <a:srcRect l="-1051" t="2718" r="1051" b="6961"/>
            <a:stretch>
              <a:fillRect/>
            </a:stretch>
          </p:blipFill>
          <p:spPr>
            <a:xfrm>
              <a:off x="6899" y="495"/>
              <a:ext cx="6935" cy="4281"/>
            </a:xfrm>
            <a:prstGeom prst="roundRect">
              <a:avLst/>
            </a:prstGeom>
            <a:ln>
              <a:noFill/>
            </a:ln>
          </p:spPr>
        </p:pic>
      </p:grpSp>
      <p:sp>
        <p:nvSpPr>
          <p:cNvPr id="3" name="TextBox 2"/>
          <p:cNvSpPr txBox="1"/>
          <p:nvPr/>
        </p:nvSpPr>
        <p:spPr>
          <a:xfrm>
            <a:off x="175895" y="1155700"/>
            <a:ext cx="8351520" cy="829945"/>
          </a:xfrm>
          <a:prstGeom prst="rect">
            <a:avLst/>
          </a:prstGeom>
          <a:noFill/>
          <a:extLst>
            <a:ext uri="{909E8E84-426E-40DD-AFC4-6F175D3DCCD1}">
              <a14:hiddenFill xmlns:a14="http://schemas.microsoft.com/office/drawing/2010/main">
                <a:solidFill>
                  <a:srgbClr val="FFFFCC"/>
                </a:solidFill>
              </a14:hiddenFill>
            </a:ext>
          </a:extLst>
        </p:spPr>
        <p:txBody>
          <a:bodyPr wrap="square" rtlCol="0">
            <a:spAutoFit/>
          </a:bodyPr>
          <a:lstStyle/>
          <a:p>
            <a:pPr marL="314960" indent="0" algn="ctr">
              <a:buFont typeface="Arial" panose="020B0604020202020204" pitchFamily="34" charset="0"/>
              <a:buNone/>
            </a:pPr>
            <a:r>
              <a:rPr lang="zh-CN" altLang="en-US" sz="4800" dirty="0" smtClean="0">
                <a:solidFill>
                  <a:srgbClr val="C00000"/>
                </a:solidFill>
                <a:latin typeface="楷体" panose="02010609060101010101" charset="-122"/>
                <a:ea typeface="楷体" panose="02010609060101010101" charset="-122"/>
                <a:sym typeface="+mn-ea"/>
              </a:rPr>
              <a:t>给蜗牛建个</a:t>
            </a:r>
            <a:r>
              <a:rPr lang="en-US" altLang="zh-CN" sz="4800" dirty="0" smtClean="0">
                <a:solidFill>
                  <a:srgbClr val="C00000"/>
                </a:solidFill>
                <a:latin typeface="楷体" panose="02010609060101010101" charset="-122"/>
                <a:ea typeface="楷体" panose="02010609060101010101" charset="-122"/>
                <a:sym typeface="+mn-ea"/>
              </a:rPr>
              <a:t>“</a:t>
            </a:r>
            <a:r>
              <a:rPr lang="zh-CN" altLang="en-US" sz="4800" dirty="0" smtClean="0">
                <a:solidFill>
                  <a:srgbClr val="C00000"/>
                </a:solidFill>
                <a:latin typeface="楷体" panose="02010609060101010101" charset="-122"/>
                <a:ea typeface="楷体" panose="02010609060101010101" charset="-122"/>
                <a:sym typeface="+mn-ea"/>
              </a:rPr>
              <a:t>家</a:t>
            </a:r>
            <a:r>
              <a:rPr lang="en-US" altLang="zh-CN" sz="4800" dirty="0" smtClean="0">
                <a:solidFill>
                  <a:srgbClr val="C00000"/>
                </a:solidFill>
                <a:latin typeface="楷体" panose="02010609060101010101" charset="-122"/>
                <a:ea typeface="楷体" panose="02010609060101010101" charset="-122"/>
                <a:sym typeface="+mn-ea"/>
              </a:rPr>
              <a:t>”</a:t>
            </a:r>
            <a:r>
              <a:rPr lang="zh-CN" altLang="en-US" sz="4800" dirty="0" smtClean="0">
                <a:solidFill>
                  <a:srgbClr val="C00000"/>
                </a:solidFill>
                <a:latin typeface="楷体" panose="02010609060101010101" charset="-122"/>
                <a:ea typeface="楷体" panose="02010609060101010101" charset="-122"/>
                <a:sym typeface="+mn-ea"/>
              </a:rPr>
              <a:t>吧！</a:t>
            </a:r>
            <a:endParaRPr lang="zh-CN" altLang="en-US" sz="4800" dirty="0" smtClean="0">
              <a:solidFill>
                <a:srgbClr val="C00000"/>
              </a:solidFill>
              <a:latin typeface="楷体" panose="02010609060101010101" charset="-122"/>
              <a:ea typeface="楷体" panose="02010609060101010101" charset="-122"/>
              <a:sym typeface="+mn-ea"/>
            </a:endParaRPr>
          </a:p>
        </p:txBody>
      </p:sp>
      <p:sp>
        <p:nvSpPr>
          <p:cNvPr id="10" name="TextBox 2"/>
          <p:cNvSpPr txBox="1"/>
          <p:nvPr/>
        </p:nvSpPr>
        <p:spPr>
          <a:xfrm>
            <a:off x="3098800" y="5544185"/>
            <a:ext cx="4788535" cy="583565"/>
          </a:xfrm>
          <a:prstGeom prst="rect">
            <a:avLst/>
          </a:prstGeom>
          <a:noFill/>
          <a:extLst>
            <a:ext uri="{909E8E84-426E-40DD-AFC4-6F175D3DCCD1}">
              <a14:hiddenFill xmlns:a14="http://schemas.microsoft.com/office/drawing/2010/main">
                <a:solidFill>
                  <a:srgbClr val="FFFFCC"/>
                </a:solidFill>
              </a14:hiddenFill>
            </a:ext>
          </a:extLst>
        </p:spPr>
        <p:txBody>
          <a:bodyPr wrap="square" rtlCol="0">
            <a:spAutoFit/>
          </a:bodyPr>
          <a:lstStyle/>
          <a:p>
            <a:pPr marL="314960" indent="0" algn="ctr">
              <a:buFont typeface="Arial" panose="020B0604020202020204" pitchFamily="34" charset="0"/>
              <a:buNone/>
            </a:pPr>
            <a:r>
              <a:rPr lang="zh-CN" altLang="en-US" sz="3200" dirty="0" smtClean="0">
                <a:solidFill>
                  <a:schemeClr val="tx1">
                    <a:lumMod val="95000"/>
                    <a:lumOff val="5000"/>
                  </a:schemeClr>
                </a:solidFill>
                <a:latin typeface="楷体" panose="02010609060101010101" charset="-122"/>
                <a:ea typeface="楷体" panose="02010609060101010101" charset="-122"/>
                <a:sym typeface="+mn-ea"/>
              </a:rPr>
              <a:t>小朋友都有自己的家</a:t>
            </a:r>
            <a:endParaRPr lang="zh-CN" altLang="en-US" sz="3200" dirty="0" smtClean="0">
              <a:solidFill>
                <a:schemeClr val="tx1">
                  <a:lumMod val="95000"/>
                  <a:lumOff val="5000"/>
                </a:schemeClr>
              </a:solidFill>
              <a:latin typeface="楷体" panose="02010609060101010101" charset="-122"/>
              <a:ea typeface="楷体" panose="02010609060101010101" charset="-122"/>
              <a:sym typeface="+mn-ea"/>
            </a:endParaRPr>
          </a:p>
        </p:txBody>
      </p:sp>
      <p:pic>
        <p:nvPicPr>
          <p:cNvPr id="12" name="图片 11"/>
          <p:cNvPicPr>
            <a:picLocks noChangeAspect="1"/>
          </p:cNvPicPr>
          <p:nvPr/>
        </p:nvPicPr>
        <p:blipFill>
          <a:blip r:embed="rId2" cstate="print"/>
          <a:srcRect l="-74" t="312" r="17743" b="2184"/>
          <a:stretch>
            <a:fillRect/>
          </a:stretch>
        </p:blipFill>
        <p:spPr>
          <a:xfrm>
            <a:off x="53340" y="4943475"/>
            <a:ext cx="2292985" cy="1819910"/>
          </a:xfrm>
          <a:prstGeom prst="rect">
            <a:avLst/>
          </a:prstGeom>
        </p:spPr>
      </p:pic>
      <p:sp>
        <p:nvSpPr>
          <p:cNvPr id="13" name="TextBox 1"/>
          <p:cNvSpPr txBox="1"/>
          <p:nvPr/>
        </p:nvSpPr>
        <p:spPr>
          <a:xfrm>
            <a:off x="175895" y="161290"/>
            <a:ext cx="2166620" cy="783221"/>
          </a:xfrm>
          <a:prstGeom prst="roundRect">
            <a:avLst/>
          </a:prstGeom>
          <a:solidFill>
            <a:schemeClr val="accent6">
              <a:lumMod val="40000"/>
              <a:lumOff val="60000"/>
            </a:schemeClr>
          </a:solidFill>
        </p:spPr>
        <p:txBody>
          <a:bodyPr wrap="square" rtlCol="0">
            <a:spAutoFit/>
          </a:bodyPr>
          <a:lstStyle/>
          <a:p>
            <a:pPr algn="ctr"/>
            <a:r>
              <a:rPr lang="zh-CN" altLang="en-US" sz="4000" b="1" dirty="0" smtClean="0">
                <a:solidFill>
                  <a:schemeClr val="tx1"/>
                </a:solidFill>
                <a:latin typeface="华文楷体" panose="02010600040101010101" pitchFamily="2" charset="-122"/>
                <a:ea typeface="华文楷体" panose="02010600040101010101" pitchFamily="2" charset="-122"/>
              </a:rPr>
              <a:t>做一做</a:t>
            </a:r>
            <a:endParaRPr lang="zh-CN" altLang="en-US" sz="4000" b="1" dirty="0" smtClean="0">
              <a:solidFill>
                <a:schemeClr val="tx1"/>
              </a:solidFill>
              <a:latin typeface="华文楷体" panose="02010600040101010101" pitchFamily="2" charset="-122"/>
              <a:ea typeface="华文楷体" panose="02010600040101010101" pitchFamily="2" charset="-122"/>
              <a:sym typeface="+mn-ea"/>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 name="组合 22"/>
          <p:cNvGrpSpPr/>
          <p:nvPr/>
        </p:nvGrpSpPr>
        <p:grpSpPr>
          <a:xfrm>
            <a:off x="3265805" y="1137285"/>
            <a:ext cx="2446655" cy="2739390"/>
            <a:chOff x="8915" y="4721"/>
            <a:chExt cx="3853" cy="4314"/>
          </a:xfrm>
        </p:grpSpPr>
        <p:sp>
          <p:nvSpPr>
            <p:cNvPr id="13" name="文本框 12"/>
            <p:cNvSpPr txBox="1"/>
            <p:nvPr/>
          </p:nvSpPr>
          <p:spPr>
            <a:xfrm>
              <a:off x="10286" y="7625"/>
              <a:ext cx="1063" cy="1410"/>
            </a:xfrm>
            <a:prstGeom prst="roundRect">
              <a:avLst/>
            </a:prstGeom>
            <a:noFill/>
          </p:spPr>
          <p:txBody>
            <a:bodyPr wrap="square" rtlCol="0">
              <a:spAutoFit/>
            </a:bodyPr>
            <a:lstStyle/>
            <a:p>
              <a:r>
                <a:rPr lang="zh-CN" altLang="en-US" sz="4800">
                  <a:solidFill>
                    <a:srgbClr val="FF0000"/>
                  </a:solidFill>
                </a:rPr>
                <a:t>？</a:t>
              </a:r>
              <a:endParaRPr lang="zh-CN" altLang="en-US" sz="4800">
                <a:solidFill>
                  <a:srgbClr val="FF0000"/>
                </a:solidFill>
              </a:endParaRPr>
            </a:p>
          </p:txBody>
        </p:sp>
        <p:pic>
          <p:nvPicPr>
            <p:cNvPr id="22" name="图片 21"/>
            <p:cNvPicPr>
              <a:picLocks noChangeAspect="1"/>
            </p:cNvPicPr>
            <p:nvPr/>
          </p:nvPicPr>
          <p:blipFill>
            <a:blip r:embed="rId1" cstate="print"/>
            <a:srcRect l="2018" t="19434" r="38173" b="15821"/>
            <a:stretch>
              <a:fillRect/>
            </a:stretch>
          </p:blipFill>
          <p:spPr>
            <a:xfrm>
              <a:off x="8915" y="4721"/>
              <a:ext cx="3853" cy="2720"/>
            </a:xfrm>
            <a:prstGeom prst="roundRect">
              <a:avLst/>
            </a:prstGeom>
            <a:ln w="38100">
              <a:solidFill>
                <a:schemeClr val="bg1">
                  <a:lumMod val="50000"/>
                </a:schemeClr>
              </a:solidFill>
            </a:ln>
          </p:spPr>
        </p:pic>
      </p:grpSp>
      <p:grpSp>
        <p:nvGrpSpPr>
          <p:cNvPr id="6" name="组合 5"/>
          <p:cNvGrpSpPr/>
          <p:nvPr/>
        </p:nvGrpSpPr>
        <p:grpSpPr>
          <a:xfrm>
            <a:off x="363855" y="1079500"/>
            <a:ext cx="2417205" cy="2748055"/>
            <a:chOff x="9861" y="2667"/>
            <a:chExt cx="3079" cy="3729"/>
          </a:xfrm>
        </p:grpSpPr>
        <p:pic>
          <p:nvPicPr>
            <p:cNvPr id="3" name="图片 2"/>
            <p:cNvPicPr>
              <a:picLocks noChangeAspect="1"/>
            </p:cNvPicPr>
            <p:nvPr/>
          </p:nvPicPr>
          <p:blipFill>
            <a:blip r:embed="rId2" cstate="print"/>
            <a:srcRect l="3363" b="4944"/>
            <a:stretch>
              <a:fillRect/>
            </a:stretch>
          </p:blipFill>
          <p:spPr>
            <a:xfrm>
              <a:off x="9861" y="2667"/>
              <a:ext cx="3079" cy="2529"/>
            </a:xfrm>
            <a:prstGeom prst="roundRect">
              <a:avLst/>
            </a:prstGeom>
            <a:ln w="38100">
              <a:solidFill>
                <a:schemeClr val="bg1">
                  <a:lumMod val="50000"/>
                </a:schemeClr>
              </a:solidFill>
            </a:ln>
          </p:spPr>
        </p:pic>
        <p:sp>
          <p:nvSpPr>
            <p:cNvPr id="12" name="文本框 11"/>
            <p:cNvSpPr txBox="1"/>
            <p:nvPr/>
          </p:nvSpPr>
          <p:spPr>
            <a:xfrm>
              <a:off x="10390" y="5270"/>
              <a:ext cx="860" cy="1126"/>
            </a:xfrm>
            <a:prstGeom prst="rect">
              <a:avLst/>
            </a:prstGeom>
            <a:noFill/>
          </p:spPr>
          <p:txBody>
            <a:bodyPr wrap="square" rtlCol="0">
              <a:spAutoFit/>
            </a:bodyPr>
            <a:lstStyle/>
            <a:p>
              <a:r>
                <a:rPr lang="zh-CN" altLang="en-US" sz="4800">
                  <a:solidFill>
                    <a:srgbClr val="FF0000"/>
                  </a:solidFill>
                </a:rPr>
                <a:t>？</a:t>
              </a:r>
              <a:endParaRPr lang="zh-CN" altLang="en-US" sz="4800">
                <a:solidFill>
                  <a:srgbClr val="FF0000"/>
                </a:solidFill>
              </a:endParaRPr>
            </a:p>
          </p:txBody>
        </p:sp>
      </p:grpSp>
      <p:grpSp>
        <p:nvGrpSpPr>
          <p:cNvPr id="24" name="组合 23"/>
          <p:cNvGrpSpPr/>
          <p:nvPr/>
        </p:nvGrpSpPr>
        <p:grpSpPr>
          <a:xfrm>
            <a:off x="6148705" y="1046480"/>
            <a:ext cx="2417445" cy="2830195"/>
            <a:chOff x="8915" y="7653"/>
            <a:chExt cx="3807" cy="4457"/>
          </a:xfrm>
        </p:grpSpPr>
        <p:pic>
          <p:nvPicPr>
            <p:cNvPr id="8" name="图片 7"/>
            <p:cNvPicPr>
              <a:picLocks noChangeAspect="1"/>
            </p:cNvPicPr>
            <p:nvPr/>
          </p:nvPicPr>
          <p:blipFill>
            <a:blip r:embed="rId3" cstate="print"/>
            <a:stretch>
              <a:fillRect/>
            </a:stretch>
          </p:blipFill>
          <p:spPr>
            <a:xfrm>
              <a:off x="8915" y="7653"/>
              <a:ext cx="3807" cy="2987"/>
            </a:xfrm>
            <a:prstGeom prst="roundRect">
              <a:avLst/>
            </a:prstGeom>
            <a:ln w="38100">
              <a:solidFill>
                <a:schemeClr val="bg1">
                  <a:lumMod val="50000"/>
                </a:schemeClr>
              </a:solidFill>
            </a:ln>
          </p:spPr>
        </p:pic>
        <p:sp>
          <p:nvSpPr>
            <p:cNvPr id="14" name="文本框 13"/>
            <p:cNvSpPr txBox="1"/>
            <p:nvPr/>
          </p:nvSpPr>
          <p:spPr>
            <a:xfrm>
              <a:off x="10354" y="10803"/>
              <a:ext cx="1089" cy="1307"/>
            </a:xfrm>
            <a:prstGeom prst="rect">
              <a:avLst/>
            </a:prstGeom>
            <a:noFill/>
          </p:spPr>
          <p:txBody>
            <a:bodyPr wrap="square" rtlCol="0">
              <a:spAutoFit/>
            </a:bodyPr>
            <a:lstStyle/>
            <a:p>
              <a:r>
                <a:rPr lang="zh-CN" altLang="en-US" sz="4800">
                  <a:solidFill>
                    <a:srgbClr val="FF0000"/>
                  </a:solidFill>
                </a:rPr>
                <a:t>？</a:t>
              </a:r>
              <a:endParaRPr lang="zh-CN" altLang="en-US" sz="4800">
                <a:solidFill>
                  <a:srgbClr val="FF0000"/>
                </a:solidFill>
              </a:endParaRPr>
            </a:p>
          </p:txBody>
        </p:sp>
      </p:grpSp>
      <p:sp>
        <p:nvSpPr>
          <p:cNvPr id="17" name="TextBox 2"/>
          <p:cNvSpPr txBox="1"/>
          <p:nvPr/>
        </p:nvSpPr>
        <p:spPr>
          <a:xfrm>
            <a:off x="2647950" y="161290"/>
            <a:ext cx="6363970" cy="714962"/>
          </a:xfrm>
          <a:prstGeom prst="roundRect">
            <a:avLst/>
          </a:prstGeom>
          <a:solidFill>
            <a:srgbClr val="FFFFCC"/>
          </a:solidFill>
        </p:spPr>
        <p:txBody>
          <a:bodyPr wrap="square" rtlCol="0">
            <a:spAutoFit/>
          </a:bodyPr>
          <a:lstStyle/>
          <a:p>
            <a:pPr marL="222885" indent="-205105" algn="l">
              <a:buFont typeface="Arial" panose="020B0604020202020204" pitchFamily="34" charset="0"/>
              <a:buChar char="•"/>
            </a:pPr>
            <a:r>
              <a:rPr lang="zh-CN" altLang="en-US" sz="3600" dirty="0" smtClean="0">
                <a:solidFill>
                  <a:schemeClr val="tx1"/>
                </a:solidFill>
                <a:latin typeface="楷体" panose="02010609060101010101" charset="-122"/>
                <a:ea typeface="楷体" panose="02010609060101010101" charset="-122"/>
              </a:rPr>
              <a:t>蜗牛的</a:t>
            </a:r>
            <a:r>
              <a:rPr lang="en-US" altLang="zh-CN" sz="3600" dirty="0" smtClean="0">
                <a:solidFill>
                  <a:schemeClr val="tx1"/>
                </a:solidFill>
                <a:latin typeface="楷体" panose="02010609060101010101" charset="-122"/>
                <a:ea typeface="楷体" panose="02010609060101010101" charset="-122"/>
              </a:rPr>
              <a:t>“</a:t>
            </a:r>
            <a:r>
              <a:rPr lang="zh-CN" altLang="en-US" sz="3600" dirty="0" smtClean="0">
                <a:solidFill>
                  <a:schemeClr val="tx1"/>
                </a:solidFill>
                <a:latin typeface="楷体" panose="02010609060101010101" charset="-122"/>
                <a:ea typeface="楷体" panose="02010609060101010101" charset="-122"/>
              </a:rPr>
              <a:t>家</a:t>
            </a:r>
            <a:r>
              <a:rPr lang="en-US" altLang="zh-CN" sz="3600" dirty="0" smtClean="0">
                <a:solidFill>
                  <a:schemeClr val="tx1"/>
                </a:solidFill>
                <a:latin typeface="楷体" panose="02010609060101010101" charset="-122"/>
                <a:ea typeface="楷体" panose="02010609060101010101" charset="-122"/>
              </a:rPr>
              <a:t>”</a:t>
            </a:r>
            <a:r>
              <a:rPr lang="zh-CN" altLang="en-US" sz="3600" dirty="0" smtClean="0">
                <a:solidFill>
                  <a:schemeClr val="tx1"/>
                </a:solidFill>
                <a:latin typeface="楷体" panose="02010609060101010101" charset="-122"/>
                <a:ea typeface="楷体" panose="02010609060101010101" charset="-122"/>
              </a:rPr>
              <a:t>是这样的吗？</a:t>
            </a:r>
            <a:endParaRPr lang="zh-CN" altLang="en-US" sz="3600" dirty="0" smtClean="0">
              <a:solidFill>
                <a:schemeClr val="tx1"/>
              </a:solidFill>
              <a:latin typeface="楷体" panose="02010609060101010101" charset="-122"/>
              <a:ea typeface="楷体" panose="02010609060101010101" charset="-122"/>
            </a:endParaRPr>
          </a:p>
        </p:txBody>
      </p:sp>
      <p:sp>
        <p:nvSpPr>
          <p:cNvPr id="18" name="TextBox 1"/>
          <p:cNvSpPr txBox="1"/>
          <p:nvPr/>
        </p:nvSpPr>
        <p:spPr>
          <a:xfrm>
            <a:off x="175895" y="161290"/>
            <a:ext cx="2166620" cy="783283"/>
          </a:xfrm>
          <a:prstGeom prst="roundRect">
            <a:avLst/>
          </a:prstGeom>
          <a:solidFill>
            <a:schemeClr val="accent6">
              <a:lumMod val="40000"/>
              <a:lumOff val="60000"/>
            </a:schemeClr>
          </a:solidFill>
        </p:spPr>
        <p:txBody>
          <a:bodyPr wrap="square" rtlCol="0">
            <a:spAutoFit/>
          </a:bodyPr>
          <a:lstStyle/>
          <a:p>
            <a:pPr algn="ctr"/>
            <a:r>
              <a:rPr lang="zh-CN" altLang="en-US" sz="4000" b="1" dirty="0" smtClean="0">
                <a:solidFill>
                  <a:schemeClr val="tx1"/>
                </a:solidFill>
                <a:latin typeface="华文楷体" panose="02010600040101010101" pitchFamily="2" charset="-122"/>
                <a:ea typeface="华文楷体" panose="02010600040101010101" pitchFamily="2" charset="-122"/>
              </a:rPr>
              <a:t>说一说</a:t>
            </a:r>
            <a:endParaRPr lang="zh-CN" altLang="en-US" sz="4000" b="1" dirty="0" smtClean="0">
              <a:solidFill>
                <a:schemeClr val="tx1"/>
              </a:solidFill>
              <a:latin typeface="华文楷体" panose="02010600040101010101" pitchFamily="2" charset="-122"/>
              <a:ea typeface="华文楷体" panose="02010600040101010101" pitchFamily="2" charset="-122"/>
              <a:sym typeface="+mn-ea"/>
            </a:endParaRPr>
          </a:p>
        </p:txBody>
      </p:sp>
      <p:graphicFrame>
        <p:nvGraphicFramePr>
          <p:cNvPr id="19" name="对象 18"/>
          <p:cNvGraphicFramePr/>
          <p:nvPr/>
        </p:nvGraphicFramePr>
        <p:xfrm>
          <a:off x="496570" y="1139190"/>
          <a:ext cx="2151380" cy="1744345"/>
        </p:xfrm>
        <a:graphic>
          <a:graphicData uri="http://schemas.openxmlformats.org/presentationml/2006/ole">
            <mc:AlternateContent xmlns:mc="http://schemas.openxmlformats.org/markup-compatibility/2006">
              <mc:Choice xmlns:v="urn:schemas-microsoft-com:vml" Requires="v">
                <p:oleObj spid="_x0000_s4097" name="" r:id="rId4" imgW="7620000" imgH="5082540" progId="PBrush">
                  <p:embed/>
                </p:oleObj>
              </mc:Choice>
              <mc:Fallback>
                <p:oleObj name="" r:id="rId4" imgW="7620000" imgH="5082540" progId="PBrush">
                  <p:embed/>
                  <p:pic>
                    <p:nvPicPr>
                      <p:cNvPr id="0" name="图片 4096" descr="image10"/>
                      <p:cNvPicPr/>
                      <p:nvPr/>
                    </p:nvPicPr>
                    <p:blipFill>
                      <a:blip r:embed="rId5"/>
                      <a:stretch>
                        <a:fillRect/>
                      </a:stretch>
                    </p:blipFill>
                    <p:spPr>
                      <a:xfrm>
                        <a:off x="496570" y="1139190"/>
                        <a:ext cx="2151380" cy="1744345"/>
                      </a:xfrm>
                      <a:prstGeom prst="rect">
                        <a:avLst/>
                      </a:prstGeom>
                      <a:noFill/>
                      <a:ln w="9525">
                        <a:noFill/>
                      </a:ln>
                    </p:spPr>
                  </p:pic>
                </p:oleObj>
              </mc:Fallback>
            </mc:AlternateContent>
          </a:graphicData>
        </a:graphic>
      </p:graphicFrame>
      <p:pic>
        <p:nvPicPr>
          <p:cNvPr id="21" name="图片 20"/>
          <p:cNvPicPr>
            <a:picLocks noChangeAspect="1"/>
          </p:cNvPicPr>
          <p:nvPr/>
        </p:nvPicPr>
        <p:blipFill>
          <a:blip r:embed="rId6" cstate="print"/>
          <a:stretch>
            <a:fillRect/>
          </a:stretch>
        </p:blipFill>
        <p:spPr>
          <a:xfrm>
            <a:off x="3518535" y="1212215"/>
            <a:ext cx="2024380" cy="1597660"/>
          </a:xfrm>
          <a:prstGeom prst="rect">
            <a:avLst/>
          </a:prstGeom>
        </p:spPr>
      </p:pic>
      <p:pic>
        <p:nvPicPr>
          <p:cNvPr id="26" name="图片 25"/>
          <p:cNvPicPr>
            <a:picLocks noChangeAspect="1"/>
          </p:cNvPicPr>
          <p:nvPr/>
        </p:nvPicPr>
        <p:blipFill>
          <a:blip r:embed="rId7" cstate="print"/>
          <a:stretch>
            <a:fillRect/>
          </a:stretch>
        </p:blipFill>
        <p:spPr>
          <a:xfrm>
            <a:off x="6274435" y="1653540"/>
            <a:ext cx="788035" cy="1182370"/>
          </a:xfrm>
          <a:prstGeom prst="rect">
            <a:avLst/>
          </a:prstGeom>
        </p:spPr>
      </p:pic>
      <p:sp>
        <p:nvSpPr>
          <p:cNvPr id="4" name="文本框 3"/>
          <p:cNvSpPr txBox="1"/>
          <p:nvPr/>
        </p:nvSpPr>
        <p:spPr>
          <a:xfrm>
            <a:off x="695960" y="3840480"/>
            <a:ext cx="840740" cy="829945"/>
          </a:xfrm>
          <a:prstGeom prst="rect">
            <a:avLst/>
          </a:prstGeom>
          <a:solidFill>
            <a:schemeClr val="bg1"/>
          </a:solidFill>
        </p:spPr>
        <p:txBody>
          <a:bodyPr wrap="square" rtlCol="0">
            <a:spAutoFit/>
          </a:bodyPr>
          <a:lstStyle/>
          <a:p>
            <a:r>
              <a:rPr lang="zh-CN" altLang="en-US" sz="4800">
                <a:solidFill>
                  <a:srgbClr val="FF0000"/>
                </a:solidFill>
                <a:latin typeface="宋体" panose="02010600030101010101" pitchFamily="2" charset="-122"/>
                <a:ea typeface="宋体" panose="02010600030101010101" pitchFamily="2" charset="-122"/>
              </a:rPr>
              <a:t>×</a:t>
            </a:r>
            <a:endParaRPr lang="zh-CN" altLang="en-US" sz="4800">
              <a:solidFill>
                <a:srgbClr val="FF0000"/>
              </a:solidFill>
              <a:latin typeface="宋体" panose="02010600030101010101" pitchFamily="2" charset="-122"/>
              <a:ea typeface="宋体" panose="02010600030101010101" pitchFamily="2" charset="-122"/>
            </a:endParaRPr>
          </a:p>
        </p:txBody>
      </p:sp>
      <p:sp>
        <p:nvSpPr>
          <p:cNvPr id="5" name="文本框 4"/>
          <p:cNvSpPr txBox="1"/>
          <p:nvPr/>
        </p:nvSpPr>
        <p:spPr>
          <a:xfrm>
            <a:off x="3898900" y="3876675"/>
            <a:ext cx="840740" cy="829945"/>
          </a:xfrm>
          <a:prstGeom prst="rect">
            <a:avLst/>
          </a:prstGeom>
          <a:solidFill>
            <a:schemeClr val="bg1"/>
          </a:solidFill>
        </p:spPr>
        <p:txBody>
          <a:bodyPr wrap="square" rtlCol="0">
            <a:spAutoFit/>
          </a:bodyPr>
          <a:lstStyle/>
          <a:p>
            <a:r>
              <a:rPr lang="zh-CN" altLang="en-US" sz="4800">
                <a:solidFill>
                  <a:srgbClr val="FF0000"/>
                </a:solidFill>
                <a:latin typeface="宋体" panose="02010600030101010101" pitchFamily="2" charset="-122"/>
                <a:ea typeface="宋体" panose="02010600030101010101" pitchFamily="2" charset="-122"/>
              </a:rPr>
              <a:t>×</a:t>
            </a:r>
            <a:endParaRPr lang="zh-CN" altLang="en-US" sz="4800">
              <a:solidFill>
                <a:srgbClr val="FF0000"/>
              </a:solidFill>
              <a:latin typeface="宋体" panose="02010600030101010101" pitchFamily="2" charset="-122"/>
              <a:ea typeface="宋体" panose="02010600030101010101" pitchFamily="2" charset="-122"/>
            </a:endParaRPr>
          </a:p>
        </p:txBody>
      </p:sp>
      <p:sp>
        <p:nvSpPr>
          <p:cNvPr id="7" name="文本框 6"/>
          <p:cNvSpPr txBox="1"/>
          <p:nvPr/>
        </p:nvSpPr>
        <p:spPr>
          <a:xfrm>
            <a:off x="7083425" y="3860165"/>
            <a:ext cx="840740" cy="829945"/>
          </a:xfrm>
          <a:prstGeom prst="rect">
            <a:avLst/>
          </a:prstGeom>
          <a:solidFill>
            <a:schemeClr val="bg1"/>
          </a:solidFill>
        </p:spPr>
        <p:txBody>
          <a:bodyPr wrap="square" rtlCol="0">
            <a:spAutoFit/>
          </a:bodyPr>
          <a:lstStyle/>
          <a:p>
            <a:r>
              <a:rPr lang="zh-CN" altLang="en-US" sz="4800">
                <a:solidFill>
                  <a:srgbClr val="FF0000"/>
                </a:solidFill>
                <a:latin typeface="宋体" panose="02010600030101010101" pitchFamily="2" charset="-122"/>
                <a:ea typeface="宋体" panose="02010600030101010101" pitchFamily="2" charset="-122"/>
              </a:rPr>
              <a:t>×</a:t>
            </a:r>
            <a:endParaRPr lang="zh-CN" altLang="en-US" sz="4800">
              <a:solidFill>
                <a:srgbClr val="FF0000"/>
              </a:solidFill>
              <a:latin typeface="宋体" panose="02010600030101010101" pitchFamily="2" charset="-122"/>
              <a:ea typeface="宋体" panose="02010600030101010101" pitchFamily="2" charset="-122"/>
            </a:endParaRPr>
          </a:p>
        </p:txBody>
      </p:sp>
      <p:pic>
        <p:nvPicPr>
          <p:cNvPr id="9" name="图片 8"/>
          <p:cNvPicPr>
            <a:picLocks noChangeAspect="1"/>
          </p:cNvPicPr>
          <p:nvPr/>
        </p:nvPicPr>
        <p:blipFill>
          <a:blip r:embed="rId8" cstate="print"/>
          <a:srcRect l="-74" t="312" r="17743" b="2184"/>
          <a:stretch>
            <a:fillRect/>
          </a:stretch>
        </p:blipFill>
        <p:spPr>
          <a:xfrm>
            <a:off x="53340" y="4943475"/>
            <a:ext cx="2292985" cy="18199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up)">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par>
                          <p:cTn id="13" fill="hold">
                            <p:stCondLst>
                              <p:cond delay="500"/>
                            </p:stCondLst>
                            <p:childTnLst>
                              <p:par>
                                <p:cTn id="14" presetID="1"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1" presetClass="entr" presetSubtype="0" fill="hold" nodeType="clickEffect">
                                  <p:stCondLst>
                                    <p:cond delay="0"/>
                                  </p:stCondLst>
                                  <p:childTnLst>
                                    <p:set>
                                      <p:cBhvr>
                                        <p:cTn id="19" dur="1" fill="hold">
                                          <p:stCondLst>
                                            <p:cond delay="0"/>
                                          </p:stCondLst>
                                        </p:cTn>
                                        <p:tgtEl>
                                          <p:spTgt spid="23"/>
                                        </p:tgtEl>
                                        <p:attrNameLst>
                                          <p:attrName>style.visibility</p:attrName>
                                        </p:attrNameLst>
                                      </p:cBhvr>
                                      <p:to>
                                        <p:strVal val="visible"/>
                                      </p:to>
                                    </p:set>
                                  </p:childTnLst>
                                </p:cTn>
                              </p:par>
                            </p:childTnLst>
                          </p:cTn>
                        </p:par>
                      </p:childTnLst>
                    </p:cTn>
                  </p:par>
                  <p:par>
                    <p:cTn id="20" fill="hold">
                      <p:stCondLst>
                        <p:cond delay="indefinite"/>
                      </p:stCondLst>
                      <p:childTnLst>
                        <p:par>
                          <p:cTn id="21" fill="hold">
                            <p:stCondLst>
                              <p:cond delay="0"/>
                            </p:stCondLst>
                            <p:childTnLst>
                              <p:par>
                                <p:cTn id="22" presetID="31" presetClass="entr" presetSubtype="0" fill="hold" nodeType="clickEffect">
                                  <p:stCondLst>
                                    <p:cond delay="0"/>
                                  </p:stCondLst>
                                  <p:childTnLst>
                                    <p:set>
                                      <p:cBhvr>
                                        <p:cTn id="23" dur="1" fill="hold">
                                          <p:stCondLst>
                                            <p:cond delay="0"/>
                                          </p:stCondLst>
                                        </p:cTn>
                                        <p:tgtEl>
                                          <p:spTgt spid="21"/>
                                        </p:tgtEl>
                                        <p:attrNameLst>
                                          <p:attrName>style.visibility</p:attrName>
                                        </p:attrNameLst>
                                      </p:cBhvr>
                                      <p:to>
                                        <p:strVal val="visible"/>
                                      </p:to>
                                    </p:set>
                                    <p:anim calcmode="lin" valueType="num">
                                      <p:cBhvr>
                                        <p:cTn id="24" dur="1000" fill="hold"/>
                                        <p:tgtEl>
                                          <p:spTgt spid="21"/>
                                        </p:tgtEl>
                                        <p:attrNameLst>
                                          <p:attrName>ppt_w</p:attrName>
                                        </p:attrNameLst>
                                      </p:cBhvr>
                                      <p:tavLst>
                                        <p:tav tm="0">
                                          <p:val>
                                            <p:fltVal val="0"/>
                                          </p:val>
                                        </p:tav>
                                        <p:tav tm="100000">
                                          <p:val>
                                            <p:strVal val="#ppt_w"/>
                                          </p:val>
                                        </p:tav>
                                      </p:tavLst>
                                    </p:anim>
                                    <p:anim calcmode="lin" valueType="num">
                                      <p:cBhvr>
                                        <p:cTn id="25" dur="1000" fill="hold"/>
                                        <p:tgtEl>
                                          <p:spTgt spid="21"/>
                                        </p:tgtEl>
                                        <p:attrNameLst>
                                          <p:attrName>ppt_h</p:attrName>
                                        </p:attrNameLst>
                                      </p:cBhvr>
                                      <p:tavLst>
                                        <p:tav tm="0">
                                          <p:val>
                                            <p:fltVal val="0"/>
                                          </p:val>
                                        </p:tav>
                                        <p:tav tm="100000">
                                          <p:val>
                                            <p:strVal val="#ppt_h"/>
                                          </p:val>
                                        </p:tav>
                                      </p:tavLst>
                                    </p:anim>
                                    <p:anim calcmode="lin" valueType="num">
                                      <p:cBhvr>
                                        <p:cTn id="26" dur="1000" fill="hold"/>
                                        <p:tgtEl>
                                          <p:spTgt spid="21"/>
                                        </p:tgtEl>
                                        <p:attrNameLst>
                                          <p:attrName>style.rotation</p:attrName>
                                        </p:attrNameLst>
                                      </p:cBhvr>
                                      <p:tavLst>
                                        <p:tav tm="0">
                                          <p:val>
                                            <p:fltVal val="90"/>
                                          </p:val>
                                        </p:tav>
                                        <p:tav tm="100000">
                                          <p:val>
                                            <p:fltVal val="0"/>
                                          </p:val>
                                        </p:tav>
                                      </p:tavLst>
                                    </p:anim>
                                    <p:animEffect transition="in" filter="fade">
                                      <p:cBhvr>
                                        <p:cTn id="27" dur="1000"/>
                                        <p:tgtEl>
                                          <p:spTgt spid="21"/>
                                        </p:tgtEl>
                                      </p:cBhvr>
                                    </p:animEffect>
                                  </p:childTnLst>
                                </p:cTn>
                              </p:par>
                            </p:childTnLst>
                          </p:cTn>
                        </p:par>
                        <p:par>
                          <p:cTn id="28" fill="hold">
                            <p:stCondLst>
                              <p:cond delay="1000"/>
                            </p:stCondLst>
                            <p:childTnLst>
                              <p:par>
                                <p:cTn id="29" presetID="1" presetClass="entr" presetSubtype="0" fill="hold" grpId="0" nodeType="after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22" presetClass="entr" presetSubtype="4" fill="hold" nodeType="click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wipe(down)">
                                      <p:cBhvr>
                                        <p:cTn id="35" dur="500"/>
                                        <p:tgtEl>
                                          <p:spTgt spid="24"/>
                                        </p:tgtEl>
                                      </p:cBhvr>
                                    </p:animEffect>
                                  </p:childTnLst>
                                </p:cTn>
                              </p:par>
                            </p:childTnLst>
                          </p:cTn>
                        </p:par>
                      </p:childTnLst>
                    </p:cTn>
                  </p:par>
                  <p:par>
                    <p:cTn id="36" fill="hold">
                      <p:stCondLst>
                        <p:cond delay="indefinite"/>
                      </p:stCondLst>
                      <p:childTnLst>
                        <p:par>
                          <p:cTn id="37" fill="hold">
                            <p:stCondLst>
                              <p:cond delay="0"/>
                            </p:stCondLst>
                            <p:childTnLst>
                              <p:par>
                                <p:cTn id="38" presetID="26" presetClass="entr" presetSubtype="0" fill="hold" nodeType="click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wipe(down)">
                                      <p:cBhvr>
                                        <p:cTn id="40" dur="580">
                                          <p:stCondLst>
                                            <p:cond delay="0"/>
                                          </p:stCondLst>
                                        </p:cTn>
                                        <p:tgtEl>
                                          <p:spTgt spid="26"/>
                                        </p:tgtEl>
                                      </p:cBhvr>
                                    </p:animEffect>
                                    <p:anim calcmode="lin" valueType="num">
                                      <p:cBhvr>
                                        <p:cTn id="41" dur="1822" tmFilter="0,0; 0.14,0.36; 0.43,0.73; 0.71,0.91; 1.0,1.0">
                                          <p:stCondLst>
                                            <p:cond delay="0"/>
                                          </p:stCondLst>
                                        </p:cTn>
                                        <p:tgtEl>
                                          <p:spTgt spid="26"/>
                                        </p:tgtEl>
                                        <p:attrNameLst>
                                          <p:attrName>ppt_x</p:attrName>
                                        </p:attrNameLst>
                                      </p:cBhvr>
                                      <p:tavLst>
                                        <p:tav tm="0">
                                          <p:val>
                                            <p:strVal val="#ppt_x-0.25"/>
                                          </p:val>
                                        </p:tav>
                                        <p:tav tm="100000">
                                          <p:val>
                                            <p:strVal val="#ppt_x"/>
                                          </p:val>
                                        </p:tav>
                                      </p:tavLst>
                                    </p:anim>
                                    <p:anim calcmode="lin" valueType="num">
                                      <p:cBhvr>
                                        <p:cTn id="42" dur="664" tmFilter="0.0,0.0; 0.25,0.07; 0.50,0.2; 0.75,0.467; 1.0,1.0">
                                          <p:stCondLst>
                                            <p:cond delay="0"/>
                                          </p:stCondLst>
                                        </p:cTn>
                                        <p:tgtEl>
                                          <p:spTgt spid="26"/>
                                        </p:tgtEl>
                                        <p:attrNameLst>
                                          <p:attrName>ppt_y</p:attrName>
                                        </p:attrNameLst>
                                      </p:cBhvr>
                                      <p:tavLst>
                                        <p:tav tm="0" fmla="#ppt_y-sin(pi*$)/3">
                                          <p:val>
                                            <p:fltVal val="0.5"/>
                                          </p:val>
                                        </p:tav>
                                        <p:tav tm="100000">
                                          <p:val>
                                            <p:fltVal val="1"/>
                                          </p:val>
                                        </p:tav>
                                      </p:tavLst>
                                    </p:anim>
                                    <p:anim calcmode="lin" valueType="num">
                                      <p:cBhvr>
                                        <p:cTn id="43" dur="664" tmFilter="0, 0; 0.125,0.2665; 0.25,0.4; 0.375,0.465; 0.5,0.5;  0.625,0.535; 0.75,0.6; 0.875,0.7335; 1,1">
                                          <p:stCondLst>
                                            <p:cond delay="664"/>
                                          </p:stCondLst>
                                        </p:cTn>
                                        <p:tgtEl>
                                          <p:spTgt spid="26"/>
                                        </p:tgtEl>
                                        <p:attrNameLst>
                                          <p:attrName>ppt_y</p:attrName>
                                        </p:attrNameLst>
                                      </p:cBhvr>
                                      <p:tavLst>
                                        <p:tav tm="0" fmla="#ppt_y-sin(pi*$)/9">
                                          <p:val>
                                            <p:fltVal val="0"/>
                                          </p:val>
                                        </p:tav>
                                        <p:tav tm="100000">
                                          <p:val>
                                            <p:fltVal val="1"/>
                                          </p:val>
                                        </p:tav>
                                      </p:tavLst>
                                    </p:anim>
                                    <p:anim calcmode="lin" valueType="num">
                                      <p:cBhvr>
                                        <p:cTn id="44" dur="332" tmFilter="0, 0; 0.125,0.2665; 0.25,0.4; 0.375,0.465; 0.5,0.5;  0.625,0.535; 0.75,0.6; 0.875,0.7335; 1,1">
                                          <p:stCondLst>
                                            <p:cond delay="1324"/>
                                          </p:stCondLst>
                                        </p:cTn>
                                        <p:tgtEl>
                                          <p:spTgt spid="26"/>
                                        </p:tgtEl>
                                        <p:attrNameLst>
                                          <p:attrName>ppt_y</p:attrName>
                                        </p:attrNameLst>
                                      </p:cBhvr>
                                      <p:tavLst>
                                        <p:tav tm="0" fmla="#ppt_y-sin(pi*$)/27">
                                          <p:val>
                                            <p:fltVal val="0"/>
                                          </p:val>
                                        </p:tav>
                                        <p:tav tm="100000">
                                          <p:val>
                                            <p:fltVal val="1"/>
                                          </p:val>
                                        </p:tav>
                                      </p:tavLst>
                                    </p:anim>
                                    <p:anim calcmode="lin" valueType="num">
                                      <p:cBhvr>
                                        <p:cTn id="45" dur="164" tmFilter="0, 0; 0.125,0.2665; 0.25,0.4; 0.375,0.465; 0.5,0.5;  0.625,0.535; 0.75,0.6; 0.875,0.7335; 1,1">
                                          <p:stCondLst>
                                            <p:cond delay="1656"/>
                                          </p:stCondLst>
                                        </p:cTn>
                                        <p:tgtEl>
                                          <p:spTgt spid="26"/>
                                        </p:tgtEl>
                                        <p:attrNameLst>
                                          <p:attrName>ppt_y</p:attrName>
                                        </p:attrNameLst>
                                      </p:cBhvr>
                                      <p:tavLst>
                                        <p:tav tm="0" fmla="#ppt_y-sin(pi*$)/81">
                                          <p:val>
                                            <p:fltVal val="0"/>
                                          </p:val>
                                        </p:tav>
                                        <p:tav tm="100000">
                                          <p:val>
                                            <p:fltVal val="1"/>
                                          </p:val>
                                        </p:tav>
                                      </p:tavLst>
                                    </p:anim>
                                    <p:animScale>
                                      <p:cBhvr>
                                        <p:cTn id="46" dur="26">
                                          <p:stCondLst>
                                            <p:cond delay="650"/>
                                          </p:stCondLst>
                                        </p:cTn>
                                        <p:tgtEl>
                                          <p:spTgt spid="26"/>
                                        </p:tgtEl>
                                      </p:cBhvr>
                                      <p:to x="100000" y="60000"/>
                                    </p:animScale>
                                    <p:animScale>
                                      <p:cBhvr>
                                        <p:cTn id="47" dur="166" decel="50000">
                                          <p:stCondLst>
                                            <p:cond delay="676"/>
                                          </p:stCondLst>
                                        </p:cTn>
                                        <p:tgtEl>
                                          <p:spTgt spid="26"/>
                                        </p:tgtEl>
                                      </p:cBhvr>
                                      <p:to x="100000" y="100000"/>
                                    </p:animScale>
                                    <p:animScale>
                                      <p:cBhvr>
                                        <p:cTn id="48" dur="26">
                                          <p:stCondLst>
                                            <p:cond delay="1312"/>
                                          </p:stCondLst>
                                        </p:cTn>
                                        <p:tgtEl>
                                          <p:spTgt spid="26"/>
                                        </p:tgtEl>
                                      </p:cBhvr>
                                      <p:to x="100000" y="80000"/>
                                    </p:animScale>
                                    <p:animScale>
                                      <p:cBhvr>
                                        <p:cTn id="49" dur="166" decel="50000">
                                          <p:stCondLst>
                                            <p:cond delay="1338"/>
                                          </p:stCondLst>
                                        </p:cTn>
                                        <p:tgtEl>
                                          <p:spTgt spid="26"/>
                                        </p:tgtEl>
                                      </p:cBhvr>
                                      <p:to x="100000" y="100000"/>
                                    </p:animScale>
                                    <p:animScale>
                                      <p:cBhvr>
                                        <p:cTn id="50" dur="26">
                                          <p:stCondLst>
                                            <p:cond delay="1642"/>
                                          </p:stCondLst>
                                        </p:cTn>
                                        <p:tgtEl>
                                          <p:spTgt spid="26"/>
                                        </p:tgtEl>
                                      </p:cBhvr>
                                      <p:to x="100000" y="90000"/>
                                    </p:animScale>
                                    <p:animScale>
                                      <p:cBhvr>
                                        <p:cTn id="51" dur="166" decel="50000">
                                          <p:stCondLst>
                                            <p:cond delay="1668"/>
                                          </p:stCondLst>
                                        </p:cTn>
                                        <p:tgtEl>
                                          <p:spTgt spid="26"/>
                                        </p:tgtEl>
                                      </p:cBhvr>
                                      <p:to x="100000" y="100000"/>
                                    </p:animScale>
                                    <p:animScale>
                                      <p:cBhvr>
                                        <p:cTn id="52" dur="26">
                                          <p:stCondLst>
                                            <p:cond delay="1808"/>
                                          </p:stCondLst>
                                        </p:cTn>
                                        <p:tgtEl>
                                          <p:spTgt spid="26"/>
                                        </p:tgtEl>
                                      </p:cBhvr>
                                      <p:to x="100000" y="95000"/>
                                    </p:animScale>
                                    <p:animScale>
                                      <p:cBhvr>
                                        <p:cTn id="53" dur="166" decel="50000">
                                          <p:stCondLst>
                                            <p:cond delay="1834"/>
                                          </p:stCondLst>
                                        </p:cTn>
                                        <p:tgtEl>
                                          <p:spTgt spid="26"/>
                                        </p:tgtEl>
                                      </p:cBhvr>
                                      <p:to x="100000" y="100000"/>
                                    </p:animScale>
                                  </p:childTnLst>
                                </p:cTn>
                              </p:par>
                            </p:childTnLst>
                          </p:cTn>
                        </p:par>
                        <p:par>
                          <p:cTn id="54" fill="hold">
                            <p:stCondLst>
                              <p:cond delay="2000"/>
                            </p:stCondLst>
                            <p:childTnLst>
                              <p:par>
                                <p:cTn id="55" presetID="1" presetClass="entr" presetSubtype="0" fill="hold" grpId="0" nodeType="afterEffect">
                                  <p:stCondLst>
                                    <p:cond delay="0"/>
                                  </p:stCondLst>
                                  <p:childTnLst>
                                    <p:set>
                                      <p:cBhvr>
                                        <p:cTn id="5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5" grpId="0" bldLvl="0" animBg="1"/>
      <p:bldP spid="7"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对象 7"/>
          <p:cNvGraphicFramePr/>
          <p:nvPr/>
        </p:nvGraphicFramePr>
        <p:xfrm>
          <a:off x="5720080" y="2160270"/>
          <a:ext cx="3474085" cy="2537460"/>
        </p:xfrm>
        <a:graphic>
          <a:graphicData uri="http://schemas.openxmlformats.org/presentationml/2006/ole">
            <mc:AlternateContent xmlns:mc="http://schemas.openxmlformats.org/markup-compatibility/2006">
              <mc:Choice xmlns:v="urn:schemas-microsoft-com:vml" Requires="v">
                <p:oleObj spid="_x0000_s5121" name="" r:id="rId1" imgW="3947160" imgH="2773680" progId="PBrush">
                  <p:embed/>
                </p:oleObj>
              </mc:Choice>
              <mc:Fallback>
                <p:oleObj name="" r:id="rId1" imgW="3947160" imgH="2773680" progId="PBrush">
                  <p:embed/>
                  <p:pic>
                    <p:nvPicPr>
                      <p:cNvPr id="0" name="图片 4" descr="image1"/>
                      <p:cNvPicPr/>
                      <p:nvPr/>
                    </p:nvPicPr>
                    <p:blipFill>
                      <a:blip r:embed="rId2"/>
                      <a:stretch>
                        <a:fillRect/>
                      </a:stretch>
                    </p:blipFill>
                    <p:spPr>
                      <a:xfrm>
                        <a:off x="5720080" y="2160270"/>
                        <a:ext cx="3474085" cy="2537460"/>
                      </a:xfrm>
                      <a:prstGeom prst="rect">
                        <a:avLst/>
                      </a:prstGeom>
                      <a:noFill/>
                      <a:ln w="9525">
                        <a:noFill/>
                      </a:ln>
                    </p:spPr>
                  </p:pic>
                </p:oleObj>
              </mc:Fallback>
            </mc:AlternateContent>
          </a:graphicData>
        </a:graphic>
      </p:graphicFrame>
      <p:sp>
        <p:nvSpPr>
          <p:cNvPr id="18" name="TextBox 1"/>
          <p:cNvSpPr txBox="1"/>
          <p:nvPr/>
        </p:nvSpPr>
        <p:spPr>
          <a:xfrm>
            <a:off x="175895" y="161290"/>
            <a:ext cx="2166620" cy="849733"/>
          </a:xfrm>
          <a:prstGeom prst="roundRect">
            <a:avLst/>
          </a:prstGeom>
          <a:solidFill>
            <a:schemeClr val="accent6">
              <a:lumMod val="40000"/>
              <a:lumOff val="60000"/>
            </a:schemeClr>
          </a:solidFill>
        </p:spPr>
        <p:txBody>
          <a:bodyPr wrap="square" rtlCol="0">
            <a:spAutoFit/>
          </a:bodyPr>
          <a:lstStyle/>
          <a:p>
            <a:pPr algn="ctr"/>
            <a:r>
              <a:rPr lang="zh-CN" altLang="en-US" sz="4000" b="1" dirty="0" smtClean="0">
                <a:solidFill>
                  <a:schemeClr val="tx1"/>
                </a:solidFill>
                <a:latin typeface="华文楷体" panose="02010600040101010101" pitchFamily="2" charset="-122"/>
                <a:ea typeface="华文楷体" panose="02010600040101010101" pitchFamily="2" charset="-122"/>
              </a:rPr>
              <a:t>想一想</a:t>
            </a:r>
            <a:endParaRPr lang="zh-CN" altLang="en-US" sz="4000" b="1" dirty="0" smtClean="0">
              <a:solidFill>
                <a:schemeClr val="tx1"/>
              </a:solidFill>
              <a:latin typeface="华文楷体" panose="02010600040101010101" pitchFamily="2" charset="-122"/>
              <a:ea typeface="华文楷体" panose="02010600040101010101" pitchFamily="2" charset="-122"/>
              <a:sym typeface="+mn-ea"/>
            </a:endParaRPr>
          </a:p>
        </p:txBody>
      </p:sp>
      <p:sp>
        <p:nvSpPr>
          <p:cNvPr id="4" name="文本框 3"/>
          <p:cNvSpPr txBox="1"/>
          <p:nvPr/>
        </p:nvSpPr>
        <p:spPr>
          <a:xfrm>
            <a:off x="12700" y="1126490"/>
            <a:ext cx="5707380" cy="3861435"/>
          </a:xfrm>
          <a:prstGeom prst="rect">
            <a:avLst/>
          </a:prstGeom>
          <a:noFill/>
          <a:extLst>
            <a:ext uri="{909E8E84-426E-40DD-AFC4-6F175D3DCCD1}">
              <a14:hiddenFill xmlns:a14="http://schemas.microsoft.com/office/drawing/2010/main">
                <a:solidFill>
                  <a:schemeClr val="accent3">
                    <a:lumMod val="20000"/>
                    <a:lumOff val="80000"/>
                  </a:schemeClr>
                </a:solidFill>
              </a14:hiddenFill>
            </a:ext>
          </a:extLst>
        </p:spPr>
        <p:txBody>
          <a:bodyPr wrap="square" rtlCol="0">
            <a:spAutoFit/>
          </a:bodyPr>
          <a:lstStyle/>
          <a:p>
            <a:pPr indent="0" defTabSz="914400" fontAlgn="auto">
              <a:lnSpc>
                <a:spcPct val="125000"/>
              </a:lnSpc>
              <a:buNone/>
              <a:tabLst>
                <a:tab pos="179070" algn="l"/>
              </a:tabLst>
            </a:pPr>
            <a:r>
              <a:rPr lang="zh-CN" altLang="en-US" sz="2800">
                <a:solidFill>
                  <a:schemeClr val="tx1"/>
                </a:solidFill>
                <a:latin typeface="黑体" panose="02010609060101010101" charset="-122"/>
                <a:ea typeface="黑体" panose="02010609060101010101" charset="-122"/>
                <a:cs typeface="黑体" panose="02010609060101010101" charset="-122"/>
              </a:rPr>
              <a:t>蜗牛的</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家</a:t>
            </a:r>
            <a:r>
              <a:rPr lang="en-US" altLang="zh-CN" sz="2800">
                <a:solidFill>
                  <a:schemeClr val="tx1"/>
                </a:solidFill>
                <a:latin typeface="黑体" panose="02010609060101010101" charset="-122"/>
                <a:ea typeface="黑体" panose="02010609060101010101" charset="-122"/>
                <a:cs typeface="黑体" panose="02010609060101010101" charset="-122"/>
              </a:rPr>
              <a:t>”</a:t>
            </a:r>
            <a:r>
              <a:rPr lang="zh-CN" altLang="en-US" sz="2800">
                <a:solidFill>
                  <a:schemeClr val="tx1"/>
                </a:solidFill>
                <a:latin typeface="黑体" panose="02010609060101010101" charset="-122"/>
                <a:ea typeface="黑体" panose="02010609060101010101" charset="-122"/>
                <a:cs typeface="黑体" panose="02010609060101010101" charset="-122"/>
              </a:rPr>
              <a:t>：</a:t>
            </a:r>
            <a:endParaRPr lang="zh-CN" altLang="en-US" sz="2800">
              <a:solidFill>
                <a:schemeClr val="tx1"/>
              </a:solidFill>
              <a:latin typeface="黑体" panose="02010609060101010101" charset="-122"/>
              <a:ea typeface="黑体" panose="02010609060101010101" charset="-122"/>
              <a:cs typeface="黑体" panose="02010609060101010101" charset="-122"/>
            </a:endParaRPr>
          </a:p>
          <a:p>
            <a:pPr indent="0" defTabSz="914400" fontAlgn="auto">
              <a:lnSpc>
                <a:spcPct val="125000"/>
              </a:lnSpc>
              <a:buNone/>
              <a:tabLst>
                <a:tab pos="179070" algn="l"/>
              </a:tabLst>
            </a:pPr>
            <a:r>
              <a:rPr lang="zh-CN" altLang="en-US" sz="2800">
                <a:solidFill>
                  <a:schemeClr val="tx1"/>
                </a:solidFill>
                <a:latin typeface="黑体" panose="02010609060101010101" charset="-122"/>
                <a:ea typeface="黑体" panose="02010609060101010101" charset="-122"/>
                <a:cs typeface="黑体" panose="02010609060101010101" charset="-122"/>
              </a:rPr>
              <a:t>（1）能让蜗牛四处爬</a:t>
            </a:r>
            <a:endParaRPr lang="zh-CN" altLang="en-US" sz="2800">
              <a:solidFill>
                <a:schemeClr val="tx1"/>
              </a:solidFill>
              <a:latin typeface="黑体" panose="02010609060101010101" charset="-122"/>
              <a:ea typeface="黑体" panose="02010609060101010101" charset="-122"/>
              <a:cs typeface="黑体" panose="02010609060101010101" charset="-122"/>
            </a:endParaRPr>
          </a:p>
          <a:p>
            <a:pPr indent="0" defTabSz="914400" fontAlgn="auto">
              <a:lnSpc>
                <a:spcPct val="125000"/>
              </a:lnSpc>
              <a:buNone/>
              <a:tabLst>
                <a:tab pos="179070" algn="l"/>
              </a:tabLst>
            </a:pPr>
            <a:r>
              <a:rPr lang="zh-CN" altLang="en-US" sz="2800">
                <a:solidFill>
                  <a:schemeClr val="tx1"/>
                </a:solidFill>
                <a:latin typeface="黑体" panose="02010609060101010101" charset="-122"/>
                <a:ea typeface="黑体" panose="02010609060101010101" charset="-122"/>
                <a:cs typeface="黑体" panose="02010609060101010101" charset="-122"/>
              </a:rPr>
              <a:t>（2）有爱吃的食物</a:t>
            </a:r>
            <a:endParaRPr lang="zh-CN" altLang="en-US" sz="2800">
              <a:solidFill>
                <a:schemeClr val="tx1"/>
              </a:solidFill>
              <a:latin typeface="黑体" panose="02010609060101010101" charset="-122"/>
              <a:ea typeface="黑体" panose="02010609060101010101" charset="-122"/>
              <a:cs typeface="黑体" panose="02010609060101010101" charset="-122"/>
            </a:endParaRPr>
          </a:p>
          <a:p>
            <a:pPr indent="0" defTabSz="914400" fontAlgn="auto">
              <a:lnSpc>
                <a:spcPct val="125000"/>
              </a:lnSpc>
              <a:buNone/>
              <a:tabLst>
                <a:tab pos="179070" algn="l"/>
              </a:tabLst>
            </a:pPr>
            <a:r>
              <a:rPr lang="zh-CN" altLang="en-US" sz="2800">
                <a:solidFill>
                  <a:schemeClr val="tx1"/>
                </a:solidFill>
                <a:latin typeface="黑体" panose="02010609060101010101" charset="-122"/>
                <a:ea typeface="黑体" panose="02010609060101010101" charset="-122"/>
                <a:cs typeface="黑体" panose="02010609060101010101" charset="-122"/>
              </a:rPr>
              <a:t>（3）要保持潮湿</a:t>
            </a:r>
            <a:endParaRPr lang="zh-CN" altLang="en-US" sz="2800">
              <a:solidFill>
                <a:schemeClr val="tx1"/>
              </a:solidFill>
              <a:latin typeface="黑体" panose="02010609060101010101" charset="-122"/>
              <a:ea typeface="黑体" panose="02010609060101010101" charset="-122"/>
              <a:cs typeface="黑体" panose="02010609060101010101" charset="-122"/>
            </a:endParaRPr>
          </a:p>
          <a:p>
            <a:pPr indent="0" defTabSz="914400" fontAlgn="auto">
              <a:lnSpc>
                <a:spcPct val="125000"/>
              </a:lnSpc>
              <a:buNone/>
              <a:tabLst>
                <a:tab pos="179070" algn="l"/>
              </a:tabLst>
            </a:pPr>
            <a:r>
              <a:rPr lang="zh-CN" altLang="en-US" sz="2800">
                <a:solidFill>
                  <a:schemeClr val="tx1"/>
                </a:solidFill>
                <a:latin typeface="黑体" panose="02010609060101010101" charset="-122"/>
                <a:ea typeface="黑体" panose="02010609060101010101" charset="-122"/>
                <a:cs typeface="黑体" panose="02010609060101010101" charset="-122"/>
              </a:rPr>
              <a:t>（4）能让蜗牛生活又不让它爬出去</a:t>
            </a:r>
            <a:endParaRPr lang="zh-CN" altLang="en-US" sz="2800">
              <a:solidFill>
                <a:schemeClr val="tx1"/>
              </a:solidFill>
              <a:latin typeface="黑体" panose="02010609060101010101" charset="-122"/>
              <a:ea typeface="黑体" panose="02010609060101010101" charset="-122"/>
              <a:cs typeface="黑体" panose="02010609060101010101" charset="-122"/>
            </a:endParaRPr>
          </a:p>
          <a:p>
            <a:pPr indent="0" defTabSz="914400" fontAlgn="auto">
              <a:lnSpc>
                <a:spcPct val="125000"/>
              </a:lnSpc>
              <a:buNone/>
              <a:tabLst>
                <a:tab pos="179070" algn="l"/>
              </a:tabLst>
            </a:pPr>
            <a:r>
              <a:rPr lang="zh-CN" altLang="en-US" sz="2800">
                <a:solidFill>
                  <a:schemeClr val="tx1"/>
                </a:solidFill>
                <a:latin typeface="黑体" panose="02010609060101010101" charset="-122"/>
                <a:ea typeface="黑体" panose="02010609060101010101" charset="-122"/>
                <a:cs typeface="黑体" panose="02010609060101010101" charset="-122"/>
              </a:rPr>
              <a:t>（5）不能被阳光直射</a:t>
            </a:r>
            <a:endParaRPr lang="zh-CN" altLang="en-US" sz="2800">
              <a:solidFill>
                <a:schemeClr val="tx1"/>
              </a:solidFill>
              <a:latin typeface="黑体" panose="02010609060101010101" charset="-122"/>
              <a:ea typeface="黑体" panose="02010609060101010101" charset="-122"/>
              <a:cs typeface="黑体" panose="02010609060101010101" charset="-122"/>
            </a:endParaRPr>
          </a:p>
          <a:p>
            <a:pPr indent="0" algn="l" defTabSz="914400" fontAlgn="auto">
              <a:lnSpc>
                <a:spcPct val="125000"/>
              </a:lnSpc>
              <a:buNone/>
              <a:tabLst>
                <a:tab pos="179070" algn="l"/>
              </a:tabLst>
            </a:pPr>
            <a:r>
              <a:rPr lang="zh-CN" altLang="en-US" sz="2800">
                <a:solidFill>
                  <a:schemeClr val="tx1"/>
                </a:solidFill>
                <a:latin typeface="黑体" panose="02010609060101010101" charset="-122"/>
                <a:ea typeface="黑体" panose="02010609060101010101" charset="-122"/>
                <a:cs typeface="黑体" panose="02010609060101010101" charset="-122"/>
              </a:rPr>
              <a:t>     ……</a:t>
            </a:r>
            <a:endParaRPr lang="zh-CN" altLang="en-US" sz="2800">
              <a:solidFill>
                <a:schemeClr val="tx1"/>
              </a:solidFill>
              <a:latin typeface="黑体" panose="02010609060101010101" charset="-122"/>
              <a:ea typeface="黑体" panose="02010609060101010101" charset="-122"/>
              <a:cs typeface="黑体" panose="02010609060101010101" charset="-122"/>
            </a:endParaRPr>
          </a:p>
        </p:txBody>
      </p:sp>
      <p:sp>
        <p:nvSpPr>
          <p:cNvPr id="2" name="TextBox 2"/>
          <p:cNvSpPr txBox="1"/>
          <p:nvPr/>
        </p:nvSpPr>
        <p:spPr>
          <a:xfrm>
            <a:off x="2647950" y="161290"/>
            <a:ext cx="6363970" cy="714962"/>
          </a:xfrm>
          <a:prstGeom prst="roundRect">
            <a:avLst/>
          </a:prstGeom>
          <a:solidFill>
            <a:srgbClr val="FFFFCC"/>
          </a:solidFill>
        </p:spPr>
        <p:txBody>
          <a:bodyPr wrap="square" rtlCol="0">
            <a:spAutoFit/>
          </a:bodyPr>
          <a:lstStyle/>
          <a:p>
            <a:pPr marL="222885" indent="-205105" algn="l">
              <a:buFont typeface="Arial" panose="020B0604020202020204" pitchFamily="34" charset="0"/>
              <a:buChar char="•"/>
            </a:pPr>
            <a:r>
              <a:rPr lang="zh-CN" altLang="en-US" sz="3600" dirty="0" smtClean="0">
                <a:solidFill>
                  <a:schemeClr val="tx1"/>
                </a:solidFill>
                <a:latin typeface="楷体" panose="02010609060101010101" charset="-122"/>
                <a:ea typeface="楷体" panose="02010609060101010101" charset="-122"/>
              </a:rPr>
              <a:t>蜗牛的</a:t>
            </a:r>
            <a:r>
              <a:rPr lang="en-US" altLang="zh-CN" sz="3600" dirty="0" smtClean="0">
                <a:solidFill>
                  <a:schemeClr val="tx1"/>
                </a:solidFill>
                <a:latin typeface="楷体" panose="02010609060101010101" charset="-122"/>
                <a:ea typeface="楷体" panose="02010609060101010101" charset="-122"/>
              </a:rPr>
              <a:t>“</a:t>
            </a:r>
            <a:r>
              <a:rPr lang="zh-CN" altLang="en-US" sz="3600" dirty="0" smtClean="0">
                <a:solidFill>
                  <a:schemeClr val="tx1"/>
                </a:solidFill>
                <a:latin typeface="楷体" panose="02010609060101010101" charset="-122"/>
                <a:ea typeface="楷体" panose="02010609060101010101" charset="-122"/>
              </a:rPr>
              <a:t>家</a:t>
            </a:r>
            <a:r>
              <a:rPr lang="en-US" altLang="zh-CN" sz="3600" dirty="0" smtClean="0">
                <a:solidFill>
                  <a:schemeClr val="tx1"/>
                </a:solidFill>
                <a:latin typeface="楷体" panose="02010609060101010101" charset="-122"/>
                <a:ea typeface="楷体" panose="02010609060101010101" charset="-122"/>
              </a:rPr>
              <a:t>”</a:t>
            </a:r>
            <a:r>
              <a:rPr lang="zh-CN" altLang="en-US" sz="3600" dirty="0" smtClean="0">
                <a:solidFill>
                  <a:schemeClr val="tx1"/>
                </a:solidFill>
                <a:latin typeface="楷体" panose="02010609060101010101" charset="-122"/>
                <a:ea typeface="楷体" panose="02010609060101010101" charset="-122"/>
              </a:rPr>
              <a:t>应该是怎样的？</a:t>
            </a:r>
            <a:endParaRPr lang="zh-CN" altLang="en-US" sz="3600" dirty="0" smtClean="0">
              <a:solidFill>
                <a:schemeClr val="tx1"/>
              </a:solidFill>
              <a:latin typeface="楷体" panose="02010609060101010101" charset="-122"/>
              <a:ea typeface="楷体" panose="02010609060101010101" charset="-122"/>
            </a:endParaRPr>
          </a:p>
        </p:txBody>
      </p:sp>
      <p:sp>
        <p:nvSpPr>
          <p:cNvPr id="7" name="云形标注 6"/>
          <p:cNvSpPr/>
          <p:nvPr/>
        </p:nvSpPr>
        <p:spPr>
          <a:xfrm>
            <a:off x="5537200" y="5220970"/>
            <a:ext cx="3137535" cy="1135380"/>
          </a:xfrm>
          <a:prstGeom prst="cloudCallout">
            <a:avLst>
              <a:gd name="adj1" fmla="val 12416"/>
              <a:gd name="adj2" fmla="val -104753"/>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a:solidFill>
                  <a:schemeClr val="tx1"/>
                </a:solidFill>
                <a:latin typeface="楷体" panose="02010609060101010101" charset="-122"/>
                <a:ea typeface="楷体" panose="02010609060101010101" charset="-122"/>
                <a:sym typeface="+mn-ea"/>
              </a:rPr>
              <a:t>画在《活动手册》第</a:t>
            </a:r>
            <a:r>
              <a:rPr lang="en-US" altLang="zh-CN" sz="2400" dirty="0">
                <a:solidFill>
                  <a:schemeClr val="tx1"/>
                </a:solidFill>
                <a:latin typeface="楷体" panose="02010609060101010101" charset="-122"/>
                <a:ea typeface="楷体" panose="02010609060101010101" charset="-122"/>
                <a:sym typeface="+mn-ea"/>
              </a:rPr>
              <a:t>11</a:t>
            </a:r>
            <a:r>
              <a:rPr lang="zh-CN" altLang="en-US" sz="2400" dirty="0">
                <a:solidFill>
                  <a:schemeClr val="tx1"/>
                </a:solidFill>
                <a:latin typeface="楷体" panose="02010609060101010101" charset="-122"/>
                <a:ea typeface="楷体" panose="02010609060101010101" charset="-122"/>
                <a:sym typeface="+mn-ea"/>
              </a:rPr>
              <a:t>页</a:t>
            </a:r>
            <a:endParaRPr lang="zh-CN" altLang="en-US" sz="2400"/>
          </a:p>
        </p:txBody>
      </p:sp>
      <p:sp>
        <p:nvSpPr>
          <p:cNvPr id="9" name="TextBox 1"/>
          <p:cNvSpPr txBox="1"/>
          <p:nvPr/>
        </p:nvSpPr>
        <p:spPr>
          <a:xfrm>
            <a:off x="5950585" y="1091565"/>
            <a:ext cx="2166620" cy="783283"/>
          </a:xfrm>
          <a:prstGeom prst="roundRect">
            <a:avLst/>
          </a:prstGeom>
          <a:solidFill>
            <a:schemeClr val="accent6">
              <a:lumMod val="40000"/>
              <a:lumOff val="60000"/>
            </a:schemeClr>
          </a:solidFill>
        </p:spPr>
        <p:txBody>
          <a:bodyPr wrap="square" rtlCol="0">
            <a:spAutoFit/>
          </a:bodyPr>
          <a:lstStyle/>
          <a:p>
            <a:pPr algn="ctr"/>
            <a:r>
              <a:rPr lang="zh-CN" altLang="en-US" sz="4000" b="1" dirty="0" smtClean="0">
                <a:solidFill>
                  <a:schemeClr val="tx1"/>
                </a:solidFill>
                <a:latin typeface="华文楷体" panose="02010600040101010101" pitchFamily="2" charset="-122"/>
                <a:ea typeface="华文楷体" panose="02010600040101010101" pitchFamily="2" charset="-122"/>
              </a:rPr>
              <a:t>画一画</a:t>
            </a:r>
            <a:endParaRPr lang="zh-CN" altLang="en-US" sz="4000" b="1" dirty="0" smtClean="0">
              <a:solidFill>
                <a:schemeClr val="tx1"/>
              </a:solidFill>
              <a:latin typeface="华文楷体" panose="02010600040101010101" pitchFamily="2" charset="-122"/>
              <a:ea typeface="华文楷体" panose="02010600040101010101" pitchFamily="2" charset="-122"/>
              <a:sym typeface="+mn-ea"/>
            </a:endParaRPr>
          </a:p>
        </p:txBody>
      </p:sp>
      <p:pic>
        <p:nvPicPr>
          <p:cNvPr id="12" name="图片 11"/>
          <p:cNvPicPr>
            <a:picLocks noChangeAspect="1"/>
          </p:cNvPicPr>
          <p:nvPr/>
        </p:nvPicPr>
        <p:blipFill>
          <a:blip r:embed="rId3" cstate="print"/>
          <a:srcRect l="-74" t="312" r="17743" b="2184"/>
          <a:stretch>
            <a:fillRect/>
          </a:stretch>
        </p:blipFill>
        <p:spPr>
          <a:xfrm>
            <a:off x="53340" y="4943475"/>
            <a:ext cx="2292985" cy="1819910"/>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par>
                                <p:cTn id="8" presetID="1"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childTnLst>
                                </p:cTn>
                              </p:par>
                              <p:par>
                                <p:cTn id="10" presetID="1" presetClass="entr" presetSubtype="0" fill="hold" grpId="0" nodeType="withEffect">
                                  <p:stCondLst>
                                    <p:cond delay="0"/>
                                  </p:stCondLst>
                                  <p:childTnLst>
                                    <p:set>
                                      <p:cBhvr>
                                        <p:cTn id="11"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bldLvl="0" animBg="1"/>
      <p:bldP spid="9"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2"/>
          <p:cNvSpPr txBox="1"/>
          <p:nvPr/>
        </p:nvSpPr>
        <p:spPr>
          <a:xfrm>
            <a:off x="2647950" y="161290"/>
            <a:ext cx="6363970" cy="774816"/>
          </a:xfrm>
          <a:prstGeom prst="roundRect">
            <a:avLst/>
          </a:prstGeom>
          <a:solidFill>
            <a:srgbClr val="FFFFCC"/>
          </a:solidFill>
        </p:spPr>
        <p:txBody>
          <a:bodyPr wrap="square" rtlCol="0">
            <a:spAutoFit/>
          </a:bodyPr>
          <a:lstStyle/>
          <a:p>
            <a:pPr marL="222885" indent="-205105" algn="l">
              <a:buFont typeface="Arial" panose="020B0604020202020204" pitchFamily="34" charset="0"/>
              <a:buChar char="•"/>
            </a:pPr>
            <a:r>
              <a:rPr lang="zh-CN" altLang="en-US" sz="3600" dirty="0" smtClean="0">
                <a:solidFill>
                  <a:schemeClr val="tx1"/>
                </a:solidFill>
                <a:latin typeface="楷体" panose="02010609060101010101" charset="-122"/>
                <a:ea typeface="楷体" panose="02010609060101010101" charset="-122"/>
              </a:rPr>
              <a:t>给蜗牛建个</a:t>
            </a:r>
            <a:r>
              <a:rPr lang="en-US" altLang="zh-CN" sz="3600" dirty="0" smtClean="0">
                <a:solidFill>
                  <a:schemeClr val="tx1"/>
                </a:solidFill>
                <a:latin typeface="楷体" panose="02010609060101010101" charset="-122"/>
                <a:ea typeface="楷体" panose="02010609060101010101" charset="-122"/>
              </a:rPr>
              <a:t>“</a:t>
            </a:r>
            <a:r>
              <a:rPr lang="zh-CN" altLang="en-US" sz="3600" dirty="0" smtClean="0">
                <a:solidFill>
                  <a:schemeClr val="tx1"/>
                </a:solidFill>
                <a:latin typeface="楷体" panose="02010609060101010101" charset="-122"/>
                <a:ea typeface="楷体" panose="02010609060101010101" charset="-122"/>
              </a:rPr>
              <a:t>家</a:t>
            </a:r>
            <a:r>
              <a:rPr lang="en-US" altLang="zh-CN" sz="3600" dirty="0" smtClean="0">
                <a:solidFill>
                  <a:schemeClr val="tx1"/>
                </a:solidFill>
                <a:latin typeface="楷体" panose="02010609060101010101" charset="-122"/>
                <a:ea typeface="楷体" panose="02010609060101010101" charset="-122"/>
              </a:rPr>
              <a:t>”</a:t>
            </a:r>
            <a:endParaRPr lang="zh-CN" altLang="en-US" sz="3600" dirty="0" smtClean="0">
              <a:solidFill>
                <a:schemeClr val="tx1"/>
              </a:solidFill>
              <a:latin typeface="楷体" panose="02010609060101010101" charset="-122"/>
              <a:ea typeface="楷体" panose="02010609060101010101" charset="-122"/>
            </a:endParaRPr>
          </a:p>
        </p:txBody>
      </p:sp>
      <p:sp>
        <p:nvSpPr>
          <p:cNvPr id="18" name="TextBox 1"/>
          <p:cNvSpPr txBox="1"/>
          <p:nvPr/>
        </p:nvSpPr>
        <p:spPr>
          <a:xfrm>
            <a:off x="175895" y="161290"/>
            <a:ext cx="2166620" cy="849733"/>
          </a:xfrm>
          <a:prstGeom prst="roundRect">
            <a:avLst/>
          </a:prstGeom>
          <a:solidFill>
            <a:schemeClr val="accent6">
              <a:lumMod val="40000"/>
              <a:lumOff val="60000"/>
            </a:schemeClr>
          </a:solidFill>
        </p:spPr>
        <p:txBody>
          <a:bodyPr wrap="square" rtlCol="0">
            <a:spAutoFit/>
          </a:bodyPr>
          <a:lstStyle/>
          <a:p>
            <a:pPr algn="ctr"/>
            <a:r>
              <a:rPr lang="zh-CN" altLang="en-US" sz="4000" b="1" dirty="0" smtClean="0">
                <a:solidFill>
                  <a:schemeClr val="tx1"/>
                </a:solidFill>
                <a:latin typeface="华文楷体" panose="02010600040101010101" pitchFamily="2" charset="-122"/>
                <a:ea typeface="华文楷体" panose="02010600040101010101" pitchFamily="2" charset="-122"/>
              </a:rPr>
              <a:t>做一做</a:t>
            </a:r>
            <a:endParaRPr lang="zh-CN" altLang="en-US" sz="4000" b="1" dirty="0" smtClean="0">
              <a:solidFill>
                <a:schemeClr val="tx1"/>
              </a:solidFill>
              <a:latin typeface="华文楷体" panose="02010600040101010101" pitchFamily="2" charset="-122"/>
              <a:ea typeface="华文楷体" panose="02010600040101010101" pitchFamily="2" charset="-122"/>
              <a:sym typeface="+mn-ea"/>
            </a:endParaRPr>
          </a:p>
        </p:txBody>
      </p:sp>
      <p:sp>
        <p:nvSpPr>
          <p:cNvPr id="4" name="矩形 3"/>
          <p:cNvSpPr/>
          <p:nvPr/>
        </p:nvSpPr>
        <p:spPr>
          <a:xfrm>
            <a:off x="175895" y="1090295"/>
            <a:ext cx="4465320" cy="2999105"/>
          </a:xfrm>
          <a:prstGeom prst="rect">
            <a:avLst/>
          </a:prstGeom>
          <a:solidFill>
            <a:schemeClr val="accent6">
              <a:lumMod val="20000"/>
              <a:lumOff val="80000"/>
            </a:schemeClr>
          </a:solidFill>
          <a:ln w="19050">
            <a:solidFill>
              <a:schemeClr val="bg1">
                <a:lumMod val="50000"/>
              </a:schemeClr>
            </a:solidFill>
          </a:ln>
        </p:spPr>
        <p:txBody>
          <a:bodyPr wrap="square">
            <a:spAutoFit/>
          </a:bodyPr>
          <a:lstStyle/>
          <a:p>
            <a:pPr lvl="0" fontAlgn="auto">
              <a:lnSpc>
                <a:spcPct val="135000"/>
              </a:lnSpc>
            </a:pPr>
            <a:r>
              <a:rPr lang="zh-CN" altLang="en-US" sz="2800" dirty="0" smtClean="0">
                <a:solidFill>
                  <a:srgbClr val="000000"/>
                </a:solidFill>
                <a:latin typeface="黑体" panose="02010609060101010101" charset="-122"/>
                <a:ea typeface="黑体" panose="02010609060101010101" charset="-122"/>
                <a:cs typeface="黑体" panose="02010609060101010101" charset="-122"/>
                <a:sym typeface="微软雅黑" panose="020B0503020204020204" pitchFamily="34" charset="-122"/>
              </a:rPr>
              <a:t>准备的材料：</a:t>
            </a:r>
            <a:endParaRPr lang="zh-CN" altLang="en-US" sz="2800" dirty="0" smtClean="0">
              <a:solidFill>
                <a:srgbClr val="000000"/>
              </a:solidFill>
              <a:latin typeface="黑体" panose="02010609060101010101" charset="-122"/>
              <a:ea typeface="黑体" panose="02010609060101010101" charset="-122"/>
              <a:cs typeface="黑体" panose="02010609060101010101" charset="-122"/>
              <a:sym typeface="微软雅黑" panose="020B0503020204020204" pitchFamily="34" charset="-122"/>
            </a:endParaRPr>
          </a:p>
          <a:p>
            <a:pPr lvl="0" fontAlgn="auto">
              <a:lnSpc>
                <a:spcPct val="135000"/>
              </a:lnSpc>
            </a:pPr>
            <a:r>
              <a:rPr lang="en-US" altLang="zh-CN" sz="2800" dirty="0" smtClean="0">
                <a:solidFill>
                  <a:srgbClr val="000000"/>
                </a:solidFill>
                <a:latin typeface="黑体" panose="02010609060101010101" charset="-122"/>
                <a:ea typeface="黑体" panose="02010609060101010101" charset="-122"/>
                <a:cs typeface="黑体" panose="02010609060101010101" charset="-122"/>
                <a:sym typeface="微软雅黑" panose="020B0503020204020204" pitchFamily="34" charset="-122"/>
              </a:rPr>
              <a:t>1.</a:t>
            </a:r>
            <a:r>
              <a:rPr lang="zh-CN" altLang="en-US" sz="2800" dirty="0" smtClean="0">
                <a:solidFill>
                  <a:srgbClr val="000000"/>
                </a:solidFill>
                <a:latin typeface="黑体" panose="02010609060101010101" charset="-122"/>
                <a:ea typeface="黑体" panose="02010609060101010101" charset="-122"/>
                <a:cs typeface="黑体" panose="02010609060101010101" charset="-122"/>
                <a:sym typeface="微软雅黑" panose="020B0503020204020204" pitchFamily="34" charset="-122"/>
              </a:rPr>
              <a:t>塑料盒（透明、透气）</a:t>
            </a:r>
            <a:endParaRPr lang="zh-CN" altLang="en-US" sz="2800" dirty="0" smtClean="0">
              <a:solidFill>
                <a:srgbClr val="000000"/>
              </a:solidFill>
              <a:latin typeface="黑体" panose="02010609060101010101" charset="-122"/>
              <a:ea typeface="黑体" panose="02010609060101010101" charset="-122"/>
              <a:cs typeface="黑体" panose="02010609060101010101" charset="-122"/>
              <a:sym typeface="微软雅黑" panose="020B0503020204020204" pitchFamily="34" charset="-122"/>
            </a:endParaRPr>
          </a:p>
          <a:p>
            <a:pPr lvl="0" fontAlgn="auto">
              <a:lnSpc>
                <a:spcPct val="135000"/>
              </a:lnSpc>
            </a:pPr>
            <a:r>
              <a:rPr lang="en-US" altLang="zh-CN" sz="2800" dirty="0" smtClean="0">
                <a:solidFill>
                  <a:srgbClr val="000000"/>
                </a:solidFill>
                <a:latin typeface="黑体" panose="02010609060101010101" charset="-122"/>
                <a:ea typeface="黑体" panose="02010609060101010101" charset="-122"/>
                <a:cs typeface="黑体" panose="02010609060101010101" charset="-122"/>
                <a:sym typeface="微软雅黑" panose="020B0503020204020204" pitchFamily="34" charset="-122"/>
              </a:rPr>
              <a:t>2.</a:t>
            </a:r>
            <a:r>
              <a:rPr lang="zh-CN" altLang="en-US" sz="2800" dirty="0" smtClean="0">
                <a:solidFill>
                  <a:srgbClr val="000000"/>
                </a:solidFill>
                <a:latin typeface="黑体" panose="02010609060101010101" charset="-122"/>
                <a:ea typeface="黑体" panose="02010609060101010101" charset="-122"/>
                <a:cs typeface="黑体" panose="02010609060101010101" charset="-122"/>
                <a:sym typeface="微软雅黑" panose="020B0503020204020204" pitchFamily="34" charset="-122"/>
              </a:rPr>
              <a:t>潮湿的沙土（土多、沙少</a:t>
            </a:r>
            <a:r>
              <a:rPr lang="en-US" altLang="zh-CN" sz="2800" dirty="0" smtClean="0">
                <a:solidFill>
                  <a:srgbClr val="000000"/>
                </a:solidFill>
                <a:latin typeface="黑体" panose="02010609060101010101" charset="-122"/>
                <a:ea typeface="黑体" panose="02010609060101010101" charset="-122"/>
                <a:cs typeface="黑体" panose="02010609060101010101" charset="-122"/>
                <a:sym typeface="微软雅黑" panose="020B0503020204020204" pitchFamily="34" charset="-122"/>
              </a:rPr>
              <a:t>)</a:t>
            </a:r>
            <a:endParaRPr lang="zh-CN" altLang="en-US" sz="2800" dirty="0" smtClean="0">
              <a:solidFill>
                <a:srgbClr val="000000"/>
              </a:solidFill>
              <a:latin typeface="黑体" panose="02010609060101010101" charset="-122"/>
              <a:ea typeface="黑体" panose="02010609060101010101" charset="-122"/>
              <a:cs typeface="黑体" panose="02010609060101010101" charset="-122"/>
              <a:sym typeface="微软雅黑" panose="020B0503020204020204" pitchFamily="34" charset="-122"/>
            </a:endParaRPr>
          </a:p>
          <a:p>
            <a:pPr lvl="0" fontAlgn="auto">
              <a:lnSpc>
                <a:spcPct val="135000"/>
              </a:lnSpc>
            </a:pPr>
            <a:r>
              <a:rPr lang="en-US" altLang="zh-CN" sz="2800" dirty="0" smtClean="0">
                <a:solidFill>
                  <a:srgbClr val="000000"/>
                </a:solidFill>
                <a:latin typeface="黑体" panose="02010609060101010101" charset="-122"/>
                <a:ea typeface="黑体" panose="02010609060101010101" charset="-122"/>
                <a:cs typeface="黑体" panose="02010609060101010101" charset="-122"/>
                <a:sym typeface="微软雅黑" panose="020B0503020204020204" pitchFamily="34" charset="-122"/>
              </a:rPr>
              <a:t>3.</a:t>
            </a:r>
            <a:r>
              <a:rPr lang="zh-CN" sz="2800" dirty="0" smtClean="0">
                <a:solidFill>
                  <a:srgbClr val="000000"/>
                </a:solidFill>
                <a:latin typeface="黑体" panose="02010609060101010101" charset="-122"/>
                <a:ea typeface="黑体" panose="02010609060101010101" charset="-122"/>
                <a:cs typeface="黑体" panose="02010609060101010101" charset="-122"/>
                <a:sym typeface="微软雅黑" panose="020B0503020204020204" pitchFamily="34" charset="-122"/>
              </a:rPr>
              <a:t>菜叶等食物</a:t>
            </a:r>
            <a:endParaRPr lang="zh-CN" sz="2800" dirty="0" smtClean="0">
              <a:solidFill>
                <a:srgbClr val="000000"/>
              </a:solidFill>
              <a:latin typeface="黑体" panose="02010609060101010101" charset="-122"/>
              <a:ea typeface="黑体" panose="02010609060101010101" charset="-122"/>
              <a:cs typeface="黑体" panose="02010609060101010101" charset="-122"/>
              <a:sym typeface="微软雅黑" panose="020B0503020204020204" pitchFamily="34" charset="-122"/>
            </a:endParaRPr>
          </a:p>
          <a:p>
            <a:pPr lvl="0" fontAlgn="auto">
              <a:lnSpc>
                <a:spcPct val="135000"/>
              </a:lnSpc>
            </a:pPr>
            <a:r>
              <a:rPr lang="en-US" sz="2800" dirty="0">
                <a:solidFill>
                  <a:srgbClr val="000000"/>
                </a:solidFill>
                <a:latin typeface="黑体" panose="02010609060101010101" charset="-122"/>
                <a:ea typeface="黑体" panose="02010609060101010101" charset="-122"/>
                <a:cs typeface="黑体" panose="02010609060101010101" charset="-122"/>
                <a:sym typeface="微软雅黑" panose="020B0503020204020204" pitchFamily="34" charset="-122"/>
              </a:rPr>
              <a:t>……</a:t>
            </a:r>
            <a:endParaRPr lang="en-US" sz="2800" dirty="0">
              <a:solidFill>
                <a:srgbClr val="000000"/>
              </a:solidFill>
              <a:latin typeface="黑体" panose="02010609060101010101" charset="-122"/>
              <a:ea typeface="黑体" panose="02010609060101010101" charset="-122"/>
              <a:cs typeface="黑体" panose="02010609060101010101" charset="-122"/>
              <a:sym typeface="微软雅黑" panose="020B0503020204020204" pitchFamily="34" charset="-122"/>
            </a:endParaRPr>
          </a:p>
        </p:txBody>
      </p:sp>
      <p:pic>
        <p:nvPicPr>
          <p:cNvPr id="27" name="图片 26"/>
          <p:cNvPicPr>
            <a:picLocks noChangeAspect="1"/>
          </p:cNvPicPr>
          <p:nvPr/>
        </p:nvPicPr>
        <p:blipFill>
          <a:blip r:embed="rId1" cstate="print"/>
          <a:srcRect l="-74" t="312" r="17743" b="2184"/>
          <a:stretch>
            <a:fillRect/>
          </a:stretch>
        </p:blipFill>
        <p:spPr>
          <a:xfrm>
            <a:off x="53340" y="4943475"/>
            <a:ext cx="2292985" cy="1819910"/>
          </a:xfrm>
          <a:prstGeom prst="rect">
            <a:avLst/>
          </a:prstGeom>
        </p:spPr>
      </p:pic>
      <p:graphicFrame>
        <p:nvGraphicFramePr>
          <p:cNvPr id="28" name="对象 27"/>
          <p:cNvGraphicFramePr/>
          <p:nvPr/>
        </p:nvGraphicFramePr>
        <p:xfrm>
          <a:off x="5720080" y="2160270"/>
          <a:ext cx="3474085" cy="2537460"/>
        </p:xfrm>
        <a:graphic>
          <a:graphicData uri="http://schemas.openxmlformats.org/presentationml/2006/ole">
            <mc:AlternateContent xmlns:mc="http://schemas.openxmlformats.org/markup-compatibility/2006">
              <mc:Choice xmlns:v="urn:schemas-microsoft-com:vml" Requires="v">
                <p:oleObj spid="_x0000_s6145" name="" r:id="rId2" imgW="3947160" imgH="2773680" progId="PBrush">
                  <p:embed/>
                </p:oleObj>
              </mc:Choice>
              <mc:Fallback>
                <p:oleObj name="" r:id="rId2" imgW="3947160" imgH="2773680" progId="PBrush">
                  <p:embed/>
                  <p:pic>
                    <p:nvPicPr>
                      <p:cNvPr id="0" name="图片 4" descr="image1"/>
                      <p:cNvPicPr/>
                      <p:nvPr/>
                    </p:nvPicPr>
                    <p:blipFill>
                      <a:blip r:embed="rId3"/>
                      <a:stretch>
                        <a:fillRect/>
                      </a:stretch>
                    </p:blipFill>
                    <p:spPr>
                      <a:xfrm>
                        <a:off x="5720080" y="2160270"/>
                        <a:ext cx="3474085" cy="2537460"/>
                      </a:xfrm>
                      <a:prstGeom prst="rect">
                        <a:avLst/>
                      </a:prstGeom>
                      <a:noFill/>
                      <a:ln w="9525">
                        <a:noFill/>
                      </a:ln>
                    </p:spPr>
                  </p:pic>
                </p:oleObj>
              </mc:Fallback>
            </mc:AlternateContent>
          </a:graphicData>
        </a:graphic>
      </p:graphicFrame>
      <p:sp>
        <p:nvSpPr>
          <p:cNvPr id="16" name="云形标注 15"/>
          <p:cNvSpPr/>
          <p:nvPr/>
        </p:nvSpPr>
        <p:spPr>
          <a:xfrm>
            <a:off x="5220335" y="612140"/>
            <a:ext cx="3791585" cy="1548130"/>
          </a:xfrm>
          <a:prstGeom prst="cloudCallout">
            <a:avLst>
              <a:gd name="adj1" fmla="val -13456"/>
              <a:gd name="adj2" fmla="val 78301"/>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sz="2400" dirty="0">
                <a:solidFill>
                  <a:schemeClr val="tx1"/>
                </a:solidFill>
                <a:latin typeface="楷体" panose="02010609060101010101" charset="-122"/>
                <a:ea typeface="楷体" panose="02010609060101010101" charset="-122"/>
                <a:sym typeface="+mn-ea"/>
              </a:rPr>
              <a:t>小树枝、树叶可以让蜗牛在里面玩爬行游戏</a:t>
            </a:r>
            <a:endParaRPr lang="zh-CN" sz="2400"/>
          </a:p>
        </p:txBody>
      </p:sp>
      <p:grpSp>
        <p:nvGrpSpPr>
          <p:cNvPr id="31" name="组合 30"/>
          <p:cNvGrpSpPr/>
          <p:nvPr/>
        </p:nvGrpSpPr>
        <p:grpSpPr>
          <a:xfrm>
            <a:off x="3454400" y="4161155"/>
            <a:ext cx="4320540" cy="2422525"/>
            <a:chOff x="4478" y="6529"/>
            <a:chExt cx="6804" cy="3815"/>
          </a:xfrm>
        </p:grpSpPr>
        <p:grpSp>
          <p:nvGrpSpPr>
            <p:cNvPr id="30" name="组合 29"/>
            <p:cNvGrpSpPr/>
            <p:nvPr/>
          </p:nvGrpSpPr>
          <p:grpSpPr>
            <a:xfrm>
              <a:off x="4478" y="6529"/>
              <a:ext cx="3969" cy="3815"/>
              <a:chOff x="4478" y="6529"/>
              <a:chExt cx="3969" cy="3815"/>
            </a:xfrm>
          </p:grpSpPr>
          <p:graphicFrame>
            <p:nvGraphicFramePr>
              <p:cNvPr id="7" name="对象 6"/>
              <p:cNvGraphicFramePr/>
              <p:nvPr/>
            </p:nvGraphicFramePr>
            <p:xfrm>
              <a:off x="4704" y="6529"/>
              <a:ext cx="3516" cy="1774"/>
            </p:xfrm>
            <a:graphic>
              <a:graphicData uri="http://schemas.openxmlformats.org/presentationml/2006/ole">
                <mc:AlternateContent xmlns:mc="http://schemas.openxmlformats.org/markup-compatibility/2006">
                  <mc:Choice xmlns:v="urn:schemas-microsoft-com:vml" Requires="v">
                    <p:oleObj spid="_x0000_s6146" name="" r:id="rId4" imgW="5318760" imgH="1470660" progId="PBrush">
                      <p:embed/>
                    </p:oleObj>
                  </mc:Choice>
                  <mc:Fallback>
                    <p:oleObj name="" r:id="rId4" imgW="5318760" imgH="1470660" progId="PBrush">
                      <p:embed/>
                      <p:pic>
                        <p:nvPicPr>
                          <p:cNvPr id="0" name="图片 6145" descr="image14"/>
                          <p:cNvPicPr/>
                          <p:nvPr/>
                        </p:nvPicPr>
                        <p:blipFill>
                          <a:blip r:embed="rId5"/>
                          <a:stretch>
                            <a:fillRect/>
                          </a:stretch>
                        </p:blipFill>
                        <p:spPr>
                          <a:xfrm>
                            <a:off x="4704" y="6529"/>
                            <a:ext cx="3516" cy="1774"/>
                          </a:xfrm>
                          <a:prstGeom prst="rect">
                            <a:avLst/>
                          </a:prstGeom>
                          <a:noFill/>
                          <a:ln w="9525">
                            <a:noFill/>
                          </a:ln>
                        </p:spPr>
                      </p:pic>
                    </p:oleObj>
                  </mc:Fallback>
                </mc:AlternateContent>
              </a:graphicData>
            </a:graphic>
          </p:graphicFrame>
          <p:sp>
            <p:nvSpPr>
              <p:cNvPr id="25" name="圆角矩形 24"/>
              <p:cNvSpPr/>
              <p:nvPr/>
            </p:nvSpPr>
            <p:spPr>
              <a:xfrm>
                <a:off x="4478" y="6529"/>
                <a:ext cx="3969" cy="3756"/>
              </a:xfrm>
              <a:prstGeom prst="roundRect">
                <a:avLst/>
              </a:prstGeom>
              <a:noFill/>
              <a:ln w="19050"/>
              <a:extLst>
                <a:ext uri="{909E8E84-426E-40DD-AFC4-6F175D3DCCD1}">
                  <a14:hiddenFill xmlns:a14="http://schemas.microsoft.com/office/drawing/2010/main">
                    <a:solidFill>
                      <a:schemeClr val="accent1"/>
                    </a:solidFill>
                  </a14:hiddenFill>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4590" y="8165"/>
                <a:ext cx="3516" cy="2179"/>
              </a:xfrm>
              <a:prstGeom prst="rect">
                <a:avLst/>
              </a:prstGeom>
              <a:noFill/>
              <a:extLst>
                <a:ext uri="{909E8E84-426E-40DD-AFC4-6F175D3DCCD1}">
                  <a14:hiddenFill xmlns:a14="http://schemas.microsoft.com/office/drawing/2010/main">
                    <a:solidFill>
                      <a:schemeClr val="accent6">
                        <a:lumMod val="20000"/>
                        <a:lumOff val="80000"/>
                      </a:schemeClr>
                    </a:solidFill>
                  </a14:hiddenFill>
                </a:ext>
              </a:extLst>
            </p:spPr>
            <p:txBody>
              <a:bodyPr wrap="square" rtlCol="0">
                <a:spAutoFit/>
              </a:bodyPr>
              <a:lstStyle/>
              <a:p>
                <a:pPr algn="ctr"/>
                <a:r>
                  <a:rPr lang="zh-CN" altLang="en-US" sz="2800">
                    <a:latin typeface="楷体" panose="02010609060101010101" charset="-122"/>
                    <a:ea typeface="楷体" panose="02010609060101010101" charset="-122"/>
                    <a:cs typeface="楷体" panose="02010609060101010101" charset="-122"/>
                    <a:sym typeface="+mn-ea"/>
                  </a:rPr>
                  <a:t>湿沙土铺在</a:t>
                </a:r>
                <a:r>
                  <a:rPr lang="zh-CN" altLang="en-US" sz="2800">
                    <a:latin typeface="楷体" panose="02010609060101010101" charset="-122"/>
                    <a:ea typeface="楷体" panose="02010609060101010101" charset="-122"/>
                    <a:cs typeface="楷体" panose="02010609060101010101" charset="-122"/>
                  </a:rPr>
                  <a:t>盒子底部，约</a:t>
                </a:r>
                <a:r>
                  <a:rPr lang="en-US" altLang="zh-CN" sz="2800">
                    <a:latin typeface="楷体" panose="02010609060101010101" charset="-122"/>
                    <a:ea typeface="楷体" panose="02010609060101010101" charset="-122"/>
                    <a:cs typeface="楷体" panose="02010609060101010101" charset="-122"/>
                  </a:rPr>
                  <a:t>5</a:t>
                </a:r>
                <a:r>
                  <a:rPr lang="zh-CN" altLang="en-US" sz="2800">
                    <a:latin typeface="楷体" panose="02010609060101010101" charset="-122"/>
                    <a:ea typeface="楷体" panose="02010609060101010101" charset="-122"/>
                    <a:cs typeface="楷体" panose="02010609060101010101" charset="-122"/>
                  </a:rPr>
                  <a:t>厘米厚。</a:t>
                </a:r>
                <a:endParaRPr lang="zh-CN" altLang="en-US" sz="2800">
                  <a:latin typeface="楷体" panose="02010609060101010101" charset="-122"/>
                  <a:ea typeface="楷体" panose="02010609060101010101" charset="-122"/>
                  <a:cs typeface="楷体" panose="02010609060101010101" charset="-122"/>
                </a:endParaRPr>
              </a:p>
            </p:txBody>
          </p:sp>
        </p:grpSp>
        <p:cxnSp>
          <p:nvCxnSpPr>
            <p:cNvPr id="26" name="直接连接符 25"/>
            <p:cNvCxnSpPr/>
            <p:nvPr/>
          </p:nvCxnSpPr>
          <p:spPr>
            <a:xfrm flipV="1">
              <a:off x="7880" y="6529"/>
              <a:ext cx="3402" cy="1366"/>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nodeType="click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right)">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up)">
                                      <p:cBhvr>
                                        <p:cTn id="1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bldLvl="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图片 26"/>
          <p:cNvPicPr>
            <a:picLocks noChangeAspect="1"/>
          </p:cNvPicPr>
          <p:nvPr/>
        </p:nvPicPr>
        <p:blipFill>
          <a:blip r:embed="rId1" cstate="print"/>
          <a:srcRect l="-74" t="312" r="17743" b="2184"/>
          <a:stretch>
            <a:fillRect/>
          </a:stretch>
        </p:blipFill>
        <p:spPr>
          <a:xfrm>
            <a:off x="53340" y="4943475"/>
            <a:ext cx="2292985" cy="1819910"/>
          </a:xfrm>
          <a:prstGeom prst="rect">
            <a:avLst/>
          </a:prstGeom>
        </p:spPr>
      </p:pic>
      <p:sp>
        <p:nvSpPr>
          <p:cNvPr id="9" name="TextBox 1"/>
          <p:cNvSpPr txBox="1"/>
          <p:nvPr/>
        </p:nvSpPr>
        <p:spPr>
          <a:xfrm>
            <a:off x="252095" y="171450"/>
            <a:ext cx="3281045" cy="768350"/>
          </a:xfrm>
          <a:prstGeom prst="rect">
            <a:avLst/>
          </a:prstGeom>
          <a:solidFill>
            <a:schemeClr val="accent6">
              <a:lumMod val="40000"/>
              <a:lumOff val="60000"/>
            </a:schemeClr>
          </a:solidFill>
        </p:spPr>
        <p:txBody>
          <a:bodyPr wrap="square" rtlCol="0">
            <a:spAutoFit/>
          </a:bodyPr>
          <a:lstStyle/>
          <a:p>
            <a:pPr algn="ctr"/>
            <a:r>
              <a:rPr lang="zh-CN" altLang="en-US" sz="4400" b="1" dirty="0" smtClean="0">
                <a:solidFill>
                  <a:schemeClr val="tx1"/>
                </a:solidFill>
                <a:latin typeface="华文楷体" panose="02010600040101010101" pitchFamily="2" charset="-122"/>
                <a:ea typeface="华文楷体" panose="02010600040101010101" pitchFamily="2" charset="-122"/>
              </a:rPr>
              <a:t>观察、汇报</a:t>
            </a:r>
            <a:endParaRPr lang="zh-CN" altLang="en-US" sz="4400" b="1" dirty="0" smtClean="0">
              <a:solidFill>
                <a:schemeClr val="tx1"/>
              </a:solidFill>
              <a:latin typeface="华文楷体" panose="02010600040101010101" pitchFamily="2" charset="-122"/>
              <a:ea typeface="华文楷体" panose="02010600040101010101" pitchFamily="2" charset="-122"/>
              <a:sym typeface="+mn-ea"/>
            </a:endParaRPr>
          </a:p>
        </p:txBody>
      </p:sp>
      <p:sp>
        <p:nvSpPr>
          <p:cNvPr id="17" name="TextBox 2"/>
          <p:cNvSpPr txBox="1"/>
          <p:nvPr/>
        </p:nvSpPr>
        <p:spPr>
          <a:xfrm>
            <a:off x="3931285" y="161290"/>
            <a:ext cx="5080635" cy="714962"/>
          </a:xfrm>
          <a:prstGeom prst="roundRect">
            <a:avLst/>
          </a:prstGeom>
          <a:solidFill>
            <a:srgbClr val="FFFFCC"/>
          </a:solidFill>
        </p:spPr>
        <p:txBody>
          <a:bodyPr wrap="square" rtlCol="0">
            <a:spAutoFit/>
          </a:bodyPr>
          <a:lstStyle/>
          <a:p>
            <a:pPr marL="222885" indent="-205105" algn="l">
              <a:buFont typeface="Arial" panose="020B0604020202020204" pitchFamily="34" charset="0"/>
              <a:buChar char="•"/>
            </a:pPr>
            <a:r>
              <a:rPr lang="zh-CN" altLang="en-US" sz="3600" dirty="0" smtClean="0">
                <a:solidFill>
                  <a:schemeClr val="tx1"/>
                </a:solidFill>
                <a:latin typeface="楷体" panose="02010609060101010101" charset="-122"/>
                <a:ea typeface="楷体" panose="02010609060101010101" charset="-122"/>
              </a:rPr>
              <a:t>蜗牛怎样吃菜叶</a:t>
            </a:r>
            <a:endParaRPr lang="zh-CN" altLang="en-US" sz="3600" dirty="0" smtClean="0">
              <a:solidFill>
                <a:schemeClr val="tx1"/>
              </a:solidFill>
              <a:latin typeface="楷体" panose="02010609060101010101" charset="-122"/>
              <a:ea typeface="楷体" panose="02010609060101010101" charset="-122"/>
            </a:endParaRPr>
          </a:p>
        </p:txBody>
      </p:sp>
      <p:graphicFrame>
        <p:nvGraphicFramePr>
          <p:cNvPr id="16" name="对象 15"/>
          <p:cNvGraphicFramePr/>
          <p:nvPr/>
        </p:nvGraphicFramePr>
        <p:xfrm>
          <a:off x="4414520" y="2671445"/>
          <a:ext cx="4114800" cy="2581910"/>
        </p:xfrm>
        <a:graphic>
          <a:graphicData uri="http://schemas.openxmlformats.org/presentationml/2006/ole">
            <mc:AlternateContent xmlns:mc="http://schemas.openxmlformats.org/markup-compatibility/2006">
              <mc:Choice xmlns:v="urn:schemas-microsoft-com:vml" Requires="v">
                <p:oleObj spid="_x0000_s7169" name="" r:id="rId2" imgW="4099560" imgH="2179320" progId="PBrush">
                  <p:embed/>
                </p:oleObj>
              </mc:Choice>
              <mc:Fallback>
                <p:oleObj name="" r:id="rId2" imgW="4099560" imgH="2179320" progId="PBrush">
                  <p:embed/>
                  <p:pic>
                    <p:nvPicPr>
                      <p:cNvPr id="0" name="图片 7168"/>
                      <p:cNvPicPr/>
                      <p:nvPr/>
                    </p:nvPicPr>
                    <p:blipFill>
                      <a:blip r:embed="rId3"/>
                      <a:stretch>
                        <a:fillRect/>
                      </a:stretch>
                    </p:blipFill>
                    <p:spPr>
                      <a:xfrm>
                        <a:off x="4414520" y="2671445"/>
                        <a:ext cx="4114800" cy="2581910"/>
                      </a:xfrm>
                      <a:prstGeom prst="rect">
                        <a:avLst/>
                      </a:prstGeom>
                      <a:noFill/>
                      <a:ln w="9525">
                        <a:noFill/>
                      </a:ln>
                    </p:spPr>
                  </p:pic>
                </p:oleObj>
              </mc:Fallback>
            </mc:AlternateContent>
          </a:graphicData>
        </a:graphic>
      </p:graphicFrame>
      <p:pic>
        <p:nvPicPr>
          <p:cNvPr id="19" name="图片 18"/>
          <p:cNvPicPr>
            <a:picLocks noChangeAspect="1"/>
          </p:cNvPicPr>
          <p:nvPr/>
        </p:nvPicPr>
        <p:blipFill>
          <a:blip r:embed="rId4" cstate="print"/>
          <a:stretch>
            <a:fillRect/>
          </a:stretch>
        </p:blipFill>
        <p:spPr>
          <a:xfrm>
            <a:off x="588010" y="2671445"/>
            <a:ext cx="3506470" cy="2636520"/>
          </a:xfrm>
          <a:prstGeom prst="rect">
            <a:avLst/>
          </a:prstGeom>
        </p:spPr>
      </p:pic>
      <p:sp>
        <p:nvSpPr>
          <p:cNvPr id="21" name="云形标注 20"/>
          <p:cNvSpPr/>
          <p:nvPr/>
        </p:nvSpPr>
        <p:spPr>
          <a:xfrm>
            <a:off x="485775" y="1253490"/>
            <a:ext cx="3047365" cy="1135380"/>
          </a:xfrm>
          <a:prstGeom prst="cloudCallout">
            <a:avLst>
              <a:gd name="adj1" fmla="val 14513"/>
              <a:gd name="adj2" fmla="val 79697"/>
            </a:avLst>
          </a:prstGeom>
          <a:solidFill>
            <a:schemeClr val="accent6">
              <a:lumMod val="20000"/>
              <a:lumOff val="8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sz="2800" dirty="0">
                <a:solidFill>
                  <a:schemeClr val="tx1"/>
                </a:solidFill>
                <a:latin typeface="楷体" panose="02010609060101010101" charset="-122"/>
                <a:ea typeface="楷体" panose="02010609060101010101" charset="-122"/>
                <a:sym typeface="+mn-ea"/>
              </a:rPr>
              <a:t>把蜗牛放在菜叶上</a:t>
            </a:r>
            <a:endParaRPr lang="zh-CN" sz="280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MH" val="20161014205849"/>
  <p:tag name="MH_LIBRARY" val="GRAPHIC"/>
  <p:tag name="MH_ORDER" val="Freeform 8"/>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528</Words>
  <Application>WPS 演示</Application>
  <PresentationFormat>全屏显示(4:3)</PresentationFormat>
  <Paragraphs>94</Paragraphs>
  <Slides>13</Slides>
  <Notes>4</Notes>
  <HiddenSlides>0</HiddenSlides>
  <MMClips>0</MMClips>
  <ScaleCrop>false</ScaleCrop>
  <HeadingPairs>
    <vt:vector size="8" baseType="variant">
      <vt:variant>
        <vt:lpstr>已用的字体</vt:lpstr>
      </vt:variant>
      <vt:variant>
        <vt:i4>10</vt:i4>
      </vt:variant>
      <vt:variant>
        <vt:lpstr>主题</vt:lpstr>
      </vt:variant>
      <vt:variant>
        <vt:i4>1</vt:i4>
      </vt:variant>
      <vt:variant>
        <vt:lpstr>嵌入 OLE 服务器</vt:lpstr>
      </vt:variant>
      <vt:variant>
        <vt:i4>9</vt:i4>
      </vt:variant>
      <vt:variant>
        <vt:lpstr>幻灯片标题</vt:lpstr>
      </vt:variant>
      <vt:variant>
        <vt:i4>13</vt:i4>
      </vt:variant>
    </vt:vector>
  </HeadingPairs>
  <TitlesOfParts>
    <vt:vector size="33" baseType="lpstr">
      <vt:lpstr>Arial</vt:lpstr>
      <vt:lpstr>宋体</vt:lpstr>
      <vt:lpstr>Wingdings</vt:lpstr>
      <vt:lpstr>华文楷体</vt:lpstr>
      <vt:lpstr>华文中宋</vt:lpstr>
      <vt:lpstr>微软雅黑</vt:lpstr>
      <vt:lpstr>楷体</vt:lpstr>
      <vt:lpstr>黑体</vt:lpstr>
      <vt:lpstr>Calibri</vt:lpstr>
      <vt:lpstr>Arial Unicode MS</vt:lpstr>
      <vt:lpstr>Office 主题</vt:lpstr>
      <vt:lpstr>PBrush</vt:lpstr>
      <vt:lpstr>PBrush</vt:lpstr>
      <vt:lpstr>PBrush</vt:lpstr>
      <vt:lpstr>PBrush</vt:lpstr>
      <vt:lpstr>PBrush</vt:lpstr>
      <vt:lpstr>PBrush</vt:lpstr>
      <vt:lpstr>PBrush</vt:lpstr>
      <vt:lpstr>PBrush</vt:lpstr>
      <vt:lpstr>PBrush</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二剪梅</cp:lastModifiedBy>
  <cp:revision>173</cp:revision>
  <dcterms:created xsi:type="dcterms:W3CDTF">2017-08-06T08:46:00Z</dcterms:created>
  <dcterms:modified xsi:type="dcterms:W3CDTF">2018-04-30T14:36:21Z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2052-10.1.0.7346</vt:lpwstr>
  </property>
</Properties>
</file>