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7" r:id="rId2"/>
    <p:sldId id="302" r:id="rId3"/>
    <p:sldId id="324" r:id="rId4"/>
    <p:sldId id="304" r:id="rId5"/>
    <p:sldId id="294" r:id="rId6"/>
    <p:sldId id="325" r:id="rId7"/>
    <p:sldId id="326" r:id="rId8"/>
    <p:sldId id="327" r:id="rId9"/>
    <p:sldId id="299" r:id="rId10"/>
    <p:sldId id="301" r:id="rId11"/>
    <p:sldId id="284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9">
          <p15:clr>
            <a:srgbClr val="A4A3A4"/>
          </p15:clr>
        </p15:guide>
        <p15:guide id="2" pos="28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468DE4"/>
    <a:srgbClr val="33FD23"/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8" autoAdjust="0"/>
    <p:restoredTop sz="94660"/>
  </p:normalViewPr>
  <p:slideViewPr>
    <p:cSldViewPr>
      <p:cViewPr varScale="1">
        <p:scale>
          <a:sx n="67" d="100"/>
          <a:sy n="67" d="100"/>
        </p:scale>
        <p:origin x="-1296" y="-90"/>
      </p:cViewPr>
      <p:guideLst>
        <p:guide orient="horz" pos="2169"/>
        <p:guide pos="289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5486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5.bin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小学科学教学网资源建设团队  陈梅娟 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发现生长</a:t>
            </a:r>
            <a:endParaRPr lang="zh-CN" altLang="en-US" sz="6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教科版二年级下册第二单元第</a:t>
            </a:r>
            <a:r>
              <a:rPr lang="en-US" altLang="zh-CN" sz="2800" b="1" dirty="0" smtClean="0"/>
              <a:t>5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t="15721"/>
          <a:stretch>
            <a:fillRect/>
          </a:stretch>
        </p:blipFill>
        <p:spPr>
          <a:xfrm>
            <a:off x="795020" y="3009900"/>
            <a:ext cx="7554595" cy="34893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260648"/>
            <a:ext cx="2088232" cy="768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sz="4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拓 展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59765" y="133985"/>
            <a:ext cx="8095615" cy="1660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18415" algn="l" fontAlgn="auto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          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听家长讲一讲：</a:t>
            </a:r>
          </a:p>
          <a:p>
            <a:pPr lvl="0" indent="18415" algn="l" fontAlgn="auto">
              <a:lnSpc>
                <a:spcPct val="15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有关我们成长的故事；对我们成长的希望。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82015" y="2087880"/>
            <a:ext cx="26111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18415" algn="l" fontAlgn="auto">
              <a:lnSpc>
                <a:spcPct val="150000"/>
              </a:lnSpc>
            </a:pPr>
            <a:r>
              <a:rPr lang="en-US" altLang="zh-CN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小调查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郑重申明</a:t>
            </a:r>
            <a:endParaRPr lang="zh-CN" altLang="en-US" sz="60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340768"/>
            <a:ext cx="8424936" cy="5301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</a:rPr>
              <a:t>    本课件和配套教案版权归小学科学教学网资源建设团队所有，供全国小学科学教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师在课堂教学中无偿使用。其他网站或个人想要转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载，请与资源建设团队联系；如果其他网站或个人用于赢利，我们保留追究的权利！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48690" y="1635760"/>
          <a:ext cx="7054850" cy="3906520"/>
        </p:xfrm>
        <a:graphic>
          <a:graphicData uri="http://schemas.openxmlformats.org/presentationml/2006/ole">
            <p:oleObj spid="_x0000_s1026" r:id="rId3" imgW="4761905" imgH="2591162" progId="PBrush">
              <p:embed/>
            </p:oleObj>
          </a:graphicData>
        </a:graphic>
      </p:graphicFrame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615180" y="325120"/>
            <a:ext cx="2963545" cy="82740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0" tIns="-71415" rIns="0" bIns="160287" numCol="1" anchor="ctr" anchorCtr="0" compatLnSpc="1">
            <a:spAutoFit/>
          </a:bodyPr>
          <a:lstStyle/>
          <a:p>
            <a:pPr marL="21590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这是谁呀？</a:t>
            </a:r>
          </a:p>
        </p:txBody>
      </p:sp>
      <p:sp>
        <p:nvSpPr>
          <p:cNvPr id="5" name="前凸弯带形 4"/>
          <p:cNvSpPr/>
          <p:nvPr/>
        </p:nvSpPr>
        <p:spPr>
          <a:xfrm>
            <a:off x="130483" y="163488"/>
            <a:ext cx="3888432" cy="1152128"/>
          </a:xfrm>
          <a:prstGeom prst="ellipseRibb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ea typeface="华文楷体"/>
              </a:rPr>
              <a:t>猜一猜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670300" y="5862638"/>
            <a:ext cx="1743710" cy="82740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-71415" rIns="0" bIns="160287" numCol="1" anchor="ctr" anchorCtr="0" compatLnSpc="1">
            <a:spAutoFit/>
          </a:bodyPr>
          <a:lstStyle/>
          <a:p>
            <a:pPr marL="21590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刘翔</a:t>
            </a:r>
          </a:p>
        </p:txBody>
      </p:sp>
      <p:sp>
        <p:nvSpPr>
          <p:cNvPr id="3" name="矩形 2"/>
          <p:cNvSpPr/>
          <p:nvPr/>
        </p:nvSpPr>
        <p:spPr>
          <a:xfrm>
            <a:off x="3670300" y="1456055"/>
            <a:ext cx="5114290" cy="5075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bldLvl="0" animBg="1"/>
      <p:bldP spid="4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115310" y="5535613"/>
            <a:ext cx="1743710" cy="82740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-71415" rIns="0" bIns="160287" numCol="1" anchor="ctr" anchorCtr="0" compatLnSpc="1">
            <a:spAutoFit/>
          </a:bodyPr>
          <a:lstStyle/>
          <a:p>
            <a:pPr marL="21590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姚明</a:t>
            </a:r>
          </a:p>
        </p:txBody>
      </p:sp>
      <p:sp>
        <p:nvSpPr>
          <p:cNvPr id="7" name="前凸弯带形 6"/>
          <p:cNvSpPr/>
          <p:nvPr/>
        </p:nvSpPr>
        <p:spPr>
          <a:xfrm>
            <a:off x="130483" y="163488"/>
            <a:ext cx="3888432" cy="1152128"/>
          </a:xfrm>
          <a:prstGeom prst="ellipseRibb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ea typeface="华文楷体"/>
              </a:rPr>
              <a:t>猜一猜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29540" y="1819910"/>
          <a:ext cx="8894445" cy="3484245"/>
        </p:xfrm>
        <a:graphic>
          <a:graphicData uri="http://schemas.openxmlformats.org/presentationml/2006/ole">
            <p:oleObj spid="_x0000_s2050" r:id="rId3" imgW="7182853" imgH="2266667" progId="PBrush">
              <p:embed/>
            </p:oleObj>
          </a:graphicData>
        </a:graphic>
      </p:graphicFrame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615180" y="325120"/>
            <a:ext cx="2963545" cy="82740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0" tIns="-71415" rIns="0" bIns="160287" numCol="1" anchor="ctr" anchorCtr="0" compatLnSpc="1">
            <a:spAutoFit/>
          </a:bodyPr>
          <a:lstStyle/>
          <a:p>
            <a:pPr marL="21590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这是谁呀？</a:t>
            </a:r>
          </a:p>
        </p:txBody>
      </p:sp>
      <p:sp>
        <p:nvSpPr>
          <p:cNvPr id="3" name="矩形 2"/>
          <p:cNvSpPr/>
          <p:nvPr/>
        </p:nvSpPr>
        <p:spPr>
          <a:xfrm>
            <a:off x="2592705" y="1429385"/>
            <a:ext cx="6532245" cy="4934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聚 焦</a:t>
            </a:r>
          </a:p>
        </p:txBody>
      </p:sp>
      <p:sp>
        <p:nvSpPr>
          <p:cNvPr id="3" name="矩形 2"/>
          <p:cNvSpPr/>
          <p:nvPr/>
        </p:nvSpPr>
        <p:spPr>
          <a:xfrm>
            <a:off x="2555776" y="260266"/>
            <a:ext cx="658822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你注意过自己的身体变化吗？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r="5525"/>
          <a:stretch>
            <a:fillRect/>
          </a:stretch>
        </p:blipFill>
        <p:spPr>
          <a:xfrm>
            <a:off x="100965" y="2499995"/>
            <a:ext cx="2967355" cy="36080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0920" y="977900"/>
            <a:ext cx="3053080" cy="38595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68320" y="1527810"/>
            <a:ext cx="3022600" cy="414972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244850" y="5890260"/>
            <a:ext cx="58991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我们的身体在一年一年地生长</a:t>
            </a:r>
            <a:r>
              <a:rPr lang="zh-CN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2088232" cy="768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探 索</a:t>
            </a:r>
          </a:p>
        </p:txBody>
      </p:sp>
      <p:sp>
        <p:nvSpPr>
          <p:cNvPr id="3" name="矩形 2"/>
          <p:cNvSpPr/>
          <p:nvPr/>
        </p:nvSpPr>
        <p:spPr>
          <a:xfrm>
            <a:off x="2583081" y="260266"/>
            <a:ext cx="658822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怎样</a:t>
            </a:r>
            <a:r>
              <a:rPr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证明我们的身体在</a:t>
            </a:r>
            <a:r>
              <a:rPr lang="zh-CN"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一年一年地</a:t>
            </a:r>
            <a:r>
              <a:rPr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生长？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62500" y="1532255"/>
          <a:ext cx="3914140" cy="2061210"/>
        </p:xfrm>
        <a:graphic>
          <a:graphicData uri="http://schemas.openxmlformats.org/presentationml/2006/ole">
            <p:oleObj spid="_x0000_s3075" r:id="rId3" imgW="5504762" imgH="2333333" progId="PBrush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13030" y="1888490"/>
          <a:ext cx="4483100" cy="2048510"/>
        </p:xfrm>
        <a:graphic>
          <a:graphicData uri="http://schemas.openxmlformats.org/presentationml/2006/ole">
            <p:oleObj spid="_x0000_s3076" r:id="rId4" imgW="5877745" imgH="2591162" progId="PBrush">
              <p:embed/>
            </p:oleObj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030" y="4361815"/>
            <a:ext cx="5386705" cy="20408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30650" y="3442970"/>
            <a:ext cx="5005705" cy="1762125"/>
          </a:xfrm>
          <a:prstGeom prst="rect">
            <a:avLst/>
          </a:prstGeom>
        </p:spPr>
      </p:pic>
      <p:sp>
        <p:nvSpPr>
          <p:cNvPr id="10" name="云形标注 9"/>
          <p:cNvSpPr/>
          <p:nvPr/>
        </p:nvSpPr>
        <p:spPr>
          <a:xfrm>
            <a:off x="6337300" y="5339080"/>
            <a:ext cx="2598420" cy="1344930"/>
          </a:xfrm>
          <a:prstGeom prst="cloudCallout">
            <a:avLst>
              <a:gd name="adj1" fmla="val -62512"/>
              <a:gd name="adj2" fmla="val -48536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请在小组内展示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2088232" cy="768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探 索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5" y="1665605"/>
            <a:ext cx="4253865" cy="3193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2490" y="1684655"/>
            <a:ext cx="4203700" cy="317436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583180" y="260350"/>
            <a:ext cx="602932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计算一下，</a:t>
            </a:r>
            <a:r>
              <a:rPr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我们的体重和身高比出生时增加了多少？？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rcRect b="4132"/>
          <a:stretch>
            <a:fillRect/>
          </a:stretch>
        </p:blipFill>
        <p:spPr>
          <a:xfrm>
            <a:off x="12065" y="5123180"/>
            <a:ext cx="1212850" cy="175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2088232" cy="768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探 索</a:t>
            </a:r>
          </a:p>
        </p:txBody>
      </p:sp>
      <p:sp>
        <p:nvSpPr>
          <p:cNvPr id="3" name="矩形 2"/>
          <p:cNvSpPr/>
          <p:nvPr/>
        </p:nvSpPr>
        <p:spPr>
          <a:xfrm>
            <a:off x="2583180" y="260350"/>
            <a:ext cx="602932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计算一下，</a:t>
            </a:r>
            <a:r>
              <a:rPr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我们的体重和身高比出生时增加了多少？？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7645" y="1701800"/>
            <a:ext cx="6433185" cy="489204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6380480" y="1355725"/>
            <a:ext cx="2232025" cy="1344930"/>
          </a:xfrm>
          <a:prstGeom prst="cloudCallout">
            <a:avLst>
              <a:gd name="adj1" fmla="val -12873"/>
              <a:gd name="adj2" fmla="val 89943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请记录在</a:t>
            </a:r>
          </a:p>
          <a:p>
            <a:pPr algn="ctr"/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《活动手册》第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53815" y="4644390"/>
            <a:ext cx="477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05225" y="5527675"/>
            <a:ext cx="7753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97755" y="4621530"/>
            <a:ext cx="866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25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380480" y="4572635"/>
            <a:ext cx="866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22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97755" y="5527675"/>
            <a:ext cx="1153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130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79845" y="5527675"/>
            <a:ext cx="1010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80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rcRect b="4132"/>
          <a:stretch>
            <a:fillRect/>
          </a:stretch>
        </p:blipFill>
        <p:spPr>
          <a:xfrm>
            <a:off x="12065" y="5123180"/>
            <a:ext cx="1212850" cy="175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2088232" cy="768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探 索</a:t>
            </a:r>
          </a:p>
        </p:txBody>
      </p:sp>
      <p:sp>
        <p:nvSpPr>
          <p:cNvPr id="3" name="矩形 2"/>
          <p:cNvSpPr/>
          <p:nvPr/>
        </p:nvSpPr>
        <p:spPr>
          <a:xfrm>
            <a:off x="2583180" y="260350"/>
            <a:ext cx="619823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我们的身体每天都在发生变化吗</a:t>
            </a:r>
            <a:r>
              <a:rPr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" y="1459230"/>
            <a:ext cx="4048760" cy="2951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0730" y="1459230"/>
            <a:ext cx="4062730" cy="29432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12800" y="4505325"/>
            <a:ext cx="70973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5000"/>
              </a:lnSpc>
            </a:pPr>
            <a:r>
              <a:rPr lang="zh-CN" sz="2800" b="1" dirty="0">
                <a:solidFill>
                  <a:schemeClr val="tx1"/>
                </a:solidFill>
                <a:latin typeface="+mn-ea"/>
              </a:rPr>
              <a:t>说一说：</a:t>
            </a:r>
          </a:p>
          <a:p>
            <a:pPr marL="571500" indent="0" fontAlgn="auto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2800" b="1" dirty="0">
                <a:solidFill>
                  <a:schemeClr val="tx1"/>
                </a:solidFill>
                <a:latin typeface="+mn-ea"/>
              </a:rPr>
              <a:t>大概几天前剪了指甲？</a:t>
            </a:r>
          </a:p>
          <a:p>
            <a:pPr marL="571500" indent="0" fontAlgn="auto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sz="2800" b="1" dirty="0">
                <a:solidFill>
                  <a:schemeClr val="tx1"/>
                </a:solidFill>
                <a:latin typeface="+mn-ea"/>
              </a:rPr>
              <a:t>大概多久会剪一次头发？</a:t>
            </a:r>
          </a:p>
          <a:p>
            <a:pPr marL="571500" indent="0" fontAlgn="auto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latin typeface="+mn-ea"/>
              </a:rPr>
              <a:t>推测：指甲</a:t>
            </a:r>
            <a:r>
              <a:rPr lang="zh-CN" altLang="en-US" sz="2800" b="1" dirty="0">
                <a:latin typeface="+mn-ea"/>
              </a:rPr>
              <a:t>和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</a:rPr>
              <a:t>头发每天都在发生变化吗？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研 讨</a:t>
            </a:r>
          </a:p>
        </p:txBody>
      </p:sp>
      <p:sp>
        <p:nvSpPr>
          <p:cNvPr id="3" name="矩形 2"/>
          <p:cNvSpPr/>
          <p:nvPr/>
        </p:nvSpPr>
        <p:spPr>
          <a:xfrm>
            <a:off x="2506980" y="332105"/>
            <a:ext cx="67176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sz="36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我们的生长还表现在那些方面？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 l="29482"/>
          <a:stretch>
            <a:fillRect/>
          </a:stretch>
        </p:blipFill>
        <p:spPr>
          <a:xfrm>
            <a:off x="3333115" y="1717675"/>
            <a:ext cx="3251835" cy="29406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250" y="1717675"/>
            <a:ext cx="3150870" cy="2614295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584950" y="1717675"/>
          <a:ext cx="2491740" cy="2864485"/>
        </p:xfrm>
        <a:graphic>
          <a:graphicData uri="http://schemas.openxmlformats.org/presentationml/2006/ole">
            <p:oleObj spid="_x0000_s4098" r:id="rId5" imgW="3428571" imgH="4001058" progId="PBrush">
              <p:embed/>
            </p:oleObj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296035" y="4759325"/>
            <a:ext cx="67830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18415" algn="l"/>
            <a:r>
              <a:rPr lang="zh-CN" sz="3200" b="1">
                <a:latin typeface="+mn-ea"/>
                <a:sym typeface="+mn-ea"/>
              </a:rPr>
              <a:t>身体力量更强了；反应速度更快了；</a:t>
            </a:r>
          </a:p>
          <a:p>
            <a:pPr lvl="0" indent="18415" algn="l"/>
            <a:r>
              <a:rPr lang="zh-CN" sz="3200" b="1">
                <a:latin typeface="+mn-ea"/>
                <a:sym typeface="+mn-ea"/>
              </a:rPr>
              <a:t>记忆能力更好了；学习能力更强了；</a:t>
            </a:r>
          </a:p>
          <a:p>
            <a:pPr lvl="0" indent="18415" algn="l"/>
            <a:r>
              <a:rPr lang="en-US" altLang="zh-CN" sz="3200" b="1">
                <a:latin typeface="+mn-ea"/>
                <a:sym typeface="+mn-ea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381</Words>
  <Application>Microsoft Office PowerPoint</Application>
  <PresentationFormat>全屏显示(4:3)</PresentationFormat>
  <Paragraphs>44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画笔图片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208</cp:revision>
  <dcterms:created xsi:type="dcterms:W3CDTF">2017-08-06T08:46:00Z</dcterms:created>
  <dcterms:modified xsi:type="dcterms:W3CDTF">2019-05-11T06:43:50Z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2052-11.1.0.8412</vt:lpwstr>
  </property>
</Properties>
</file>