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2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C8C"/>
    <a:srgbClr val="3D5AC4"/>
    <a:srgbClr val="231F4A"/>
    <a:srgbClr val="3D5AD1"/>
    <a:srgbClr val="FCFCFA"/>
    <a:srgbClr val="FCFBFA"/>
    <a:srgbClr val="FAFCFC"/>
    <a:srgbClr val="F5F9F8"/>
    <a:srgbClr val="F5F8F9"/>
    <a:srgbClr val="849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2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矩形 7"/>
          <p:cNvSpPr/>
          <p:nvPr/>
        </p:nvSpPr>
        <p:spPr>
          <a:xfrm>
            <a:off x="0" y="0"/>
            <a:ext cx="914463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2800" y="2806700"/>
            <a:ext cx="7772400" cy="952500"/>
          </a:xfrm>
        </p:spPr>
        <p:txBody>
          <a:bodyPr anchor="b">
            <a:normAutofit/>
          </a:bodyPr>
          <a:lstStyle>
            <a:lvl1pPr algn="ctr">
              <a:defRPr lang="en-US" sz="4800" b="1" kern="1200" dirty="0">
                <a:gradFill>
                  <a:gsLst>
                    <a:gs pos="0">
                      <a:srgbClr val="6AB538"/>
                    </a:gs>
                    <a:gs pos="27000">
                      <a:srgbClr val="43BF43"/>
                    </a:gs>
                    <a:gs pos="70000">
                      <a:srgbClr val="1A9914"/>
                    </a:gs>
                    <a:gs pos="100000">
                      <a:srgbClr val="3D802D"/>
                    </a:gs>
                  </a:gsLst>
                  <a:lin ang="10800000" scaled="1"/>
                </a:gra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956050"/>
            <a:ext cx="6858000" cy="9271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rgbClr val="073B0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00"/>
            <a:ext cx="2844800" cy="20137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6299200" y="5245100"/>
            <a:ext cx="2844800" cy="161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93515" y="0"/>
            <a:ext cx="1410970" cy="2806700"/>
          </a:xfrm>
          <a:prstGeom prst="rect">
            <a:avLst/>
          </a:prstGeom>
          <a:solidFill>
            <a:srgbClr val="2869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>
          <a:xfrm>
            <a:off x="4140200" y="715010"/>
            <a:ext cx="1117600" cy="1117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04030" y="20066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800" b="1" dirty="0" smtClean="0">
                <a:pattFill prst="lt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rPr>
              <a:t>植物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299200" y="4844300"/>
            <a:ext cx="2844800" cy="2013700"/>
          </a:xfrm>
          <a:prstGeom prst="rect">
            <a:avLst/>
          </a:prstGeom>
        </p:spPr>
      </p:pic>
      <p:pic>
        <p:nvPicPr>
          <p:cNvPr id="9" name="图片 8" descr="未命名 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75" y="934720"/>
            <a:ext cx="873125" cy="7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47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107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374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1549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1D99C41B-FED0-4714-BACF-F06CBE1895A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8764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 useBgFill="1">
        <p:nvSpPr>
          <p:cNvPr id="7" name="矩形 6"/>
          <p:cNvSpPr/>
          <p:nvPr userDrawn="1"/>
        </p:nvSpPr>
        <p:spPr>
          <a:xfrm>
            <a:off x="0" y="0"/>
            <a:ext cx="2844800" cy="161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8250" y="703264"/>
            <a:ext cx="7747000" cy="955674"/>
          </a:xfrm>
        </p:spPr>
        <p:txBody>
          <a:bodyPr>
            <a:normAutofit/>
          </a:bodyPr>
          <a:lstStyle>
            <a:lvl1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8350" y="1818721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0" y="0"/>
            <a:ext cx="2844800" cy="161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8250" y="703264"/>
            <a:ext cx="7747000" cy="955674"/>
          </a:xfrm>
        </p:spPr>
        <p:txBody>
          <a:bodyPr>
            <a:normAutofit/>
          </a:bodyPr>
          <a:lstStyle>
            <a:lvl1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597" y="63"/>
            <a:ext cx="3320403" cy="2146174"/>
          </a:xfrm>
          <a:prstGeom prst="rect">
            <a:avLst/>
          </a:prstGeom>
        </p:spPr>
      </p:pic>
      <p:sp useBgFill="1">
        <p:nvSpPr>
          <p:cNvPr id="9" name="矩形 8"/>
          <p:cNvSpPr/>
          <p:nvPr userDrawn="1"/>
        </p:nvSpPr>
        <p:spPr>
          <a:xfrm>
            <a:off x="0" y="0"/>
            <a:ext cx="2844800" cy="161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756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768350" y="1818721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69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矩形 9"/>
          <p:cNvSpPr/>
          <p:nvPr/>
        </p:nvSpPr>
        <p:spPr>
          <a:xfrm>
            <a:off x="6299200" y="5245099"/>
            <a:ext cx="2844800" cy="161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0" y="0"/>
            <a:ext cx="2844800" cy="161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2925" y="2237821"/>
            <a:ext cx="5899150" cy="955674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74" y="0"/>
            <a:ext cx="5112658" cy="22145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3022"/>
            <a:ext cx="2844800" cy="9846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086" y="5873277"/>
            <a:ext cx="1713913" cy="984185"/>
          </a:xfrm>
          <a:prstGeom prst="rect">
            <a:avLst/>
          </a:prstGeom>
        </p:spPr>
      </p:pic>
      <p:pic>
        <p:nvPicPr>
          <p:cNvPr id="5" name="图片 4" descr="未命名 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7030" y="6099175"/>
            <a:ext cx="873125" cy="7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28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8352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6751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9309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583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A6C8C48-7B15-480E-9CF9-916750598F06}" type="datetimeFigureOut">
              <a:rPr lang="zh-CN" altLang="en-US" smtClean="0"/>
              <a:pPr/>
              <a:t>2017/8/14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FAB500-98D9-4059-9E07-2904957A3AC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130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85000"/>
            </a:schemeClr>
          </a:fgClr>
          <a:bgClr>
            <a:srgbClr val="FAFDF7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350" y="365127"/>
            <a:ext cx="7747000" cy="955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1818721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" y="0"/>
            <a:ext cx="2247395" cy="135639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66270" y="6295788"/>
            <a:ext cx="10185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baseline="0" dirty="0" smtClean="0">
                <a:solidFill>
                  <a:srgbClr val="073B07"/>
                </a:solidFill>
              </a:rPr>
              <a:t>1 </a:t>
            </a:r>
            <a:r>
              <a:rPr lang="zh-CN" altLang="en-US" sz="2400" b="1" dirty="0" smtClean="0">
                <a:gradFill>
                  <a:gsLst>
                    <a:gs pos="0">
                      <a:srgbClr val="6AB538"/>
                    </a:gs>
                    <a:gs pos="27000">
                      <a:srgbClr val="43BF43"/>
                    </a:gs>
                    <a:gs pos="70000">
                      <a:srgbClr val="1A9914"/>
                    </a:gs>
                    <a:gs pos="100000">
                      <a:srgbClr val="3D802D"/>
                    </a:gs>
                  </a:gsLst>
                  <a:lin ang="10800000" scaled="1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植物</a:t>
            </a:r>
          </a:p>
        </p:txBody>
      </p:sp>
      <p:pic>
        <p:nvPicPr>
          <p:cNvPr id="9" name="图片 8" descr="未命名 -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46415" y="6097905"/>
            <a:ext cx="873125" cy="7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1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50" r:id="rId14"/>
    <p:sldLayoutId id="2147483651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073B07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rgbClr val="073B07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rgbClr val="073B07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rgbClr val="073B07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73B07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73B07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4319" y="3421527"/>
            <a:ext cx="5569362" cy="952500"/>
          </a:xfrm>
        </p:spPr>
        <p:txBody>
          <a:bodyPr/>
          <a:lstStyle/>
          <a:p>
            <a:pPr algn="dist"/>
            <a:r>
              <a:rPr lang="zh-CN" altLang="en-US" dirty="0"/>
              <a:t>观察一棵植物</a:t>
            </a: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D812A9D9-3FFA-49C1-8E56-11C0673560D8}"/>
              </a:ext>
            </a:extLst>
          </p:cNvPr>
          <p:cNvSpPr txBox="1">
            <a:spLocks/>
          </p:cNvSpPr>
          <p:nvPr/>
        </p:nvSpPr>
        <p:spPr>
          <a:xfrm>
            <a:off x="1802486" y="3214013"/>
            <a:ext cx="6167632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guān</a:t>
            </a:r>
            <a:r>
              <a:rPr lang="en-US" altLang="zh-CN" dirty="0"/>
              <a:t> </a:t>
            </a:r>
            <a:r>
              <a:rPr lang="en-US" altLang="zh-CN" dirty="0" err="1"/>
              <a:t>chá</a:t>
            </a:r>
            <a:r>
              <a:rPr lang="en-US" altLang="zh-CN" dirty="0"/>
              <a:t>   </a:t>
            </a:r>
            <a:r>
              <a:rPr lang="en-US" altLang="zh-CN" dirty="0" err="1"/>
              <a:t>yì</a:t>
            </a:r>
            <a:r>
              <a:rPr lang="en-US" altLang="zh-CN" dirty="0"/>
              <a:t>  </a:t>
            </a:r>
            <a:r>
              <a:rPr lang="en-US" altLang="zh-CN" dirty="0" err="1"/>
              <a:t>kē</a:t>
            </a:r>
            <a:r>
              <a:rPr lang="en-US" altLang="zh-CN" dirty="0"/>
              <a:t>  </a:t>
            </a:r>
            <a:r>
              <a:rPr lang="en-US" altLang="zh-CN" sz="1800" dirty="0"/>
              <a:t> </a:t>
            </a:r>
            <a:r>
              <a:rPr lang="en-US" altLang="zh-CN" dirty="0" err="1"/>
              <a:t>zhí</a:t>
            </a:r>
            <a:r>
              <a:rPr lang="en-US" altLang="zh-CN" dirty="0"/>
              <a:t>  </a:t>
            </a:r>
            <a:r>
              <a:rPr lang="en-US" altLang="zh-CN" dirty="0" err="1"/>
              <a:t>wù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/>
        </p:nvSpPr>
        <p:spPr>
          <a:xfrm>
            <a:off x="2436542" y="5873518"/>
            <a:ext cx="4270917" cy="463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73B0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73B0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73B0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73B0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73B0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385723"/>
                </a:solidFill>
              </a:rPr>
              <a:t>钱塘实验</a:t>
            </a:r>
            <a:r>
              <a:rPr lang="zh-CN" altLang="en-US" sz="2400" dirty="0" smtClean="0">
                <a:solidFill>
                  <a:srgbClr val="385723"/>
                </a:solidFill>
              </a:rPr>
              <a:t>小学  吴笑乐</a:t>
            </a:r>
            <a:endParaRPr lang="en-US" altLang="zh-CN" sz="2400" dirty="0" smtClean="0">
              <a:solidFill>
                <a:srgbClr val="385723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994104" y="6337068"/>
            <a:ext cx="3133492" cy="0"/>
          </a:xfrm>
          <a:prstGeom prst="line">
            <a:avLst/>
          </a:prstGeom>
          <a:ln w="571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:a16="http://schemas.microsoft.com/office/drawing/2014/main" id="{FD7D46A4-010D-4A73-A532-96B74D13260A}"/>
              </a:ext>
            </a:extLst>
          </p:cNvPr>
          <p:cNvSpPr txBox="1">
            <a:spLocks/>
          </p:cNvSpPr>
          <p:nvPr/>
        </p:nvSpPr>
        <p:spPr>
          <a:xfrm>
            <a:off x="868351" y="579651"/>
            <a:ext cx="5569362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/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怎么观察呢？</a:t>
            </a:r>
          </a:p>
        </p:txBody>
      </p:sp>
      <p:sp>
        <p:nvSpPr>
          <p:cNvPr id="12" name="副标题 2">
            <a:extLst>
              <a:ext uri="{FF2B5EF4-FFF2-40B4-BE49-F238E27FC236}">
                <a16:creationId xmlns:a16="http://schemas.microsoft.com/office/drawing/2014/main" id="{AD2AF8BF-CDE7-4CCC-A2CE-BC8279528A15}"/>
              </a:ext>
            </a:extLst>
          </p:cNvPr>
          <p:cNvSpPr txBox="1">
            <a:spLocks/>
          </p:cNvSpPr>
          <p:nvPr/>
        </p:nvSpPr>
        <p:spPr>
          <a:xfrm>
            <a:off x="891375" y="253725"/>
            <a:ext cx="5523313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zěn</a:t>
            </a:r>
            <a:r>
              <a:rPr lang="zh-CN" altLang="en-US" dirty="0"/>
              <a:t> </a:t>
            </a:r>
            <a:r>
              <a:rPr lang="en-US" altLang="zh-CN" dirty="0" err="1"/>
              <a:t>yàng</a:t>
            </a:r>
            <a:r>
              <a:rPr lang="zh-CN" altLang="en-US" dirty="0"/>
              <a:t> </a:t>
            </a:r>
            <a:r>
              <a:rPr lang="en-US" altLang="zh-CN" dirty="0" err="1"/>
              <a:t>guān</a:t>
            </a:r>
            <a:r>
              <a:rPr lang="en-US" altLang="zh-CN" dirty="0"/>
              <a:t> </a:t>
            </a:r>
            <a:r>
              <a:rPr lang="en-US" altLang="zh-CN" dirty="0" err="1"/>
              <a:t>chá</a:t>
            </a:r>
            <a:r>
              <a:rPr lang="en-US" altLang="zh-CN" dirty="0"/>
              <a:t>  ne</a:t>
            </a:r>
            <a:endParaRPr lang="zh-CN" altLang="en-US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EB2731E7-B039-46C4-9FBF-9247A108AC51}"/>
              </a:ext>
            </a:extLst>
          </p:cNvPr>
          <p:cNvSpPr txBox="1">
            <a:spLocks/>
          </p:cNvSpPr>
          <p:nvPr/>
        </p:nvSpPr>
        <p:spPr>
          <a:xfrm>
            <a:off x="1894584" y="2842626"/>
            <a:ext cx="5569362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/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放观察植物的图片</a:t>
            </a:r>
          </a:p>
        </p:txBody>
      </p:sp>
    </p:spTree>
    <p:extLst>
      <p:ext uri="{BB962C8B-B14F-4D97-AF65-F5344CB8AC3E}">
        <p14:creationId xmlns:p14="http://schemas.microsoft.com/office/powerpoint/2010/main" val="210718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58A65AA4-D702-49F3-AF2D-686F074C22DC}"/>
              </a:ext>
            </a:extLst>
          </p:cNvPr>
          <p:cNvSpPr txBox="1">
            <a:spLocks/>
          </p:cNvSpPr>
          <p:nvPr/>
        </p:nvSpPr>
        <p:spPr>
          <a:xfrm>
            <a:off x="514650" y="1401953"/>
            <a:ext cx="7418914" cy="3176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在大自然中，你在</a:t>
            </a:r>
            <a:endParaRPr lang="en-US" altLang="zh-CN" dirty="0">
              <a:solidFill>
                <a:schemeClr val="accent6">
                  <a:lumMod val="50000"/>
                </a:schemeClr>
              </a:solidFill>
            </a:endParaRP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哪里见过这种植物</a:t>
            </a: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8687E269-27A6-40AB-B7BC-B6A764FE277F}"/>
              </a:ext>
            </a:extLst>
          </p:cNvPr>
          <p:cNvSpPr txBox="1">
            <a:spLocks/>
          </p:cNvSpPr>
          <p:nvPr/>
        </p:nvSpPr>
        <p:spPr>
          <a:xfrm>
            <a:off x="554117" y="1463112"/>
            <a:ext cx="7668897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zài</a:t>
            </a:r>
            <a:r>
              <a:rPr lang="en-US" altLang="zh-CN" dirty="0"/>
              <a:t> </a:t>
            </a:r>
            <a:r>
              <a:rPr lang="en-US" altLang="zh-CN" sz="2800" dirty="0"/>
              <a:t> </a:t>
            </a:r>
            <a:r>
              <a:rPr lang="en-US" altLang="zh-CN" dirty="0" err="1"/>
              <a:t>dà</a:t>
            </a:r>
            <a:r>
              <a:rPr lang="en-US" altLang="zh-CN" dirty="0"/>
              <a:t>  </a:t>
            </a:r>
            <a:r>
              <a:rPr lang="en-US" altLang="zh-CN" sz="2400" dirty="0"/>
              <a:t> </a:t>
            </a:r>
            <a:r>
              <a:rPr lang="en-US" altLang="zh-CN" dirty="0" err="1"/>
              <a:t>zì</a:t>
            </a:r>
            <a:r>
              <a:rPr lang="en-US" altLang="zh-CN" dirty="0"/>
              <a:t>  </a:t>
            </a:r>
            <a:r>
              <a:rPr lang="en-US" altLang="zh-CN" dirty="0" err="1"/>
              <a:t>rán</a:t>
            </a:r>
            <a:r>
              <a:rPr lang="en-US" altLang="zh-CN" dirty="0"/>
              <a:t> </a:t>
            </a:r>
            <a:r>
              <a:rPr lang="en-US" altLang="zh-CN" dirty="0" err="1"/>
              <a:t>zhōng</a:t>
            </a:r>
            <a:r>
              <a:rPr lang="en-US" altLang="zh-CN" dirty="0"/>
              <a:t>     </a:t>
            </a:r>
            <a:r>
              <a:rPr lang="en-US" altLang="zh-CN" sz="2400" dirty="0"/>
              <a:t> </a:t>
            </a:r>
            <a:r>
              <a:rPr lang="en-US" altLang="zh-CN" dirty="0" err="1"/>
              <a:t>nǐ</a:t>
            </a:r>
            <a:r>
              <a:rPr lang="en-US" altLang="zh-CN" dirty="0"/>
              <a:t>  </a:t>
            </a:r>
            <a:r>
              <a:rPr lang="en-US" altLang="zh-CN" dirty="0" err="1"/>
              <a:t>zài</a:t>
            </a:r>
            <a:endParaRPr lang="zh-CN" altLang="en-US" dirty="0"/>
          </a:p>
        </p:txBody>
      </p:sp>
      <p:sp>
        <p:nvSpPr>
          <p:cNvPr id="6" name="副标题 2">
            <a:extLst>
              <a:ext uri="{FF2B5EF4-FFF2-40B4-BE49-F238E27FC236}">
                <a16:creationId xmlns:a16="http://schemas.microsoft.com/office/drawing/2014/main" id="{A1EE14EC-7D32-4C19-94D0-28A8F8082E77}"/>
              </a:ext>
            </a:extLst>
          </p:cNvPr>
          <p:cNvSpPr txBox="1">
            <a:spLocks/>
          </p:cNvSpPr>
          <p:nvPr/>
        </p:nvSpPr>
        <p:spPr>
          <a:xfrm>
            <a:off x="621655" y="3306113"/>
            <a:ext cx="7466503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nǎ</a:t>
            </a:r>
            <a:r>
              <a:rPr lang="en-US" altLang="zh-CN" dirty="0"/>
              <a:t> </a:t>
            </a:r>
            <a:r>
              <a:rPr lang="en-US" altLang="zh-CN" sz="2400" dirty="0"/>
              <a:t>  </a:t>
            </a:r>
            <a:r>
              <a:rPr lang="en-US" altLang="zh-CN" dirty="0" err="1"/>
              <a:t>lǐ</a:t>
            </a:r>
            <a:r>
              <a:rPr lang="en-US" altLang="zh-CN" dirty="0"/>
              <a:t> </a:t>
            </a:r>
            <a:r>
              <a:rPr lang="en-US" altLang="zh-CN" sz="2000" dirty="0"/>
              <a:t> </a:t>
            </a:r>
            <a:r>
              <a:rPr lang="en-US" altLang="zh-CN" dirty="0" err="1"/>
              <a:t>jiàn</a:t>
            </a:r>
            <a:r>
              <a:rPr lang="en-US" altLang="zh-CN" dirty="0"/>
              <a:t> </a:t>
            </a:r>
            <a:r>
              <a:rPr lang="en-US" altLang="zh-CN" dirty="0" err="1"/>
              <a:t>guò</a:t>
            </a:r>
            <a:r>
              <a:rPr lang="en-US" altLang="zh-CN" dirty="0"/>
              <a:t> </a:t>
            </a:r>
            <a:r>
              <a:rPr lang="en-US" altLang="zh-CN" sz="2800" dirty="0"/>
              <a:t> </a:t>
            </a:r>
            <a:r>
              <a:rPr lang="en-US" altLang="zh-CN" dirty="0" err="1"/>
              <a:t>zhè</a:t>
            </a:r>
            <a:r>
              <a:rPr lang="en-US" altLang="zh-CN" dirty="0"/>
              <a:t> </a:t>
            </a:r>
            <a:r>
              <a:rPr lang="en-US" altLang="zh-CN" dirty="0" err="1"/>
              <a:t>zhǒng</a:t>
            </a:r>
            <a:r>
              <a:rPr lang="en-US" altLang="zh-CN" sz="2000" dirty="0"/>
              <a:t> </a:t>
            </a:r>
            <a:r>
              <a:rPr lang="en-US" altLang="zh-CN" dirty="0" err="1"/>
              <a:t>zhí</a:t>
            </a:r>
            <a:r>
              <a:rPr lang="en-US" altLang="zh-CN" dirty="0"/>
              <a:t>  </a:t>
            </a:r>
            <a:r>
              <a:rPr lang="en-US" altLang="zh-CN" dirty="0" err="1"/>
              <a:t>wù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0744231-ACC2-459E-99E0-E7A7132D69AD}"/>
              </a:ext>
            </a:extLst>
          </p:cNvPr>
          <p:cNvSpPr/>
          <p:nvPr/>
        </p:nvSpPr>
        <p:spPr>
          <a:xfrm rot="1348842">
            <a:off x="7793380" y="3416383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740546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EFCBE4-9FA2-4049-B756-B8B38A202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7212" y="3099595"/>
            <a:ext cx="6131085" cy="955674"/>
          </a:xfrm>
        </p:spPr>
        <p:txBody>
          <a:bodyPr>
            <a:normAutofit/>
          </a:bodyPr>
          <a:lstStyle/>
          <a:p>
            <a:pPr algn="dist"/>
            <a:r>
              <a:rPr lang="zh-CN" altLang="en-US" sz="4800" dirty="0"/>
              <a:t>它是什么样的？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CAD42D8-B019-4D40-B2CA-AADEDE1ADF64}"/>
              </a:ext>
            </a:extLst>
          </p:cNvPr>
          <p:cNvSpPr txBox="1">
            <a:spLocks/>
          </p:cNvSpPr>
          <p:nvPr/>
        </p:nvSpPr>
        <p:spPr>
          <a:xfrm>
            <a:off x="2059046" y="2700897"/>
            <a:ext cx="6085035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tā</a:t>
            </a:r>
            <a:r>
              <a:rPr lang="en-US" altLang="zh-CN" dirty="0"/>
              <a:t>  </a:t>
            </a:r>
            <a:r>
              <a:rPr lang="en-US" altLang="zh-CN" dirty="0" err="1"/>
              <a:t>shì</a:t>
            </a:r>
            <a:r>
              <a:rPr lang="en-US" altLang="zh-CN" dirty="0"/>
              <a:t> </a:t>
            </a:r>
            <a:r>
              <a:rPr lang="en-US" altLang="zh-CN" dirty="0" err="1"/>
              <a:t>shén</a:t>
            </a:r>
            <a:r>
              <a:rPr lang="en-US" altLang="zh-CN" dirty="0"/>
              <a:t> me </a:t>
            </a:r>
            <a:r>
              <a:rPr lang="en-US" altLang="zh-CN" sz="1800" dirty="0"/>
              <a:t> </a:t>
            </a:r>
            <a:r>
              <a:rPr lang="en-US" altLang="zh-CN" dirty="0" err="1"/>
              <a:t>yàng</a:t>
            </a:r>
            <a:r>
              <a:rPr lang="en-US" altLang="zh-CN" dirty="0"/>
              <a:t> </a:t>
            </a:r>
            <a:r>
              <a:rPr lang="en-US" altLang="zh-CN" sz="1050" dirty="0"/>
              <a:t> </a:t>
            </a:r>
            <a:r>
              <a:rPr lang="en-US" altLang="zh-CN" dirty="0"/>
              <a:t>de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907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副标题 2">
            <a:extLst>
              <a:ext uri="{FF2B5EF4-FFF2-40B4-BE49-F238E27FC236}">
                <a16:creationId xmlns:a16="http://schemas.microsoft.com/office/drawing/2014/main" id="{AD2AF8BF-CDE7-4CCC-A2CE-BC8279528A15}"/>
              </a:ext>
            </a:extLst>
          </p:cNvPr>
          <p:cNvSpPr txBox="1">
            <a:spLocks/>
          </p:cNvSpPr>
          <p:nvPr/>
        </p:nvSpPr>
        <p:spPr>
          <a:xfrm>
            <a:off x="407859" y="757266"/>
            <a:ext cx="1657762" cy="46567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90000"/>
              </a:lnSpc>
            </a:pPr>
            <a:r>
              <a:rPr lang="en-US" altLang="zh-CN" dirty="0" err="1"/>
              <a:t>yè</a:t>
            </a:r>
            <a:endParaRPr lang="en-US" altLang="zh-CN" dirty="0"/>
          </a:p>
          <a:p>
            <a:pPr>
              <a:lnSpc>
                <a:spcPct val="290000"/>
              </a:lnSpc>
            </a:pPr>
            <a:r>
              <a:rPr lang="en-US" altLang="zh-CN" dirty="0" err="1"/>
              <a:t>jīng</a:t>
            </a:r>
            <a:endParaRPr lang="en-US" altLang="zh-CN" dirty="0"/>
          </a:p>
          <a:p>
            <a:pPr>
              <a:lnSpc>
                <a:spcPct val="290000"/>
              </a:lnSpc>
            </a:pPr>
            <a:r>
              <a:rPr lang="en-US" altLang="zh-CN" dirty="0" err="1"/>
              <a:t>gēn</a:t>
            </a:r>
            <a:endParaRPr lang="zh-CN" altLang="en-US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EB2731E7-B039-46C4-9FBF-9247A108AC51}"/>
              </a:ext>
            </a:extLst>
          </p:cNvPr>
          <p:cNvSpPr txBox="1">
            <a:spLocks/>
          </p:cNvSpPr>
          <p:nvPr/>
        </p:nvSpPr>
        <p:spPr>
          <a:xfrm>
            <a:off x="842039" y="1197273"/>
            <a:ext cx="1243319" cy="4789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dirty="0">
                <a:solidFill>
                  <a:srgbClr val="3D5AC4"/>
                </a:solidFill>
              </a:rPr>
              <a:t>叶</a:t>
            </a:r>
            <a:endParaRPr lang="en-US" altLang="zh-CN" dirty="0">
              <a:solidFill>
                <a:srgbClr val="3D5AC4"/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>
                <a:solidFill>
                  <a:srgbClr val="3D5AC4"/>
                </a:solidFill>
              </a:rPr>
              <a:t>茎</a:t>
            </a:r>
            <a:endParaRPr lang="en-US" altLang="zh-CN" dirty="0">
              <a:solidFill>
                <a:srgbClr val="3D5AC4"/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dirty="0">
                <a:solidFill>
                  <a:srgbClr val="3D5AC4"/>
                </a:solidFill>
              </a:rPr>
              <a:t>根</a:t>
            </a:r>
          </a:p>
        </p:txBody>
      </p:sp>
      <p:pic>
        <p:nvPicPr>
          <p:cNvPr id="1026" name="Picture 2" descr="https://timgsa.baidu.com/timg?image&amp;quality=80&amp;size=b9999_10000&amp;sec=1502695081005&amp;di=ff3737e1d253d112ff7b9d3e6813326d&amp;imgtype=0&amp;src=http%3A%2F%2Fwww.wlqz.cn%2Fsystem%2FeWebEditor%2F201304upload%2F201542915362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927" y="961019"/>
            <a:ext cx="4213233" cy="473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639229" y="5296829"/>
            <a:ext cx="1795347" cy="2453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463698" y="3735659"/>
            <a:ext cx="1795347" cy="2453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572402" y="1895707"/>
            <a:ext cx="1204252" cy="401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514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:a16="http://schemas.microsoft.com/office/drawing/2014/main" id="{FD7D46A4-010D-4A73-A532-96B74D13260A}"/>
              </a:ext>
            </a:extLst>
          </p:cNvPr>
          <p:cNvSpPr txBox="1">
            <a:spLocks/>
          </p:cNvSpPr>
          <p:nvPr/>
        </p:nvSpPr>
        <p:spPr>
          <a:xfrm>
            <a:off x="868351" y="579651"/>
            <a:ext cx="5569362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/>
            <a:endParaRPr lang="zh-CN" altLang="en-US" dirty="0">
              <a:solidFill>
                <a:srgbClr val="3D5AC4"/>
              </a:solidFill>
            </a:endParaRPr>
          </a:p>
        </p:txBody>
      </p:sp>
      <p:sp>
        <p:nvSpPr>
          <p:cNvPr id="12" name="副标题 2">
            <a:extLst>
              <a:ext uri="{FF2B5EF4-FFF2-40B4-BE49-F238E27FC236}">
                <a16:creationId xmlns:a16="http://schemas.microsoft.com/office/drawing/2014/main" id="{AD2AF8BF-CDE7-4CCC-A2CE-BC8279528A15}"/>
              </a:ext>
            </a:extLst>
          </p:cNvPr>
          <p:cNvSpPr txBox="1">
            <a:spLocks/>
          </p:cNvSpPr>
          <p:nvPr/>
        </p:nvSpPr>
        <p:spPr>
          <a:xfrm>
            <a:off x="891375" y="233991"/>
            <a:ext cx="5523313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huà</a:t>
            </a:r>
            <a:r>
              <a:rPr lang="en-US" altLang="zh-CN" dirty="0"/>
              <a:t> </a:t>
            </a:r>
            <a:r>
              <a:rPr lang="en-US" altLang="zh-CN" dirty="0" err="1"/>
              <a:t>huà</a:t>
            </a:r>
            <a:r>
              <a:rPr lang="en-US" altLang="zh-CN" dirty="0"/>
              <a:t>  </a:t>
            </a:r>
            <a:r>
              <a:rPr lang="en-US" altLang="zh-CN" dirty="0" err="1"/>
              <a:t>nǐ</a:t>
            </a:r>
            <a:r>
              <a:rPr lang="en-US" altLang="zh-CN" sz="2800" dirty="0" smtClean="0"/>
              <a:t> </a:t>
            </a:r>
            <a:r>
              <a:rPr lang="en-US" altLang="zh-CN" sz="2400" dirty="0" smtClean="0"/>
              <a:t> </a:t>
            </a:r>
            <a:r>
              <a:rPr lang="en-US" altLang="zh-CN" dirty="0" smtClean="0"/>
              <a:t>de</a:t>
            </a:r>
            <a:r>
              <a:rPr lang="en-US" altLang="zh-CN" sz="3600" dirty="0" smtClean="0"/>
              <a:t> </a:t>
            </a:r>
            <a:r>
              <a:rPr lang="en-US" altLang="zh-CN" sz="2000" dirty="0" smtClean="0"/>
              <a:t> </a:t>
            </a:r>
            <a:r>
              <a:rPr lang="en-US" altLang="zh-CN" dirty="0" err="1"/>
              <a:t>zhí</a:t>
            </a:r>
            <a:r>
              <a:rPr lang="en-US" altLang="zh-CN" dirty="0"/>
              <a:t> </a:t>
            </a:r>
            <a:r>
              <a:rPr lang="en-US" altLang="zh-CN" sz="1600" dirty="0"/>
              <a:t> </a:t>
            </a:r>
            <a:r>
              <a:rPr lang="en-US" altLang="zh-CN" dirty="0" err="1"/>
              <a:t>wù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7C33C36-2CCF-44BA-931B-3D398147DF16}"/>
              </a:ext>
            </a:extLst>
          </p:cNvPr>
          <p:cNvSpPr/>
          <p:nvPr/>
        </p:nvSpPr>
        <p:spPr>
          <a:xfrm>
            <a:off x="881507" y="589567"/>
            <a:ext cx="4927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dirty="0">
                <a:solidFill>
                  <a:srgbClr val="3D802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画画你的植物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706AEEE-68D0-428B-8050-0E645CC677DA}"/>
              </a:ext>
            </a:extLst>
          </p:cNvPr>
          <p:cNvSpPr/>
          <p:nvPr/>
        </p:nvSpPr>
        <p:spPr>
          <a:xfrm>
            <a:off x="2019581" y="1585423"/>
            <a:ext cx="39675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我画的</a:t>
            </a:r>
            <a:r>
              <a:rPr lang="zh-CN" altLang="en-US" sz="3200" u="sng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D082DAF-3D71-4381-A475-B1234306588B}"/>
              </a:ext>
            </a:extLst>
          </p:cNvPr>
          <p:cNvCxnSpPr>
            <a:cxnSpLocks/>
          </p:cNvCxnSpPr>
          <p:nvPr/>
        </p:nvCxnSpPr>
        <p:spPr>
          <a:xfrm>
            <a:off x="3381314" y="2118249"/>
            <a:ext cx="192747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79F02A84-378A-48DC-B656-79C243D0E714}"/>
              </a:ext>
            </a:extLst>
          </p:cNvPr>
          <p:cNvSpPr/>
          <p:nvPr/>
        </p:nvSpPr>
        <p:spPr>
          <a:xfrm>
            <a:off x="3225442" y="2250966"/>
            <a:ext cx="43002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一（  ）班  姓名：       日期：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EF47CC5-F1DD-437F-82CC-B6F307B3E933}"/>
              </a:ext>
            </a:extLst>
          </p:cNvPr>
          <p:cNvCxnSpPr>
            <a:cxnSpLocks/>
          </p:cNvCxnSpPr>
          <p:nvPr/>
        </p:nvCxnSpPr>
        <p:spPr>
          <a:xfrm>
            <a:off x="5460094" y="2624761"/>
            <a:ext cx="99334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8A21404-AF9E-4833-A180-9D6DB55AA620}"/>
              </a:ext>
            </a:extLst>
          </p:cNvPr>
          <p:cNvCxnSpPr>
            <a:cxnSpLocks/>
          </p:cNvCxnSpPr>
          <p:nvPr/>
        </p:nvCxnSpPr>
        <p:spPr>
          <a:xfrm>
            <a:off x="7137590" y="2624761"/>
            <a:ext cx="99334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A4CC762C-EA7A-434F-A040-CF6F7A8BC0E8}"/>
              </a:ext>
            </a:extLst>
          </p:cNvPr>
          <p:cNvSpPr/>
          <p:nvPr/>
        </p:nvSpPr>
        <p:spPr>
          <a:xfrm>
            <a:off x="381548" y="1420564"/>
            <a:ext cx="8400639" cy="54374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794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8E5079-B72C-4AD6-85C7-BC436DE43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880" y="703264"/>
            <a:ext cx="1631447" cy="955674"/>
          </a:xfrm>
        </p:spPr>
        <p:txBody>
          <a:bodyPr>
            <a:normAutofit/>
          </a:bodyPr>
          <a:lstStyle/>
          <a:p>
            <a:pPr algn="r"/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拓展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959C3A06-BDCA-4EA6-913C-407461B9C139}"/>
              </a:ext>
            </a:extLst>
          </p:cNvPr>
          <p:cNvSpPr txBox="1">
            <a:spLocks/>
          </p:cNvSpPr>
          <p:nvPr/>
        </p:nvSpPr>
        <p:spPr>
          <a:xfrm>
            <a:off x="1230164" y="1658939"/>
            <a:ext cx="5855548" cy="3176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>
              <a:lnSpc>
                <a:spcPct val="250000"/>
              </a:lnSpc>
            </a:pPr>
            <a:r>
              <a:rPr lang="zh-CN" altLang="en-US" sz="5400" b="1" dirty="0">
                <a:solidFill>
                  <a:srgbClr val="3D802D"/>
                </a:solidFill>
                <a:cs typeface="+mn-cs"/>
              </a:rPr>
              <a:t>观察一棵植物</a:t>
            </a:r>
            <a:endParaRPr lang="en-US" altLang="zh-CN" sz="5400" b="1" dirty="0">
              <a:solidFill>
                <a:srgbClr val="3D802D"/>
              </a:solidFill>
              <a:cs typeface="+mn-cs"/>
            </a:endParaRPr>
          </a:p>
          <a:p>
            <a:pPr algn="dist">
              <a:lnSpc>
                <a:spcPct val="250000"/>
              </a:lnSpc>
            </a:pPr>
            <a:r>
              <a:rPr lang="zh-CN" altLang="en-US" sz="5400" b="1" dirty="0">
                <a:solidFill>
                  <a:srgbClr val="3D802D"/>
                </a:solidFill>
                <a:cs typeface="+mn-cs"/>
              </a:rPr>
              <a:t>你有什么发现</a:t>
            </a: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5CA1C5BF-7DF4-4C20-A147-A3E37BF7F023}"/>
              </a:ext>
            </a:extLst>
          </p:cNvPr>
          <p:cNvSpPr txBox="1">
            <a:spLocks/>
          </p:cNvSpPr>
          <p:nvPr/>
        </p:nvSpPr>
        <p:spPr>
          <a:xfrm>
            <a:off x="1355154" y="3554564"/>
            <a:ext cx="6298828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nǐ</a:t>
            </a:r>
            <a:r>
              <a:rPr lang="en-US" altLang="zh-CN" dirty="0"/>
              <a:t>  </a:t>
            </a:r>
            <a:r>
              <a:rPr lang="en-US" altLang="zh-CN" sz="1600" dirty="0"/>
              <a:t> </a:t>
            </a:r>
            <a:r>
              <a:rPr lang="en-US" altLang="zh-CN" dirty="0"/>
              <a:t>you </a:t>
            </a:r>
            <a:r>
              <a:rPr lang="en-US" altLang="zh-CN" sz="1400" dirty="0"/>
              <a:t> </a:t>
            </a:r>
            <a:r>
              <a:rPr lang="en-US" altLang="zh-CN" dirty="0" err="1"/>
              <a:t>shén</a:t>
            </a:r>
            <a:r>
              <a:rPr lang="en-US" altLang="zh-CN" dirty="0"/>
              <a:t>  me   fa  </a:t>
            </a:r>
            <a:r>
              <a:rPr lang="en-US" altLang="zh-CN" dirty="0" err="1"/>
              <a:t>xian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C4423B-B1D6-444B-B67F-5F2812D2BC5E}"/>
              </a:ext>
            </a:extLst>
          </p:cNvPr>
          <p:cNvSpPr/>
          <p:nvPr/>
        </p:nvSpPr>
        <p:spPr>
          <a:xfrm rot="1348842">
            <a:off x="7279581" y="396591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3D802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id="{EDA6C6E7-6815-4417-9751-55E1F8147916}"/>
              </a:ext>
            </a:extLst>
          </p:cNvPr>
          <p:cNvSpPr txBox="1">
            <a:spLocks/>
          </p:cNvSpPr>
          <p:nvPr/>
        </p:nvSpPr>
        <p:spPr>
          <a:xfrm>
            <a:off x="1132251" y="1749021"/>
            <a:ext cx="6167632" cy="927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31F4A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err="1"/>
              <a:t>guān</a:t>
            </a:r>
            <a:r>
              <a:rPr lang="en-US" altLang="zh-CN" dirty="0"/>
              <a:t> </a:t>
            </a:r>
            <a:r>
              <a:rPr lang="en-US" altLang="zh-CN" sz="1400" dirty="0"/>
              <a:t> </a:t>
            </a:r>
            <a:r>
              <a:rPr lang="en-US" altLang="zh-CN" dirty="0" err="1"/>
              <a:t>chá</a:t>
            </a:r>
            <a:r>
              <a:rPr lang="en-US" altLang="zh-CN" dirty="0"/>
              <a:t>  </a:t>
            </a:r>
            <a:r>
              <a:rPr lang="en-US" altLang="zh-CN" sz="2400" dirty="0"/>
              <a:t> </a:t>
            </a:r>
            <a:r>
              <a:rPr lang="en-US" altLang="zh-CN" dirty="0" err="1"/>
              <a:t>yì</a:t>
            </a:r>
            <a:r>
              <a:rPr lang="en-US" altLang="zh-CN" dirty="0"/>
              <a:t>  </a:t>
            </a:r>
            <a:r>
              <a:rPr lang="en-US" altLang="zh-CN" sz="2800" dirty="0"/>
              <a:t> </a:t>
            </a:r>
            <a:r>
              <a:rPr lang="en-US" altLang="zh-CN" dirty="0" err="1"/>
              <a:t>kē</a:t>
            </a:r>
            <a:r>
              <a:rPr lang="en-US" altLang="zh-CN" dirty="0"/>
              <a:t>  </a:t>
            </a:r>
            <a:r>
              <a:rPr lang="en-US" altLang="zh-CN" sz="1800" dirty="0"/>
              <a:t> </a:t>
            </a:r>
            <a:r>
              <a:rPr lang="en-US" altLang="zh-CN" dirty="0" err="1"/>
              <a:t>zhí</a:t>
            </a:r>
            <a:r>
              <a:rPr lang="en-US" altLang="zh-CN" dirty="0"/>
              <a:t>  </a:t>
            </a:r>
            <a:r>
              <a:rPr lang="en-US" altLang="zh-CN" sz="1200" dirty="0"/>
              <a:t> </a:t>
            </a:r>
            <a:r>
              <a:rPr lang="en-US" altLang="zh-CN" dirty="0" err="1"/>
              <a:t>wù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461938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01D5C17D-A748-402E-BD14-2F6CE6839E4E}" vid="{4DA3A9C3-5594-489A-836D-89882AE0F8C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254</TotalTime>
  <Words>117</Words>
  <Application>Microsoft Office PowerPoint</Application>
  <PresentationFormat>全屏显示(4:3)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宋体</vt:lpstr>
      <vt:lpstr>Arial</vt:lpstr>
      <vt:lpstr>Calibri</vt:lpstr>
      <vt:lpstr>主题1</vt:lpstr>
      <vt:lpstr>观察一棵植物</vt:lpstr>
      <vt:lpstr>PowerPoint 演示文稿</vt:lpstr>
      <vt:lpstr>PowerPoint 演示文稿</vt:lpstr>
      <vt:lpstr>它是什么样的？</vt:lpstr>
      <vt:lpstr>PowerPoint 演示文稿</vt:lpstr>
      <vt:lpstr>PowerPoint 演示文稿</vt:lpstr>
      <vt:lpstr>拓展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xszxl</cp:lastModifiedBy>
  <cp:revision>49</cp:revision>
  <dcterms:created xsi:type="dcterms:W3CDTF">2017-05-25T05:31:00Z</dcterms:created>
  <dcterms:modified xsi:type="dcterms:W3CDTF">2017-08-14T05:48:18Z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