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7" r:id="rId2"/>
    <p:sldId id="332" r:id="rId3"/>
    <p:sldId id="333" r:id="rId4"/>
    <p:sldId id="334" r:id="rId5"/>
    <p:sldId id="342" r:id="rId6"/>
    <p:sldId id="337" r:id="rId7"/>
    <p:sldId id="339" r:id="rId8"/>
    <p:sldId id="338" r:id="rId9"/>
    <p:sldId id="340" r:id="rId10"/>
    <p:sldId id="341" r:id="rId11"/>
    <p:sldId id="344" r:id="rId12"/>
    <p:sldId id="284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6699"/>
    <a:srgbClr val="468DE4"/>
    <a:srgbClr val="33FD2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38" autoAdjust="0"/>
    <p:restoredTop sz="94660"/>
  </p:normalViewPr>
  <p:slideViewPr>
    <p:cSldViewPr>
      <p:cViewPr varScale="1">
        <p:scale>
          <a:sx n="67" d="100"/>
          <a:sy n="67" d="100"/>
        </p:scale>
        <p:origin x="-7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8F050A-D2AD-4DFE-94E9-DCE49FEDF327}" type="datetimeFigureOut">
              <a:rPr lang="zh-CN" altLang="en-US" smtClean="0"/>
              <a:pPr/>
              <a:t>2019-3-10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35D4FB-E543-44E9-9240-BF368CDFB2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磁铁的形状、用途、性质进行归纳整理</a:t>
            </a:r>
          </a:p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45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11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2019-3-10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2019-3-10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gif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gif"/><Relationship Id="rId10" Type="http://schemas.openxmlformats.org/officeDocument/2006/relationships/image" Target="../media/image13.png"/><Relationship Id="rId4" Type="http://schemas.openxmlformats.org/officeDocument/2006/relationships/image" Target="../media/image17.jpe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5173702"/>
            <a:ext cx="914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小学科学教学网资源建设团队   陈秀芬 </a:t>
            </a:r>
            <a:endParaRPr lang="en-US" altLang="zh-CN" sz="32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37418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2866046"/>
            <a:ext cx="91440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磁</a:t>
            </a:r>
            <a:r>
              <a:rPr lang="zh-CN" altLang="zh-CN" sz="6600" b="1" smtClean="0"/>
              <a:t>铁和我们的生活</a:t>
            </a:r>
            <a:endParaRPr lang="zh-CN" altLang="en-US" sz="6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596" y="484652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/>
              <a:t> 教科版二年级下册第一单元第</a:t>
            </a:r>
            <a:r>
              <a:rPr lang="en-US" altLang="zh-CN" sz="2800" b="1" dirty="0" smtClean="0"/>
              <a:t>7</a:t>
            </a:r>
            <a:r>
              <a:rPr lang="zh-CN" altLang="en-US" sz="2800" b="1" dirty="0" smtClean="0"/>
              <a:t>课 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38870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.PC-20170628GFEH\Pictures\图片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5831" y="1912643"/>
            <a:ext cx="6517481" cy="3673078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0" y="467911"/>
            <a:ext cx="9144000" cy="7067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  <a:sym typeface="+mn-ea"/>
              </a:rPr>
              <a:t>磁卡上真的有磁性吗？</a:t>
            </a:r>
          </a:p>
        </p:txBody>
      </p:sp>
      <p:sp>
        <p:nvSpPr>
          <p:cNvPr id="4" name="矩形 3"/>
          <p:cNvSpPr/>
          <p:nvPr/>
        </p:nvSpPr>
        <p:spPr>
          <a:xfrm>
            <a:off x="1953260" y="5865495"/>
            <a:ext cx="508254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让我们也一起来检测下吧！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Oval 10"/>
          <p:cNvSpPr/>
          <p:nvPr/>
        </p:nvSpPr>
        <p:spPr>
          <a:xfrm>
            <a:off x="3120390" y="3402330"/>
            <a:ext cx="2094865" cy="938530"/>
          </a:xfrm>
          <a:prstGeom prst="ellipse">
            <a:avLst/>
          </a:prstGeom>
          <a:solidFill>
            <a:srgbClr val="C0C0C0"/>
          </a:solidFill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just" eaLnBrk="0" hangingPunct="0"/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charset="0"/>
              </a:rPr>
              <a:t>磁 铁</a:t>
            </a:r>
          </a:p>
        </p:txBody>
      </p:sp>
      <p:grpSp>
        <p:nvGrpSpPr>
          <p:cNvPr id="6" name="Group 44"/>
          <p:cNvGrpSpPr/>
          <p:nvPr/>
        </p:nvGrpSpPr>
        <p:grpSpPr>
          <a:xfrm>
            <a:off x="563563" y="3250565"/>
            <a:ext cx="6273800" cy="3019426"/>
            <a:chOff x="-406" y="2108"/>
            <a:chExt cx="3952" cy="1902"/>
          </a:xfrm>
        </p:grpSpPr>
        <p:sp>
          <p:nvSpPr>
            <p:cNvPr id="12300" name="Line 30"/>
            <p:cNvSpPr/>
            <p:nvPr/>
          </p:nvSpPr>
          <p:spPr>
            <a:xfrm rot="720000" flipV="1">
              <a:off x="933" y="2450"/>
              <a:ext cx="270" cy="4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01" name="Oval 32"/>
            <p:cNvSpPr/>
            <p:nvPr/>
          </p:nvSpPr>
          <p:spPr>
            <a:xfrm>
              <a:off x="-406" y="2108"/>
              <a:ext cx="1380" cy="676"/>
            </a:xfrm>
            <a:prstGeom prst="ellipse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/>
              <a:r>
                <a:rPr lang="zh-CN" altLang="en-US" sz="3200" b="1" dirty="0">
                  <a:latin typeface="Times New Roman" panose="02020603050405020304" charset="0"/>
                </a:rPr>
                <a:t>吸铁</a:t>
              </a:r>
            </a:p>
          </p:txBody>
        </p:sp>
        <p:sp>
          <p:nvSpPr>
            <p:cNvPr id="12302" name="Oval 33"/>
            <p:cNvSpPr/>
            <p:nvPr/>
          </p:nvSpPr>
          <p:spPr>
            <a:xfrm>
              <a:off x="221" y="3155"/>
              <a:ext cx="1560" cy="810"/>
            </a:xfrm>
            <a:prstGeom prst="ellipse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/>
              <a:r>
                <a:rPr lang="zh-CN" altLang="en-US" sz="3200" b="1" dirty="0" smtClean="0">
                  <a:latin typeface="Times New Roman" panose="02020603050405020304" charset="0"/>
                </a:rPr>
                <a:t>同极</a:t>
              </a:r>
              <a:endParaRPr lang="en-US" altLang="zh-CN" sz="3200" b="1" dirty="0" smtClean="0">
                <a:latin typeface="Times New Roman" panose="02020603050405020304" charset="0"/>
              </a:endParaRPr>
            </a:p>
            <a:p>
              <a:pPr algn="ctr" eaLnBrk="0" hangingPunct="0"/>
              <a:r>
                <a:rPr lang="zh-CN" altLang="en-US" sz="3200" b="1" dirty="0" smtClean="0">
                  <a:latin typeface="Times New Roman" panose="02020603050405020304" charset="0"/>
                </a:rPr>
                <a:t>排斥</a:t>
              </a:r>
              <a:endParaRPr lang="zh-CN" altLang="en-US" sz="3200" b="1" dirty="0">
                <a:latin typeface="Times New Roman" panose="02020603050405020304" charset="0"/>
              </a:endParaRPr>
            </a:p>
          </p:txBody>
        </p:sp>
        <p:sp>
          <p:nvSpPr>
            <p:cNvPr id="12303" name="Line 34"/>
            <p:cNvSpPr/>
            <p:nvPr/>
          </p:nvSpPr>
          <p:spPr>
            <a:xfrm flipV="1">
              <a:off x="1165" y="2750"/>
              <a:ext cx="310" cy="405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04" name="Line 35"/>
            <p:cNvSpPr/>
            <p:nvPr/>
          </p:nvSpPr>
          <p:spPr>
            <a:xfrm>
              <a:off x="2096" y="2795"/>
              <a:ext cx="370" cy="379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05" name="Oval 37"/>
            <p:cNvSpPr/>
            <p:nvPr/>
          </p:nvSpPr>
          <p:spPr>
            <a:xfrm>
              <a:off x="2096" y="3155"/>
              <a:ext cx="1450" cy="855"/>
            </a:xfrm>
            <a:prstGeom prst="ellipse">
              <a:avLst/>
            </a:prstGeom>
            <a:solidFill>
              <a:srgbClr val="FFFFFF"/>
            </a:soli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/>
              <a:r>
                <a:rPr lang="zh-CN" altLang="en-US" sz="3200" b="1" dirty="0" smtClean="0">
                  <a:latin typeface="Times New Roman" panose="02020603050405020304" charset="0"/>
                </a:rPr>
                <a:t>异极</a:t>
              </a:r>
              <a:endParaRPr lang="en-US" altLang="zh-CN" sz="3200" b="1" dirty="0" smtClean="0">
                <a:latin typeface="Times New Roman" panose="02020603050405020304" charset="0"/>
              </a:endParaRPr>
            </a:p>
            <a:p>
              <a:pPr algn="ctr" eaLnBrk="0" hangingPunct="0"/>
              <a:r>
                <a:rPr lang="zh-CN" altLang="en-US" sz="3200" b="1" dirty="0" smtClean="0">
                  <a:latin typeface="Times New Roman" panose="02020603050405020304" charset="0"/>
                </a:rPr>
                <a:t>吸</a:t>
              </a:r>
              <a:r>
                <a:rPr lang="zh-CN" altLang="en-US" sz="3200" b="1" dirty="0" smtClean="0">
                  <a:latin typeface="Times New Roman" panose="02020603050405020304" charset="0"/>
                </a:rPr>
                <a:t>引</a:t>
              </a:r>
              <a:endParaRPr lang="zh-CN" altLang="en-US" sz="3200" b="1" dirty="0">
                <a:latin typeface="Times New Roman" panose="02020603050405020304" charset="0"/>
              </a:endParaRPr>
            </a:p>
          </p:txBody>
        </p:sp>
      </p:grpSp>
      <p:sp>
        <p:nvSpPr>
          <p:cNvPr id="65" name="Line 34"/>
          <p:cNvSpPr/>
          <p:nvPr/>
        </p:nvSpPr>
        <p:spPr>
          <a:xfrm rot="2100000" flipH="1" flipV="1">
            <a:off x="4017010" y="2686050"/>
            <a:ext cx="453390" cy="64452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6" name="Oval 33"/>
          <p:cNvSpPr/>
          <p:nvPr/>
        </p:nvSpPr>
        <p:spPr>
          <a:xfrm>
            <a:off x="3000375" y="1328420"/>
            <a:ext cx="2334260" cy="1285875"/>
          </a:xfrm>
          <a:prstGeom prst="ellipse">
            <a:avLst/>
          </a:prstGeom>
          <a:solidFill>
            <a:srgbClr val="FFFFFF"/>
          </a:solidFill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r>
              <a:rPr lang="zh-CN" altLang="en-US" sz="3200" b="1" dirty="0">
                <a:latin typeface="Times New Roman" panose="02020603050405020304" charset="0"/>
              </a:rPr>
              <a:t>指示</a:t>
            </a:r>
            <a:endParaRPr lang="en-US" altLang="zh-CN" sz="3200" b="1" dirty="0">
              <a:latin typeface="Times New Roman" panose="02020603050405020304" charset="0"/>
            </a:endParaRPr>
          </a:p>
          <a:p>
            <a:pPr algn="ctr" eaLnBrk="0" hangingPunct="0"/>
            <a:r>
              <a:rPr lang="zh-CN" altLang="en-US" sz="3200" b="1" dirty="0">
                <a:latin typeface="Times New Roman" panose="02020603050405020304" charset="0"/>
              </a:rPr>
              <a:t>南北</a:t>
            </a:r>
          </a:p>
        </p:txBody>
      </p:sp>
      <p:sp>
        <p:nvSpPr>
          <p:cNvPr id="7" name="Oval 33"/>
          <p:cNvSpPr/>
          <p:nvPr/>
        </p:nvSpPr>
        <p:spPr>
          <a:xfrm>
            <a:off x="5581650" y="3250565"/>
            <a:ext cx="2933700" cy="1366520"/>
          </a:xfrm>
          <a:prstGeom prst="ellipse">
            <a:avLst/>
          </a:prstGeom>
          <a:solidFill>
            <a:srgbClr val="FFFFFF"/>
          </a:solidFill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>
              <a:lnSpc>
                <a:spcPct val="80000"/>
              </a:lnSpc>
            </a:pPr>
            <a:r>
              <a:rPr lang="zh-CN" sz="2800" b="1" dirty="0">
                <a:latin typeface="Times New Roman" panose="02020603050405020304" charset="0"/>
              </a:rPr>
              <a:t>隔一些物体也能吸铁</a:t>
            </a:r>
          </a:p>
        </p:txBody>
      </p:sp>
      <p:sp>
        <p:nvSpPr>
          <p:cNvPr id="8" name="Line 30"/>
          <p:cNvSpPr/>
          <p:nvPr/>
        </p:nvSpPr>
        <p:spPr>
          <a:xfrm rot="720000" flipV="1">
            <a:off x="5217795" y="3872865"/>
            <a:ext cx="361315" cy="6096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" name="矩形 2"/>
          <p:cNvSpPr/>
          <p:nvPr/>
        </p:nvSpPr>
        <p:spPr>
          <a:xfrm>
            <a:off x="0" y="332656"/>
            <a:ext cx="9144000" cy="7067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  <a:sym typeface="+mn-ea"/>
              </a:rPr>
              <a:t>磁铁和我们的生活</a:t>
            </a:r>
          </a:p>
        </p:txBody>
      </p:sp>
      <p:sp>
        <p:nvSpPr>
          <p:cNvPr id="4" name="矩形 3"/>
          <p:cNvSpPr/>
          <p:nvPr/>
        </p:nvSpPr>
        <p:spPr>
          <a:xfrm>
            <a:off x="135255" y="332740"/>
            <a:ext cx="1250315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研讨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915816" y="404664"/>
            <a:ext cx="4932040" cy="1015663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郑重申明</a:t>
            </a:r>
            <a:endParaRPr lang="zh-CN" altLang="en-US" sz="6000" b="1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851" y="40466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467544" y="1340768"/>
            <a:ext cx="8424936" cy="5301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</a:rPr>
              <a:t>    本课件和配套教案版权归小学科学教学网资源</a:t>
            </a:r>
            <a:r>
              <a:rPr lang="zh-CN" altLang="en-US" sz="3600" b="1" dirty="0" smtClean="0">
                <a:solidFill>
                  <a:schemeClr val="tx1"/>
                </a:solidFill>
              </a:rPr>
              <a:t>建设团队所有，供全国小学科学教师个人在课堂教学中无偿使用。其他网站或个人想要转载，请</a:t>
            </a:r>
            <a:r>
              <a:rPr lang="zh-CN" altLang="en-US" sz="3600" b="1" dirty="0" smtClean="0">
                <a:solidFill>
                  <a:schemeClr val="tx1"/>
                </a:solidFill>
              </a:rPr>
              <a:t>与资源建设团队联系；如果其他网站或个人用于赢利，我们保留追究的权利！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92321"/>
            <a:ext cx="9144000" cy="10763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sym typeface="+mn-ea"/>
              </a:rPr>
              <a:t>我们在什么地方发现过磁铁？</a:t>
            </a:r>
          </a:p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sym typeface="+mn-ea"/>
              </a:rPr>
              <a:t>磁铁起了什么</a:t>
            </a:r>
            <a:r>
              <a:rPr lang="zh-CN" altLang="en-US" sz="3200" b="1" dirty="0" smtClean="0">
                <a:solidFill>
                  <a:srgbClr val="FF0000"/>
                </a:solidFill>
                <a:sym typeface="+mn-ea"/>
              </a:rPr>
              <a:t>作用</a:t>
            </a:r>
            <a:r>
              <a:rPr lang="zh-CN" altLang="en-US" sz="3200" b="1" dirty="0" smtClean="0">
                <a:solidFill>
                  <a:schemeClr val="tx1"/>
                </a:solidFill>
                <a:sym typeface="+mn-ea"/>
              </a:rPr>
              <a:t>？</a:t>
            </a:r>
          </a:p>
        </p:txBody>
      </p:sp>
      <p:pic>
        <p:nvPicPr>
          <p:cNvPr id="14" name="图片 13" descr="QQ截图2019021910534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412776"/>
            <a:ext cx="2373630" cy="174434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11125" y="3133467"/>
            <a:ext cx="33267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</a:rPr>
              <a:t>门吸</a:t>
            </a:r>
            <a:r>
              <a:rPr lang="zh-CN" altLang="en-US" sz="2800" b="1" dirty="0">
                <a:latin typeface="Arial" panose="020B0604020202020204" pitchFamily="34" charset="0"/>
              </a:rPr>
              <a:t>（磁铁能吸铁）</a:t>
            </a:r>
          </a:p>
        </p:txBody>
      </p:sp>
      <p:pic>
        <p:nvPicPr>
          <p:cNvPr id="16" name="图片 15" descr="QQ截图20190219105613"/>
          <p:cNvPicPr>
            <a:picLocks noChangeAspect="1"/>
          </p:cNvPicPr>
          <p:nvPr/>
        </p:nvPicPr>
        <p:blipFill>
          <a:blip r:embed="rId3" cstate="print"/>
          <a:srcRect l="15672" t="3664" r="4677"/>
          <a:stretch>
            <a:fillRect/>
          </a:stretch>
        </p:blipFill>
        <p:spPr>
          <a:xfrm>
            <a:off x="3851920" y="1556792"/>
            <a:ext cx="2048996" cy="4536504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513455" y="6154420"/>
            <a:ext cx="33350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</a:rPr>
              <a:t>冰箱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（磁铁能吸铁）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pic>
        <p:nvPicPr>
          <p:cNvPr id="2" name="图片 1" descr="56ae2e44Nebb4dcdd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50965" y="1416685"/>
            <a:ext cx="2272030" cy="22720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450965" y="4102735"/>
            <a:ext cx="23577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latin typeface="Arial" panose="020B0604020202020204" pitchFamily="34" charset="0"/>
              </a:rPr>
              <a:t>悬浮地球仪</a:t>
            </a:r>
          </a:p>
          <a:p>
            <a:pPr algn="l"/>
            <a:r>
              <a:rPr lang="zh-CN" altLang="en-US" sz="2800" b="1" dirty="0">
                <a:latin typeface="Arial" panose="020B0604020202020204" pitchFamily="34" charset="0"/>
              </a:rPr>
              <a:t>（同极相斥）</a:t>
            </a:r>
          </a:p>
        </p:txBody>
      </p:sp>
      <p:pic>
        <p:nvPicPr>
          <p:cNvPr id="9" name="图片 8" descr="b61308901d59"/>
          <p:cNvPicPr>
            <a:picLocks noChangeAspect="1"/>
          </p:cNvPicPr>
          <p:nvPr/>
        </p:nvPicPr>
        <p:blipFill>
          <a:blip r:embed="rId5" cstate="print"/>
          <a:srcRect l="724" t="-837" r="-724" b="10505"/>
          <a:stretch>
            <a:fillRect/>
          </a:stretch>
        </p:blipFill>
        <p:spPr>
          <a:xfrm>
            <a:off x="971600" y="3717032"/>
            <a:ext cx="1589435" cy="202462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11125" y="5821045"/>
            <a:ext cx="32689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</a:rPr>
              <a:t>指南针</a:t>
            </a:r>
            <a:r>
              <a:rPr lang="zh-CN" altLang="en-US" sz="2800" b="1" dirty="0">
                <a:latin typeface="Arial" panose="020B0604020202020204" pitchFamily="34" charset="0"/>
              </a:rPr>
              <a:t>（指示南北）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281305"/>
            <a:ext cx="1250315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聚焦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5" grpId="0"/>
      <p:bldP spid="17" grpId="0"/>
      <p:bldP spid="5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635" y="332656"/>
            <a:ext cx="9144000" cy="5835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sym typeface="+mn-ea"/>
              </a:rPr>
              <a:t>生活中常见的这些物品中有磁铁吗？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115" y="1348740"/>
            <a:ext cx="1641475" cy="1737360"/>
          </a:xfrm>
          <a:prstGeom prst="rect">
            <a:avLst/>
          </a:prstGeom>
        </p:spPr>
      </p:pic>
      <p:pic>
        <p:nvPicPr>
          <p:cNvPr id="4" name="图片 3" descr="000-gKqtbJcHYapI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5410" y="1405255"/>
            <a:ext cx="1624965" cy="1624965"/>
          </a:xfrm>
          <a:prstGeom prst="rect">
            <a:avLst/>
          </a:prstGeom>
        </p:spPr>
      </p:pic>
      <p:pic>
        <p:nvPicPr>
          <p:cNvPr id="5" name="图片 4" descr="2839479_intro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95825" y="1463040"/>
            <a:ext cx="1896745" cy="150431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827584" y="3185175"/>
            <a:ext cx="165618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飞镖</a:t>
            </a:r>
            <a:endParaRPr lang="zh-CN" altLang="en-US" sz="3600" b="1" dirty="0"/>
          </a:p>
        </p:txBody>
      </p:sp>
      <p:pic>
        <p:nvPicPr>
          <p:cNvPr id="25603" name="Picture 3" descr="C:\Documents and Settings\Administrator\Application Data\Tencent\Users\173692760\QQ\WinTemp\RichOle\5B7(K_8K%_VT`59OL5UTW8B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1739" y="4287178"/>
            <a:ext cx="3346735" cy="180020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6357007" y="6087125"/>
            <a:ext cx="1800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文具盒</a:t>
            </a:r>
            <a:endParaRPr lang="zh-CN" altLang="en-US" sz="3600" b="1" dirty="0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9110" y="3897630"/>
            <a:ext cx="2439035" cy="2189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矩形 20"/>
          <p:cNvSpPr/>
          <p:nvPr/>
        </p:nvSpPr>
        <p:spPr>
          <a:xfrm>
            <a:off x="928192" y="6169040"/>
            <a:ext cx="1800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喇叭</a:t>
            </a:r>
            <a:endParaRPr lang="zh-CN" altLang="en-US" sz="3600" b="1" dirty="0"/>
          </a:p>
        </p:txBody>
      </p:sp>
      <p:grpSp>
        <p:nvGrpSpPr>
          <p:cNvPr id="29" name="组合 28"/>
          <p:cNvGrpSpPr/>
          <p:nvPr/>
        </p:nvGrpSpPr>
        <p:grpSpPr>
          <a:xfrm>
            <a:off x="3444240" y="4286885"/>
            <a:ext cx="2037715" cy="1512570"/>
            <a:chOff x="6372200" y="1052736"/>
            <a:chExt cx="2324100" cy="1657350"/>
          </a:xfrm>
        </p:grpSpPr>
        <p:pic>
          <p:nvPicPr>
            <p:cNvPr id="25606" name="Picture 6" descr="C:\Documents and Settings\Administrator\Application Data\Tencent\Users\173692760\QQ\WinTemp\RichOle\EG4$WXW~0I74(Z62OWEKKA0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372200" y="1052736"/>
              <a:ext cx="2324100" cy="1657350"/>
            </a:xfrm>
            <a:prstGeom prst="rect">
              <a:avLst/>
            </a:prstGeom>
            <a:noFill/>
          </p:spPr>
        </p:pic>
        <p:pic>
          <p:nvPicPr>
            <p:cNvPr id="25607" name="Picture 7" descr="C:\Documents and Settings\Administrator\Application Data\Tencent\Users\173692760\QQ\WinTemp\RichOle\RSF3S2T@VJUG852O(Y55YEX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372200" y="1052736"/>
              <a:ext cx="848666" cy="360040"/>
            </a:xfrm>
            <a:prstGeom prst="rect">
              <a:avLst/>
            </a:prstGeom>
            <a:noFill/>
          </p:spPr>
        </p:pic>
        <p:pic>
          <p:nvPicPr>
            <p:cNvPr id="28" name="Picture 7" descr="C:\Documents and Settings\Administrator\Application Data\Tencent\Users\173692760\QQ\WinTemp\RichOle\RSF3S2T@VJUG852O(Y55YEX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372200" y="1268760"/>
              <a:ext cx="288032" cy="360040"/>
            </a:xfrm>
            <a:prstGeom prst="rect">
              <a:avLst/>
            </a:prstGeom>
            <a:noFill/>
          </p:spPr>
        </p:pic>
      </p:grpSp>
      <p:sp>
        <p:nvSpPr>
          <p:cNvPr id="30" name="矩形 29"/>
          <p:cNvSpPr/>
          <p:nvPr/>
        </p:nvSpPr>
        <p:spPr>
          <a:xfrm>
            <a:off x="3696660" y="5945267"/>
            <a:ext cx="1800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黑板擦</a:t>
            </a:r>
            <a:endParaRPr lang="zh-CN" altLang="en-US" sz="3600" b="1" dirty="0"/>
          </a:p>
        </p:txBody>
      </p:sp>
      <p:pic>
        <p:nvPicPr>
          <p:cNvPr id="25608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80729" y="1907342"/>
            <a:ext cx="648071" cy="494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矩形 32"/>
          <p:cNvSpPr/>
          <p:nvPr/>
        </p:nvSpPr>
        <p:spPr>
          <a:xfrm>
            <a:off x="7179831" y="3185091"/>
            <a:ext cx="1800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磁钉</a:t>
            </a:r>
            <a:endParaRPr lang="zh-CN" altLang="en-US" sz="36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2747010" y="3106420"/>
            <a:ext cx="19488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 smtClean="0"/>
              <a:t>金属勺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100955" y="3186430"/>
            <a:ext cx="13487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/>
            <a:r>
              <a:rPr lang="zh-CN" altLang="en-US" sz="3600" b="1" dirty="0" smtClean="0">
                <a:sym typeface="+mn-ea"/>
              </a:rPr>
              <a:t>铁钉</a:t>
            </a:r>
          </a:p>
        </p:txBody>
      </p:sp>
      <p:sp>
        <p:nvSpPr>
          <p:cNvPr id="6" name="矩形 5"/>
          <p:cNvSpPr/>
          <p:nvPr/>
        </p:nvSpPr>
        <p:spPr>
          <a:xfrm>
            <a:off x="-635" y="332740"/>
            <a:ext cx="1250315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探索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7850" y="1466215"/>
            <a:ext cx="5142865" cy="5702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300" b="1" dirty="0" smtClean="0"/>
              <a:t>1.</a:t>
            </a:r>
            <a:r>
              <a:rPr lang="zh-CN" altLang="en-US" sz="3300" b="1" dirty="0" smtClean="0"/>
              <a:t>方法一：用铁去吸。</a:t>
            </a:r>
            <a:endParaRPr lang="zh-CN" altLang="en-US" sz="3300" b="1" dirty="0"/>
          </a:p>
        </p:txBody>
      </p:sp>
      <p:sp>
        <p:nvSpPr>
          <p:cNvPr id="5" name="内容占位符 4"/>
          <p:cNvSpPr>
            <a:spLocks noGrp="1"/>
          </p:cNvSpPr>
          <p:nvPr>
            <p:ph sz="half" idx="2"/>
          </p:nvPr>
        </p:nvSpPr>
        <p:spPr>
          <a:xfrm>
            <a:off x="477520" y="4255135"/>
            <a:ext cx="5399405" cy="7581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300" b="1" dirty="0" smtClean="0"/>
              <a:t>2.</a:t>
            </a:r>
            <a:r>
              <a:rPr lang="zh-CN" altLang="en-US" sz="3300" b="1" dirty="0" smtClean="0"/>
              <a:t>方法二：用磁铁去吸。</a:t>
            </a:r>
            <a:endParaRPr lang="zh-CN" altLang="en-US" sz="3300" b="1" dirty="0"/>
          </a:p>
        </p:txBody>
      </p:sp>
      <p:sp>
        <p:nvSpPr>
          <p:cNvPr id="7" name="内容占位符 2"/>
          <p:cNvSpPr txBox="1"/>
          <p:nvPr/>
        </p:nvSpPr>
        <p:spPr>
          <a:xfrm>
            <a:off x="5228591" y="3446373"/>
            <a:ext cx="3381375" cy="1508862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3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你会选哪种方法？</a:t>
            </a:r>
            <a:endParaRPr lang="en-US" altLang="zh-CN" sz="33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 algn="ctr">
              <a:buNone/>
            </a:pPr>
            <a:r>
              <a:rPr lang="zh-CN" altLang="en-US" sz="33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为什么？</a:t>
            </a:r>
          </a:p>
        </p:txBody>
      </p:sp>
      <p:sp>
        <p:nvSpPr>
          <p:cNvPr id="2" name="矩形 1"/>
          <p:cNvSpPr/>
          <p:nvPr/>
        </p:nvSpPr>
        <p:spPr>
          <a:xfrm>
            <a:off x="-635" y="332656"/>
            <a:ext cx="9144000" cy="7067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  <a:sym typeface="+mn-ea"/>
              </a:rPr>
              <a:t>如何知道物体里有没有磁铁？</a:t>
            </a:r>
          </a:p>
        </p:txBody>
      </p:sp>
      <p:pic>
        <p:nvPicPr>
          <p:cNvPr id="6" name="图片 5" descr="1012053265_78879758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0360" y="2036445"/>
            <a:ext cx="2752725" cy="2064385"/>
          </a:xfrm>
          <a:prstGeom prst="rect">
            <a:avLst/>
          </a:prstGeom>
        </p:spPr>
      </p:pic>
      <p:pic>
        <p:nvPicPr>
          <p:cNvPr id="9" name="图片 8" descr="QQ截图2019021911095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0360" y="4801870"/>
            <a:ext cx="2964815" cy="1710055"/>
          </a:xfrm>
          <a:prstGeom prst="rect">
            <a:avLst/>
          </a:prstGeom>
        </p:spPr>
      </p:pic>
      <p:pic>
        <p:nvPicPr>
          <p:cNvPr id="19458" name="Picture 2" descr="http://img1.juimg.com/161003/327706-1610030F434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20280" y="4648200"/>
            <a:ext cx="1764030" cy="20916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635" y="273973"/>
            <a:ext cx="9144000" cy="7067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  <a:sym typeface="+mn-ea"/>
              </a:rPr>
              <a:t>找一找、分一分</a:t>
            </a:r>
          </a:p>
        </p:txBody>
      </p:sp>
      <p:pic>
        <p:nvPicPr>
          <p:cNvPr id="19458" name="Picture 2" descr="http://img1.juimg.com/161003/327706-1610030F434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690" y="4224020"/>
            <a:ext cx="1764030" cy="2091690"/>
          </a:xfrm>
          <a:prstGeom prst="rect">
            <a:avLst/>
          </a:prstGeom>
          <a:noFill/>
        </p:spPr>
      </p:pic>
      <p:sp>
        <p:nvSpPr>
          <p:cNvPr id="14" name="矩形 13"/>
          <p:cNvSpPr/>
          <p:nvPr/>
        </p:nvSpPr>
        <p:spPr>
          <a:xfrm>
            <a:off x="698500" y="3137535"/>
            <a:ext cx="2670810" cy="5835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zh-CN" sz="3200" b="1" dirty="0">
                <a:solidFill>
                  <a:srgbClr val="FF0000"/>
                </a:solidFill>
              </a:rPr>
              <a:t>任务提示：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123728" y="4077072"/>
            <a:ext cx="6552728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（1）每个物体要用正确的方法重复找3次。（减小实验</a:t>
            </a:r>
            <a:r>
              <a:rPr lang="zh-CN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偶然性）</a:t>
            </a:r>
          </a:p>
          <a:p>
            <a:r>
              <a:rPr lang="zh-CN" sz="24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2）每样物体每个角落都要找一找。</a:t>
            </a:r>
          </a:p>
          <a:p>
            <a:r>
              <a:rPr lang="zh-CN" sz="24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3）找到后按“有磁铁的物体”和“没有磁铁的物体”分为两类放入两个篮子中</a:t>
            </a:r>
            <a:r>
              <a:rPr lang="zh-CN" sz="24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2400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）讨论：有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磁铁的物体，磁铁起了什么作用？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355" y="1156898"/>
            <a:ext cx="1329848" cy="1408006"/>
          </a:xfrm>
          <a:prstGeom prst="rect">
            <a:avLst/>
          </a:prstGeom>
        </p:spPr>
      </p:pic>
      <p:pic>
        <p:nvPicPr>
          <p:cNvPr id="4" name="图片 3" descr="000-gKqtbJcHYapI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31671" y="1141659"/>
            <a:ext cx="1367760" cy="1367760"/>
          </a:xfrm>
          <a:prstGeom prst="rect">
            <a:avLst/>
          </a:prstGeom>
        </p:spPr>
      </p:pic>
      <p:pic>
        <p:nvPicPr>
          <p:cNvPr id="5" name="图片 4" descr="2839479_intro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20745" y="1171503"/>
            <a:ext cx="1655311" cy="1312933"/>
          </a:xfrm>
          <a:prstGeom prst="rect">
            <a:avLst/>
          </a:prstGeom>
        </p:spPr>
      </p:pic>
      <p:pic>
        <p:nvPicPr>
          <p:cNvPr id="25603" name="Picture 3" descr="C:\Documents and Settings\Administrator\Application Data\Tencent\Users\173692760\QQ\WinTemp\RichOle\5B7(K_8K%_VT`59OL5UTW8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43350" y="2529840"/>
            <a:ext cx="2399665" cy="1290955"/>
          </a:xfrm>
          <a:prstGeom prst="rect">
            <a:avLst/>
          </a:prstGeom>
          <a:noFill/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20072" y="1196752"/>
            <a:ext cx="1455938" cy="1307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" name="组合 28"/>
          <p:cNvGrpSpPr/>
          <p:nvPr/>
        </p:nvGrpSpPr>
        <p:grpSpPr>
          <a:xfrm>
            <a:off x="6876256" y="1196752"/>
            <a:ext cx="1818640" cy="1275715"/>
            <a:chOff x="6372200" y="1052736"/>
            <a:chExt cx="2324100" cy="1657350"/>
          </a:xfrm>
        </p:grpSpPr>
        <p:pic>
          <p:nvPicPr>
            <p:cNvPr id="25606" name="Picture 6" descr="C:\Documents and Settings\Administrator\Application Data\Tencent\Users\173692760\QQ\WinTemp\RichOle\EG4$WXW~0I74(Z62OWEKKA0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372200" y="1052736"/>
              <a:ext cx="2324100" cy="1657350"/>
            </a:xfrm>
            <a:prstGeom prst="rect">
              <a:avLst/>
            </a:prstGeom>
            <a:noFill/>
          </p:spPr>
        </p:pic>
        <p:pic>
          <p:nvPicPr>
            <p:cNvPr id="25607" name="Picture 7" descr="C:\Documents and Settings\Administrator\Application Data\Tencent\Users\173692760\QQ\WinTemp\RichOle\RSF3S2T@VJUG852O(Y55YEX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372200" y="1052736"/>
              <a:ext cx="848666" cy="360040"/>
            </a:xfrm>
            <a:prstGeom prst="rect">
              <a:avLst/>
            </a:prstGeom>
            <a:noFill/>
          </p:spPr>
        </p:pic>
        <p:pic>
          <p:nvPicPr>
            <p:cNvPr id="28" name="Picture 7" descr="C:\Documents and Settings\Administrator\Application Data\Tencent\Users\173692760\QQ\WinTemp\RichOle\RSF3S2T@VJUG852O(Y55YEX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372200" y="1268760"/>
              <a:ext cx="288032" cy="360040"/>
            </a:xfrm>
            <a:prstGeom prst="rect">
              <a:avLst/>
            </a:prstGeom>
            <a:noFill/>
          </p:spPr>
        </p:pic>
      </p:grpSp>
      <p:pic>
        <p:nvPicPr>
          <p:cNvPr id="25608" name="Picture 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47205" y="2543810"/>
            <a:ext cx="1071245" cy="817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635" y="332656"/>
            <a:ext cx="9144000" cy="7067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  <a:sym typeface="+mn-ea"/>
              </a:rPr>
              <a:t>这些物体内含有磁铁吗？</a:t>
            </a:r>
          </a:p>
        </p:txBody>
      </p:sp>
      <p:pic>
        <p:nvPicPr>
          <p:cNvPr id="8196" name="Picture 1" descr="C:\Users\Administrator\AppData\Roaming\Tencent\Users\173692760\QQ\WinTemp\RichOle\20CIRK7305[~4R}D$)X@6[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465" y="4511675"/>
            <a:ext cx="1747520" cy="1128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Picture 2" descr="C:\Users\Administrator\AppData\Roaming\Tencent\Users\173692760\QQ\WinTemp\RichOle\HYY2$5AL]7F{I_L[B@AV5A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38935" y="4736465"/>
            <a:ext cx="1600200" cy="10655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timg (1)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38570" y="4081145"/>
            <a:ext cx="2549525" cy="2763520"/>
          </a:xfrm>
          <a:prstGeom prst="rect">
            <a:avLst/>
          </a:prstGeom>
        </p:spPr>
      </p:pic>
      <p:pic>
        <p:nvPicPr>
          <p:cNvPr id="4" name="图片 3" descr="timg (2)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38245" y="3912235"/>
            <a:ext cx="2385695" cy="2441575"/>
          </a:xfrm>
          <a:prstGeom prst="rect">
            <a:avLst/>
          </a:prstGeom>
        </p:spPr>
      </p:pic>
      <p:pic>
        <p:nvPicPr>
          <p:cNvPr id="7" name="图片 6" descr="timg (4)"/>
          <p:cNvPicPr>
            <a:picLocks noChangeAspect="1"/>
          </p:cNvPicPr>
          <p:nvPr/>
        </p:nvPicPr>
        <p:blipFill>
          <a:blip r:embed="rId6" cstate="print"/>
          <a:srcRect l="4020" t="3953" b="6811"/>
          <a:stretch>
            <a:fillRect/>
          </a:stretch>
        </p:blipFill>
        <p:spPr>
          <a:xfrm>
            <a:off x="2324735" y="1920240"/>
            <a:ext cx="2551430" cy="1581785"/>
          </a:xfrm>
          <a:prstGeom prst="rect">
            <a:avLst/>
          </a:prstGeom>
        </p:spPr>
      </p:pic>
      <p:pic>
        <p:nvPicPr>
          <p:cNvPr id="9" name="图片 8" descr="timg (5)"/>
          <p:cNvPicPr>
            <a:picLocks noChangeAspect="1"/>
          </p:cNvPicPr>
          <p:nvPr/>
        </p:nvPicPr>
        <p:blipFill>
          <a:blip r:embed="rId7" cstate="print"/>
          <a:srcRect l="15245" t="23092" r="15066" b="23309"/>
          <a:stretch>
            <a:fillRect/>
          </a:stretch>
        </p:blipFill>
        <p:spPr>
          <a:xfrm>
            <a:off x="4876165" y="1754505"/>
            <a:ext cx="2357120" cy="1747520"/>
          </a:xfrm>
          <a:prstGeom prst="rect">
            <a:avLst/>
          </a:prstGeom>
        </p:spPr>
      </p:pic>
      <p:pic>
        <p:nvPicPr>
          <p:cNvPr id="11" name="图片 10" descr="timg"/>
          <p:cNvPicPr>
            <a:picLocks noChangeAspect="1"/>
          </p:cNvPicPr>
          <p:nvPr/>
        </p:nvPicPr>
        <p:blipFill>
          <a:blip r:embed="rId8" cstate="print"/>
          <a:srcRect l="21215" t="21408" r="11865" b="10120"/>
          <a:stretch>
            <a:fillRect/>
          </a:stretch>
        </p:blipFill>
        <p:spPr>
          <a:xfrm>
            <a:off x="594360" y="1847850"/>
            <a:ext cx="1882140" cy="1767840"/>
          </a:xfrm>
          <a:prstGeom prst="rect">
            <a:avLst/>
          </a:prstGeom>
        </p:spPr>
      </p:pic>
      <p:sp>
        <p:nvSpPr>
          <p:cNvPr id="12" name="云形 11"/>
          <p:cNvSpPr/>
          <p:nvPr/>
        </p:nvSpPr>
        <p:spPr>
          <a:xfrm>
            <a:off x="6991350" y="1302385"/>
            <a:ext cx="2202815" cy="2313305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440295" y="1621790"/>
            <a:ext cx="144780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rgbClr val="FF0000"/>
                </a:solidFill>
              </a:rPr>
              <a:t>温馨提示：小朋友们，尽量不要让磁铁靠近电脑和手机等电子产品，以免影响正常使用哦！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635" y="332656"/>
            <a:ext cx="9144000" cy="7067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endParaRPr lang="zh-CN" altLang="en-US" sz="4000" b="1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4" name="标题 3"/>
          <p:cNvSpPr txBox="1"/>
          <p:nvPr/>
        </p:nvSpPr>
        <p:spPr>
          <a:xfrm>
            <a:off x="2626503" y="332643"/>
            <a:ext cx="3727655" cy="630557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50" b="1" dirty="0" smtClean="0">
                <a:solidFill>
                  <a:srgbClr val="FF0000"/>
                </a:solidFill>
              </a:rPr>
              <a:t>磁悬浮列车</a:t>
            </a:r>
            <a:endParaRPr lang="zh-CN" altLang="en-US" sz="4050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13669"/>
          <a:stretch>
            <a:fillRect/>
          </a:stretch>
        </p:blipFill>
        <p:spPr bwMode="auto">
          <a:xfrm>
            <a:off x="1492124" y="2146081"/>
            <a:ext cx="6159753" cy="3571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635" y="332656"/>
            <a:ext cx="9144000" cy="7067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  <a:sym typeface="+mn-ea"/>
              </a:rPr>
              <a:t>悬浮磁铁</a:t>
            </a:r>
          </a:p>
        </p:txBody>
      </p:sp>
      <p:sp>
        <p:nvSpPr>
          <p:cNvPr id="4" name="矩形 3"/>
          <p:cNvSpPr/>
          <p:nvPr/>
        </p:nvSpPr>
        <p:spPr>
          <a:xfrm>
            <a:off x="3536633" y="1925320"/>
            <a:ext cx="523303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zh-CN" altLang="en-US" sz="36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让我们一起来做一做吧！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536950" y="3010535"/>
            <a:ext cx="503999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你有什么发现</a:t>
            </a:r>
            <a:r>
              <a:rPr lang="en-US" altLang="zh-CN" sz="3200" b="1"/>
              <a:t>?</a:t>
            </a:r>
          </a:p>
          <a:p>
            <a:endParaRPr lang="zh-CN" altLang="en-US" sz="3200" b="1"/>
          </a:p>
          <a:p>
            <a:r>
              <a:rPr lang="zh-CN" altLang="en-US" sz="3200" b="1"/>
              <a:t>利用这个实验结果你能解释下磁悬浮列车的悬浮原理吗？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253740" y="5689600"/>
            <a:ext cx="56064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利用磁铁磁极的相互作用原理。</a:t>
            </a:r>
          </a:p>
        </p:txBody>
      </p:sp>
      <p:pic>
        <p:nvPicPr>
          <p:cNvPr id="5" name="图片 4" descr="IMG_20190227_161055"/>
          <p:cNvPicPr>
            <a:picLocks noChangeAspect="1"/>
          </p:cNvPicPr>
          <p:nvPr/>
        </p:nvPicPr>
        <p:blipFill>
          <a:blip r:embed="rId2" cstate="print"/>
          <a:srcRect l="33570" t="983" r="19478"/>
          <a:stretch>
            <a:fillRect/>
          </a:stretch>
        </p:blipFill>
        <p:spPr>
          <a:xfrm>
            <a:off x="715010" y="1840230"/>
            <a:ext cx="2294890" cy="3630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.PC-20170628GFEH\Pictures\cipanqudongqi_5146944.jpg"/>
          <p:cNvPicPr>
            <a:picLocks noChangeAspect="1" noChangeArrowheads="1"/>
          </p:cNvPicPr>
          <p:nvPr/>
        </p:nvPicPr>
        <p:blipFill>
          <a:blip r:embed="rId2" cstate="print"/>
          <a:srcRect b="7104"/>
          <a:stretch>
            <a:fillRect/>
          </a:stretch>
        </p:blipFill>
        <p:spPr bwMode="auto">
          <a:xfrm>
            <a:off x="2920179" y="3707924"/>
            <a:ext cx="3299030" cy="2129949"/>
          </a:xfrm>
          <a:prstGeom prst="rect">
            <a:avLst/>
          </a:prstGeom>
          <a:noFill/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926" y="1100598"/>
            <a:ext cx="3021002" cy="2023637"/>
          </a:xfrm>
          <a:prstGeom prst="rect">
            <a:avLst/>
          </a:prstGeom>
        </p:spPr>
      </p:pic>
      <p:sp>
        <p:nvSpPr>
          <p:cNvPr id="9" name="标题 3"/>
          <p:cNvSpPr txBox="1"/>
          <p:nvPr/>
        </p:nvSpPr>
        <p:spPr>
          <a:xfrm>
            <a:off x="1836389" y="3155564"/>
            <a:ext cx="1670041" cy="630557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 smtClean="0">
                <a:solidFill>
                  <a:srgbClr val="FF0000"/>
                </a:solidFill>
              </a:rPr>
              <a:t>磁卡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4998"/>
          <a:stretch>
            <a:fillRect/>
          </a:stretch>
        </p:blipFill>
        <p:spPr>
          <a:xfrm>
            <a:off x="243348" y="2139512"/>
            <a:ext cx="1680147" cy="19186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367" y="1100598"/>
            <a:ext cx="3321080" cy="2068892"/>
          </a:xfrm>
          <a:prstGeom prst="rect">
            <a:avLst/>
          </a:prstGeom>
        </p:spPr>
      </p:pic>
      <p:sp>
        <p:nvSpPr>
          <p:cNvPr id="8" name="标题 3"/>
          <p:cNvSpPr txBox="1"/>
          <p:nvPr/>
        </p:nvSpPr>
        <p:spPr>
          <a:xfrm>
            <a:off x="6163398" y="3325855"/>
            <a:ext cx="1524199" cy="630557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>
                <a:solidFill>
                  <a:srgbClr val="FF0000"/>
                </a:solidFill>
              </a:rPr>
              <a:t>磁带</a:t>
            </a:r>
          </a:p>
        </p:txBody>
      </p:sp>
      <p:sp>
        <p:nvSpPr>
          <p:cNvPr id="11" name="标题 3"/>
          <p:cNvSpPr txBox="1"/>
          <p:nvPr/>
        </p:nvSpPr>
        <p:spPr>
          <a:xfrm>
            <a:off x="6228116" y="5216099"/>
            <a:ext cx="1524199" cy="630557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 smtClean="0">
                <a:solidFill>
                  <a:srgbClr val="FF0000"/>
                </a:solidFill>
              </a:rPr>
              <a:t>磁盘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-635" y="332656"/>
            <a:ext cx="9144000" cy="7067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/>
                </a:solidFill>
                <a:sym typeface="+mn-ea"/>
              </a:rPr>
              <a:t>磁记录信息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605</Words>
  <Application>Microsoft Office PowerPoint</Application>
  <PresentationFormat>全屏显示(4:3)</PresentationFormat>
  <Paragraphs>61</Paragraphs>
  <Slides>12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xbany</cp:lastModifiedBy>
  <cp:revision>256</cp:revision>
  <dcterms:created xsi:type="dcterms:W3CDTF">2017-08-06T08:46:00Z</dcterms:created>
  <dcterms:modified xsi:type="dcterms:W3CDTF">2019-03-10T13:44:46Z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