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jpeg" ContentType="image/jpeg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7" r:id="rId2"/>
    <p:sldId id="346" r:id="rId3"/>
    <p:sldId id="371" r:id="rId4"/>
    <p:sldId id="373" r:id="rId5"/>
    <p:sldId id="374" r:id="rId6"/>
    <p:sldId id="377" r:id="rId7"/>
    <p:sldId id="337" r:id="rId8"/>
    <p:sldId id="379" r:id="rId9"/>
    <p:sldId id="380" r:id="rId10"/>
    <p:sldId id="381" r:id="rId11"/>
    <p:sldId id="359" r:id="rId12"/>
    <p:sldId id="339" r:id="rId13"/>
    <p:sldId id="382" r:id="rId14"/>
    <p:sldId id="343" r:id="rId15"/>
    <p:sldId id="284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DEADA"/>
    <a:srgbClr val="FF6699"/>
    <a:srgbClr val="468DE4"/>
    <a:srgbClr val="33FD2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38" autoAdjust="0"/>
    <p:restoredTop sz="94660"/>
  </p:normalViewPr>
  <p:slideViewPr>
    <p:cSldViewPr>
      <p:cViewPr>
        <p:scale>
          <a:sx n="69" d="100"/>
          <a:sy n="69" d="100"/>
        </p:scale>
        <p:origin x="-1236" y="-18"/>
      </p:cViewPr>
      <p:guideLst>
        <p:guide orient="horz" pos="210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8F050A-D2AD-4DFE-94E9-DCE49FEDF327}" type="datetimeFigureOut">
              <a:rPr lang="zh-CN" altLang="en-US" smtClean="0"/>
              <a:pPr/>
              <a:t>2019-4-15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35D4FB-E543-44E9-9240-BF368CDFB2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2019-4-15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2019-4-15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2019-4-15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2019-4-15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2019-4-15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2019-4-15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2019-4-15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2019-4-15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2019-4-15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2019-4-15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2019-4-15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2019-4-15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5157192"/>
            <a:ext cx="9144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小学科学教学网资源建设团队  陈杰超 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37418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2875571"/>
            <a:ext cx="91440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通过感官来发现</a:t>
            </a: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596" y="484652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/>
              <a:t> 教科版二年级下册第二单元第</a:t>
            </a: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课 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38870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 flipH="1">
            <a:off x="251520" y="188640"/>
            <a:ext cx="2471936" cy="1152128"/>
            <a:chOff x="2479904" y="117035"/>
            <a:chExt cx="1703715" cy="754008"/>
          </a:xfrm>
        </p:grpSpPr>
        <p:sp>
          <p:nvSpPr>
            <p:cNvPr id="11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55576" y="476672"/>
            <a:ext cx="16431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方正静蕾简体"/>
                <a:ea typeface="方正静蕾简体"/>
                <a:cs typeface="方正静蕾简体"/>
              </a:rPr>
              <a:t>研讨</a:t>
            </a:r>
            <a:r>
              <a:rPr lang="en-US" altLang="zh-CN" sz="3600" b="1" dirty="0" smtClean="0">
                <a:latin typeface="方正静蕾简体"/>
                <a:ea typeface="方正静蕾简体"/>
                <a:cs typeface="方正静蕾简体"/>
              </a:rPr>
              <a:t>2</a:t>
            </a:r>
          </a:p>
        </p:txBody>
      </p:sp>
      <p:sp>
        <p:nvSpPr>
          <p:cNvPr id="22" name="矩形 21"/>
          <p:cNvSpPr/>
          <p:nvPr/>
        </p:nvSpPr>
        <p:spPr>
          <a:xfrm>
            <a:off x="2868930" y="389890"/>
            <a:ext cx="581469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通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过上面的活动，我们能分别说说眼、耳、鼻、舌和皮肤的作用吗？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430" t="4666" r="17384" b="7618"/>
          <a:stretch>
            <a:fillRect/>
          </a:stretch>
        </p:blipFill>
        <p:spPr>
          <a:xfrm>
            <a:off x="5266055" y="2372360"/>
            <a:ext cx="1368425" cy="1350645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4845" y="2234565"/>
            <a:ext cx="1319530" cy="1493520"/>
          </a:xfrm>
          <a:prstGeom prst="rect">
            <a:avLst/>
          </a:prstGeom>
          <a:solidFill>
            <a:srgbClr val="FFC000"/>
          </a:solidFill>
        </p:spPr>
      </p:pic>
      <p:sp>
        <p:nvSpPr>
          <p:cNvPr id="6" name="矩形 5"/>
          <p:cNvSpPr/>
          <p:nvPr/>
        </p:nvSpPr>
        <p:spPr>
          <a:xfrm>
            <a:off x="5702976" y="3788529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舌</a:t>
            </a:r>
          </a:p>
        </p:txBody>
      </p:sp>
      <p:sp>
        <p:nvSpPr>
          <p:cNvPr id="23" name="矩形 22"/>
          <p:cNvSpPr/>
          <p:nvPr/>
        </p:nvSpPr>
        <p:spPr>
          <a:xfrm>
            <a:off x="7237771" y="3788529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皮肤</a:t>
            </a:r>
          </a:p>
        </p:txBody>
      </p:sp>
      <p:sp>
        <p:nvSpPr>
          <p:cNvPr id="17" name="矩形 16"/>
          <p:cNvSpPr/>
          <p:nvPr/>
        </p:nvSpPr>
        <p:spPr>
          <a:xfrm>
            <a:off x="2088299" y="5885934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听觉</a:t>
            </a:r>
          </a:p>
        </p:txBody>
      </p:sp>
      <p:sp>
        <p:nvSpPr>
          <p:cNvPr id="16" name="矩形 15"/>
          <p:cNvSpPr/>
          <p:nvPr/>
        </p:nvSpPr>
        <p:spPr>
          <a:xfrm>
            <a:off x="464226" y="5885934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视觉</a:t>
            </a:r>
          </a:p>
        </p:txBody>
      </p:sp>
      <p:sp>
        <p:nvSpPr>
          <p:cNvPr id="18" name="矩形 17"/>
          <p:cNvSpPr/>
          <p:nvPr/>
        </p:nvSpPr>
        <p:spPr>
          <a:xfrm>
            <a:off x="3781221" y="5885934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嗅觉</a:t>
            </a:r>
          </a:p>
        </p:txBody>
      </p:sp>
      <p:sp>
        <p:nvSpPr>
          <p:cNvPr id="19" name="矩形 18"/>
          <p:cNvSpPr/>
          <p:nvPr/>
        </p:nvSpPr>
        <p:spPr>
          <a:xfrm>
            <a:off x="5485802" y="5885934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味觉</a:t>
            </a:r>
          </a:p>
        </p:txBody>
      </p:sp>
      <p:sp>
        <p:nvSpPr>
          <p:cNvPr id="7" name="矩形 6"/>
          <p:cNvSpPr/>
          <p:nvPr/>
        </p:nvSpPr>
        <p:spPr>
          <a:xfrm>
            <a:off x="7385898" y="5885934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触觉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266" t="18747" r="17984" b="23107"/>
          <a:stretch>
            <a:fillRect/>
          </a:stretch>
        </p:blipFill>
        <p:spPr>
          <a:xfrm>
            <a:off x="2356707" y="2219155"/>
            <a:ext cx="1082435" cy="1656184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4186"/>
          <a:stretch>
            <a:fillRect/>
          </a:stretch>
        </p:blipFill>
        <p:spPr>
          <a:xfrm>
            <a:off x="300397" y="2509679"/>
            <a:ext cx="1781723" cy="1074804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900" t="4768" r="15814" b="5466"/>
          <a:stretch>
            <a:fillRect/>
          </a:stretch>
        </p:blipFill>
        <p:spPr>
          <a:xfrm>
            <a:off x="3823469" y="2408657"/>
            <a:ext cx="1114032" cy="1277426"/>
          </a:xfrm>
          <a:prstGeom prst="rect">
            <a:avLst/>
          </a:prstGeom>
          <a:solidFill>
            <a:srgbClr val="FFC000"/>
          </a:solidFill>
        </p:spPr>
      </p:pic>
      <p:sp>
        <p:nvSpPr>
          <p:cNvPr id="27" name="矩形 26"/>
          <p:cNvSpPr/>
          <p:nvPr/>
        </p:nvSpPr>
        <p:spPr>
          <a:xfrm>
            <a:off x="741086" y="3758049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眼</a:t>
            </a:r>
          </a:p>
        </p:txBody>
      </p:sp>
      <p:sp>
        <p:nvSpPr>
          <p:cNvPr id="28" name="矩形 27"/>
          <p:cNvSpPr/>
          <p:nvPr/>
        </p:nvSpPr>
        <p:spPr>
          <a:xfrm>
            <a:off x="2356526" y="3788529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耳</a:t>
            </a:r>
          </a:p>
        </p:txBody>
      </p:sp>
      <p:sp>
        <p:nvSpPr>
          <p:cNvPr id="29" name="矩形 28"/>
          <p:cNvSpPr/>
          <p:nvPr/>
        </p:nvSpPr>
        <p:spPr>
          <a:xfrm>
            <a:off x="3921801" y="3788529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鼻</a:t>
            </a:r>
          </a:p>
        </p:txBody>
      </p:sp>
      <p:sp>
        <p:nvSpPr>
          <p:cNvPr id="31" name="右箭头 30"/>
          <p:cNvSpPr/>
          <p:nvPr/>
        </p:nvSpPr>
        <p:spPr>
          <a:xfrm rot="5400000">
            <a:off x="476250" y="4970780"/>
            <a:ext cx="1080135" cy="175895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右箭头 31"/>
          <p:cNvSpPr/>
          <p:nvPr/>
        </p:nvSpPr>
        <p:spPr>
          <a:xfrm rot="5400000">
            <a:off x="2100580" y="5000625"/>
            <a:ext cx="1080135" cy="175895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右箭头 32"/>
          <p:cNvSpPr/>
          <p:nvPr/>
        </p:nvSpPr>
        <p:spPr>
          <a:xfrm rot="5400000">
            <a:off x="3723640" y="5000625"/>
            <a:ext cx="1080135" cy="175895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右箭头 33"/>
          <p:cNvSpPr/>
          <p:nvPr/>
        </p:nvSpPr>
        <p:spPr>
          <a:xfrm rot="5400000">
            <a:off x="5504815" y="5000625"/>
            <a:ext cx="1080135" cy="175895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右箭头 35"/>
          <p:cNvSpPr/>
          <p:nvPr/>
        </p:nvSpPr>
        <p:spPr>
          <a:xfrm rot="5400000">
            <a:off x="7294880" y="5000625"/>
            <a:ext cx="1080135" cy="175895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3" grpId="0"/>
      <p:bldP spid="17" grpId="0"/>
      <p:bldP spid="16" grpId="0"/>
      <p:bldP spid="18" grpId="0"/>
      <p:bldP spid="19" grpId="0"/>
      <p:bldP spid="7" grpId="0"/>
      <p:bldP spid="27" grpId="0"/>
      <p:bldP spid="28" grpId="0"/>
      <p:bldP spid="29" grpId="0"/>
      <p:bldP spid="31" grpId="0" bldLvl="0" animBg="1"/>
      <p:bldP spid="32" grpId="0" bldLvl="0" animBg="1"/>
      <p:bldP spid="33" grpId="0" bldLvl="0" animBg="1"/>
      <p:bldP spid="34" grpId="0" bldLvl="0" animBg="1"/>
      <p:bldP spid="3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 flipH="1">
            <a:off x="251520" y="188640"/>
            <a:ext cx="2471936" cy="1152128"/>
            <a:chOff x="2479904" y="117035"/>
            <a:chExt cx="1703715" cy="754008"/>
          </a:xfrm>
        </p:grpSpPr>
        <p:sp>
          <p:nvSpPr>
            <p:cNvPr id="11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55650" y="476885"/>
            <a:ext cx="142367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方正静蕾简体"/>
                <a:ea typeface="宋体" panose="02010600030101010101" pitchFamily="2" charset="-122"/>
                <a:cs typeface="方正静蕾简体"/>
                <a:sym typeface="+mn-ea"/>
              </a:rPr>
              <a:t>研讨</a:t>
            </a:r>
          </a:p>
        </p:txBody>
      </p:sp>
      <p:pic>
        <p:nvPicPr>
          <p:cNvPr id="20" name="Picture 2" descr="https://i01picsos.sogoucdn.com/3de8065040c4bdf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4389" y="4492501"/>
            <a:ext cx="4292766" cy="2352927"/>
          </a:xfrm>
          <a:prstGeom prst="rect">
            <a:avLst/>
          </a:prstGeom>
          <a:noFill/>
        </p:spPr>
      </p:pic>
      <p:sp>
        <p:nvSpPr>
          <p:cNvPr id="22" name="矩形 21"/>
          <p:cNvSpPr/>
          <p:nvPr/>
        </p:nvSpPr>
        <p:spPr>
          <a:xfrm>
            <a:off x="377825" y="1341120"/>
            <a:ext cx="838898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小结：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每个感觉器官感知的信息有限，多种感官一起使用，会得到丰富的信息，从而更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加接近事实。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956945" y="2825115"/>
            <a:ext cx="88392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盲</a:t>
            </a:r>
          </a:p>
          <a:p>
            <a:pPr algn="ctr"/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</a:t>
            </a:r>
          </a:p>
        </p:txBody>
      </p:sp>
      <p:grpSp>
        <p:nvGrpSpPr>
          <p:cNvPr id="4" name="组合 4"/>
          <p:cNvGrpSpPr/>
          <p:nvPr/>
        </p:nvGrpSpPr>
        <p:grpSpPr bwMode="auto">
          <a:xfrm flipH="1">
            <a:off x="251520" y="188640"/>
            <a:ext cx="2471936" cy="1152128"/>
            <a:chOff x="2479904" y="117035"/>
            <a:chExt cx="1703715" cy="754008"/>
          </a:xfrm>
        </p:grpSpPr>
        <p:sp>
          <p:nvSpPr>
            <p:cNvPr id="11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PA_库_文本框 20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7380" y="476885"/>
            <a:ext cx="177038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方正静蕾简体"/>
                <a:ea typeface="宋体" panose="02010600030101010101" pitchFamily="2" charset="-122"/>
                <a:cs typeface="方正静蕾简体"/>
                <a:sym typeface="+mn-ea"/>
              </a:rPr>
              <a:t>拓展</a:t>
            </a:r>
            <a:r>
              <a:rPr lang="en-US" altLang="zh-CN" sz="4400" b="1" dirty="0" smtClean="0">
                <a:latin typeface="方正静蕾简体"/>
                <a:ea typeface="宋体" panose="02010600030101010101" pitchFamily="2" charset="-122"/>
                <a:cs typeface="方正静蕾简体"/>
                <a:sym typeface="+mn-ea"/>
              </a:rPr>
              <a:t>1</a:t>
            </a:r>
          </a:p>
        </p:txBody>
      </p:sp>
      <p:sp>
        <p:nvSpPr>
          <p:cNvPr id="22" name="矩形 21"/>
          <p:cNvSpPr/>
          <p:nvPr/>
        </p:nvSpPr>
        <p:spPr>
          <a:xfrm>
            <a:off x="3131840" y="548680"/>
            <a:ext cx="4896544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请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同学们摸一摸，猜一猜这是什么？</a:t>
            </a:r>
          </a:p>
        </p:txBody>
      </p:sp>
      <p:graphicFrame>
        <p:nvGraphicFramePr>
          <p:cNvPr id="10" name="对象 1"/>
          <p:cNvGraphicFramePr>
            <a:graphicFrameLocks/>
          </p:cNvGraphicFramePr>
          <p:nvPr/>
        </p:nvGraphicFramePr>
        <p:xfrm>
          <a:off x="2590165" y="2081530"/>
          <a:ext cx="5962650" cy="3068955"/>
        </p:xfrm>
        <a:graphic>
          <a:graphicData uri="http://schemas.openxmlformats.org/presentationml/2006/ole">
            <p:oleObj spid="_x0000_s1025" r:id="rId4" imgW="6211167" imgH="3561905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956945" y="2825115"/>
            <a:ext cx="88392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盲</a:t>
            </a:r>
          </a:p>
          <a:p>
            <a:pPr algn="ctr"/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</a:t>
            </a:r>
          </a:p>
        </p:txBody>
      </p:sp>
      <p:grpSp>
        <p:nvGrpSpPr>
          <p:cNvPr id="4" name="组合 4"/>
          <p:cNvGrpSpPr/>
          <p:nvPr/>
        </p:nvGrpSpPr>
        <p:grpSpPr bwMode="auto">
          <a:xfrm flipH="1">
            <a:off x="251520" y="188640"/>
            <a:ext cx="2471936" cy="1152128"/>
            <a:chOff x="2479904" y="117035"/>
            <a:chExt cx="1703715" cy="754008"/>
          </a:xfrm>
        </p:grpSpPr>
        <p:sp>
          <p:nvSpPr>
            <p:cNvPr id="11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7380" y="476885"/>
            <a:ext cx="177038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方正静蕾简体"/>
                <a:ea typeface="宋体" panose="02010600030101010101" pitchFamily="2" charset="-122"/>
                <a:cs typeface="方正静蕾简体"/>
                <a:sym typeface="+mn-ea"/>
              </a:rPr>
              <a:t>拓展</a:t>
            </a:r>
            <a:r>
              <a:rPr lang="en-US" altLang="zh-CN" sz="4400" b="1" dirty="0" smtClean="0">
                <a:latin typeface="方正静蕾简体"/>
                <a:ea typeface="宋体" panose="02010600030101010101" pitchFamily="2" charset="-122"/>
                <a:cs typeface="方正静蕾简体"/>
                <a:sym typeface="+mn-ea"/>
              </a:rPr>
              <a:t>1</a:t>
            </a:r>
          </a:p>
        </p:txBody>
      </p:sp>
      <p:sp>
        <p:nvSpPr>
          <p:cNvPr id="22" name="矩形 21"/>
          <p:cNvSpPr/>
          <p:nvPr/>
        </p:nvSpPr>
        <p:spPr>
          <a:xfrm>
            <a:off x="3491880" y="620688"/>
            <a:ext cx="4439374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请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同学们摸一摸，猜一猜这是什么？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92375" y="2131060"/>
            <a:ext cx="5796915" cy="329438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990215" y="4594860"/>
            <a:ext cx="5034280" cy="64516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>
              <a:noFill/>
            </a:endParaRPr>
          </a:p>
          <a:p>
            <a:endParaRPr lang="zh-CN" altLang="en-US">
              <a:noFill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280" y="2401570"/>
            <a:ext cx="3540125" cy="3644265"/>
          </a:xfrm>
          <a:prstGeom prst="rect">
            <a:avLst/>
          </a:prstGeom>
        </p:spPr>
      </p:pic>
      <p:pic>
        <p:nvPicPr>
          <p:cNvPr id="6" name="图片 5" descr="1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94480" y="2400935"/>
            <a:ext cx="4968875" cy="364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59832" y="404664"/>
            <a:ext cx="5737552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视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力障碍、听力障碍的人会遇到哪些困难？又是怎样生活的？我们能为他们做些什么？</a:t>
            </a:r>
          </a:p>
        </p:txBody>
      </p:sp>
      <p:grpSp>
        <p:nvGrpSpPr>
          <p:cNvPr id="18" name="组合 4"/>
          <p:cNvGrpSpPr/>
          <p:nvPr/>
        </p:nvGrpSpPr>
        <p:grpSpPr bwMode="auto">
          <a:xfrm flipH="1">
            <a:off x="251520" y="188640"/>
            <a:ext cx="2471936" cy="1152128"/>
            <a:chOff x="2479904" y="117035"/>
            <a:chExt cx="1703715" cy="754008"/>
          </a:xfrm>
        </p:grpSpPr>
        <p:sp>
          <p:nvSpPr>
            <p:cNvPr id="19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7380" y="476885"/>
            <a:ext cx="177038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方正静蕾简体"/>
                <a:ea typeface="宋体" panose="02010600030101010101" pitchFamily="2" charset="-122"/>
                <a:cs typeface="方正静蕾简体"/>
                <a:sym typeface="+mn-ea"/>
              </a:rPr>
              <a:t>拓展</a:t>
            </a:r>
            <a:r>
              <a:rPr lang="en-US" altLang="zh-CN" sz="4400" b="1" dirty="0" smtClean="0">
                <a:latin typeface="方正静蕾简体"/>
                <a:ea typeface="宋体" panose="02010600030101010101" pitchFamily="2" charset="-122"/>
                <a:cs typeface="方正静蕾简体"/>
                <a:sym typeface="+mn-ea"/>
              </a:rPr>
              <a:t>2</a:t>
            </a:r>
          </a:p>
        </p:txBody>
      </p:sp>
      <p:sp>
        <p:nvSpPr>
          <p:cNvPr id="28" name="矩形 27"/>
          <p:cNvSpPr/>
          <p:nvPr/>
        </p:nvSpPr>
        <p:spPr>
          <a:xfrm>
            <a:off x="2197735" y="5253990"/>
            <a:ext cx="153606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盲道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915816" y="404664"/>
            <a:ext cx="4932040" cy="1015663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郑重申明</a:t>
            </a:r>
            <a:endParaRPr lang="zh-CN" altLang="en-US" sz="6000" b="1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851" y="40466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467544" y="1340768"/>
            <a:ext cx="8424936" cy="5301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</a:rPr>
              <a:t>本</a:t>
            </a:r>
            <a:r>
              <a:rPr lang="zh-CN" altLang="en-US" sz="3600" b="1" dirty="0" smtClean="0">
                <a:solidFill>
                  <a:schemeClr val="tx1"/>
                </a:solidFill>
              </a:rPr>
              <a:t>课件和配套教案版权归小学科学教学网资源建设团队所有，供全国小学科学教师个人在课堂教学中无偿使用。其他网站或个人想要转载，请与资源建设团队联系；如果其他网站或个人用于赢利，我们保留追究的权利！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4"/>
          <p:cNvGrpSpPr/>
          <p:nvPr/>
        </p:nvGrpSpPr>
        <p:grpSpPr bwMode="auto">
          <a:xfrm flipH="1">
            <a:off x="299720" y="333375"/>
            <a:ext cx="2594610" cy="1295400"/>
            <a:chOff x="2479904" y="117035"/>
            <a:chExt cx="1703715" cy="754008"/>
          </a:xfrm>
        </p:grpSpPr>
        <p:sp>
          <p:nvSpPr>
            <p:cNvPr id="7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03555" y="579120"/>
            <a:ext cx="214820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400" b="1" dirty="0">
                <a:latin typeface="方正静蕾简体"/>
                <a:ea typeface="方正静蕾简体"/>
                <a:cs typeface="方正静蕾简体"/>
              </a:rPr>
              <a:t> </a:t>
            </a:r>
            <a:r>
              <a:rPr lang="zh-CN" altLang="en-US" sz="4400" b="1" dirty="0">
                <a:latin typeface="方正静蕾简体"/>
                <a:ea typeface="方正静蕾简体"/>
                <a:cs typeface="方正静蕾简体"/>
              </a:rPr>
              <a:t>聚焦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266" t="18747" r="17984" b="23107"/>
          <a:stretch>
            <a:fillRect/>
          </a:stretch>
        </p:blipFill>
        <p:spPr>
          <a:xfrm>
            <a:off x="6863302" y="1434930"/>
            <a:ext cx="1082435" cy="1656184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4186"/>
          <a:stretch>
            <a:fillRect/>
          </a:stretch>
        </p:blipFill>
        <p:spPr>
          <a:xfrm>
            <a:off x="746802" y="1625759"/>
            <a:ext cx="1781723" cy="1074804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840" y="1435100"/>
            <a:ext cx="1319530" cy="1493520"/>
          </a:xfrm>
          <a:prstGeom prst="rect">
            <a:avLst/>
          </a:prstGeom>
          <a:solidFill>
            <a:srgbClr val="FFC000"/>
          </a:solidFill>
        </p:spPr>
      </p:pic>
      <p:sp>
        <p:nvSpPr>
          <p:cNvPr id="14" name="矩形 13"/>
          <p:cNvSpPr/>
          <p:nvPr/>
        </p:nvSpPr>
        <p:spPr>
          <a:xfrm>
            <a:off x="2552741" y="1994019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眼</a:t>
            </a:r>
          </a:p>
        </p:txBody>
      </p:sp>
      <p:sp>
        <p:nvSpPr>
          <p:cNvPr id="15" name="矩形 14"/>
          <p:cNvSpPr/>
          <p:nvPr/>
        </p:nvSpPr>
        <p:spPr>
          <a:xfrm>
            <a:off x="7837211" y="2054344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耳</a:t>
            </a:r>
          </a:p>
        </p:txBody>
      </p:sp>
      <p:sp>
        <p:nvSpPr>
          <p:cNvPr id="23" name="矩形 22"/>
          <p:cNvSpPr/>
          <p:nvPr/>
        </p:nvSpPr>
        <p:spPr>
          <a:xfrm>
            <a:off x="4759366" y="2037834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皮肤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850" y="3626485"/>
            <a:ext cx="2731135" cy="24574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240" y="3626485"/>
            <a:ext cx="2105025" cy="232092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57530" y="3245485"/>
            <a:ext cx="2336800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4"/>
          <p:cNvGrpSpPr/>
          <p:nvPr/>
        </p:nvGrpSpPr>
        <p:grpSpPr bwMode="auto">
          <a:xfrm flipH="1">
            <a:off x="299720" y="333375"/>
            <a:ext cx="2594610" cy="1295400"/>
            <a:chOff x="2479904" y="117035"/>
            <a:chExt cx="1703715" cy="754008"/>
          </a:xfrm>
        </p:grpSpPr>
        <p:sp>
          <p:nvSpPr>
            <p:cNvPr id="7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900" t="4768" r="15814" b="5466"/>
          <a:stretch>
            <a:fillRect/>
          </a:stretch>
        </p:blipFill>
        <p:spPr>
          <a:xfrm>
            <a:off x="1538104" y="4339057"/>
            <a:ext cx="1114032" cy="1277426"/>
          </a:xfrm>
          <a:prstGeom prst="rect">
            <a:avLst/>
          </a:prstGeom>
          <a:solidFill>
            <a:srgbClr val="FFC000"/>
          </a:solidFill>
        </p:spPr>
      </p:pic>
      <p:sp>
        <p:nvSpPr>
          <p:cNvPr id="21" name="矩形 20"/>
          <p:cNvSpPr/>
          <p:nvPr/>
        </p:nvSpPr>
        <p:spPr>
          <a:xfrm>
            <a:off x="3056296" y="4841359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鼻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430" t="4666" r="17384" b="7618"/>
          <a:stretch>
            <a:fillRect/>
          </a:stretch>
        </p:blipFill>
        <p:spPr>
          <a:xfrm>
            <a:off x="1525905" y="1747520"/>
            <a:ext cx="1368425" cy="1350645"/>
          </a:xfrm>
          <a:prstGeom prst="rect">
            <a:avLst/>
          </a:prstGeom>
          <a:solidFill>
            <a:srgbClr val="FFC000"/>
          </a:solidFill>
        </p:spPr>
      </p:pic>
      <p:sp>
        <p:nvSpPr>
          <p:cNvPr id="22" name="矩形 21"/>
          <p:cNvSpPr/>
          <p:nvPr/>
        </p:nvSpPr>
        <p:spPr>
          <a:xfrm>
            <a:off x="3048676" y="2069584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舌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12640" y="1175385"/>
            <a:ext cx="3175000" cy="2120900"/>
          </a:xfrm>
          <a:prstGeom prst="rect">
            <a:avLst/>
          </a:prstGeom>
        </p:spPr>
      </p:pic>
      <p:pic>
        <p:nvPicPr>
          <p:cNvPr id="18" name="图片 17" descr="[1$6XXMQ]59220E5(C@I)2O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81220" y="3554730"/>
            <a:ext cx="2769870" cy="2846070"/>
          </a:xfrm>
          <a:prstGeom prst="rect">
            <a:avLst/>
          </a:prstGeom>
        </p:spPr>
      </p:pic>
      <p:sp>
        <p:nvSpPr>
          <p:cNvPr id="20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03555" y="579120"/>
            <a:ext cx="214820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400" b="1" dirty="0">
                <a:latin typeface="方正静蕾简体"/>
                <a:ea typeface="方正静蕾简体"/>
                <a:cs typeface="方正静蕾简体"/>
              </a:rPr>
              <a:t> </a:t>
            </a:r>
            <a:r>
              <a:rPr lang="zh-CN" altLang="en-US" sz="4400" b="1" dirty="0">
                <a:latin typeface="方正静蕾简体"/>
                <a:ea typeface="方正静蕾简体"/>
                <a:cs typeface="方正静蕾简体"/>
              </a:rPr>
              <a:t>聚焦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4"/>
          <p:cNvGrpSpPr/>
          <p:nvPr/>
        </p:nvGrpSpPr>
        <p:grpSpPr bwMode="auto">
          <a:xfrm flipH="1">
            <a:off x="299720" y="333375"/>
            <a:ext cx="2594610" cy="1295400"/>
            <a:chOff x="2479904" y="117035"/>
            <a:chExt cx="1703715" cy="754008"/>
          </a:xfrm>
        </p:grpSpPr>
        <p:sp>
          <p:nvSpPr>
            <p:cNvPr id="7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266" t="18747" r="17984" b="23107"/>
          <a:stretch>
            <a:fillRect/>
          </a:stretch>
        </p:blipFill>
        <p:spPr>
          <a:xfrm>
            <a:off x="2356072" y="2147400"/>
            <a:ext cx="1082435" cy="1656184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4186"/>
          <a:stretch>
            <a:fillRect/>
          </a:stretch>
        </p:blipFill>
        <p:spPr>
          <a:xfrm>
            <a:off x="299762" y="2437924"/>
            <a:ext cx="1781723" cy="1074804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900" t="4768" r="15814" b="5466"/>
          <a:stretch>
            <a:fillRect/>
          </a:stretch>
        </p:blipFill>
        <p:spPr>
          <a:xfrm>
            <a:off x="3822834" y="2336902"/>
            <a:ext cx="1114032" cy="1277426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430" t="4666" r="17384" b="7618"/>
          <a:stretch>
            <a:fillRect/>
          </a:stretch>
        </p:blipFill>
        <p:spPr>
          <a:xfrm>
            <a:off x="5266055" y="2300605"/>
            <a:ext cx="1368425" cy="1350645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4845" y="2234565"/>
            <a:ext cx="1319530" cy="1493520"/>
          </a:xfrm>
          <a:prstGeom prst="rect">
            <a:avLst/>
          </a:prstGeom>
          <a:solidFill>
            <a:srgbClr val="FFC000"/>
          </a:solidFill>
        </p:spPr>
      </p:pic>
      <p:sp>
        <p:nvSpPr>
          <p:cNvPr id="35" name="矩形 34"/>
          <p:cNvSpPr/>
          <p:nvPr/>
        </p:nvSpPr>
        <p:spPr>
          <a:xfrm>
            <a:off x="3347084" y="601345"/>
            <a:ext cx="4177244" cy="769441"/>
          </a:xfrm>
          <a:prstGeom prst="rect">
            <a:avLst/>
          </a:prstGeom>
          <a:solidFill>
            <a:srgbClr val="FDEADA"/>
          </a:solidFill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感 觉 器 官</a:t>
            </a:r>
            <a:endParaRPr lang="zh-CN" altLang="en-US" sz="44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3596" y="3894574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眼</a:t>
            </a:r>
          </a:p>
        </p:txBody>
      </p:sp>
      <p:sp>
        <p:nvSpPr>
          <p:cNvPr id="15" name="矩形 14"/>
          <p:cNvSpPr/>
          <p:nvPr/>
        </p:nvSpPr>
        <p:spPr>
          <a:xfrm>
            <a:off x="2195236" y="3894574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耳</a:t>
            </a:r>
          </a:p>
        </p:txBody>
      </p:sp>
      <p:sp>
        <p:nvSpPr>
          <p:cNvPr id="21" name="矩形 20"/>
          <p:cNvSpPr/>
          <p:nvPr/>
        </p:nvSpPr>
        <p:spPr>
          <a:xfrm>
            <a:off x="3822741" y="3894574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鼻</a:t>
            </a:r>
          </a:p>
        </p:txBody>
      </p:sp>
      <p:sp>
        <p:nvSpPr>
          <p:cNvPr id="22" name="矩形 21"/>
          <p:cNvSpPr/>
          <p:nvPr/>
        </p:nvSpPr>
        <p:spPr>
          <a:xfrm>
            <a:off x="5603916" y="3894574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舌</a:t>
            </a:r>
          </a:p>
        </p:txBody>
      </p:sp>
      <p:sp>
        <p:nvSpPr>
          <p:cNvPr id="23" name="矩形 22"/>
          <p:cNvSpPr/>
          <p:nvPr/>
        </p:nvSpPr>
        <p:spPr>
          <a:xfrm>
            <a:off x="7328576" y="3894574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皮肤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67544" y="5043805"/>
            <a:ext cx="8208911" cy="1198880"/>
          </a:xfrm>
          <a:prstGeom prst="rect">
            <a:avLst/>
          </a:prstGeom>
          <a:solidFill>
            <a:srgbClr val="FDEADA"/>
          </a:solidFill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3600" b="1" dirty="0" smtClean="0">
                <a:solidFill>
                  <a:srgbClr val="FF0000"/>
                </a:solidFill>
                <a:ea typeface="华文楷体" panose="02010600040101010101" pitchFamily="2" charset="-122"/>
                <a:sym typeface="+mn-ea"/>
              </a:rPr>
              <a:t>感</a:t>
            </a:r>
            <a:r>
              <a:rPr lang="zh-CN" altLang="en-US" sz="3600" b="1" dirty="0">
                <a:solidFill>
                  <a:srgbClr val="FF0000"/>
                </a:solidFill>
                <a:ea typeface="华文楷体" panose="02010600040101010101" pitchFamily="2" charset="-122"/>
                <a:sym typeface="+mn-ea"/>
              </a:rPr>
              <a:t>觉器官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华文楷体" panose="02010600040101010101" pitchFamily="2" charset="-122"/>
                <a:sym typeface="+mn-ea"/>
              </a:rPr>
              <a:t>可以帮助我们感知周围的世界是什么样子的。</a:t>
            </a:r>
          </a:p>
        </p:txBody>
      </p:sp>
      <p:sp>
        <p:nvSpPr>
          <p:cNvPr id="16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03555" y="579120"/>
            <a:ext cx="214820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400" b="1" dirty="0">
                <a:latin typeface="方正静蕾简体"/>
                <a:ea typeface="方正静蕾简体"/>
                <a:cs typeface="方正静蕾简体"/>
              </a:rPr>
              <a:t> </a:t>
            </a:r>
            <a:r>
              <a:rPr lang="zh-CN" altLang="en-US" sz="4400" b="1" dirty="0">
                <a:latin typeface="方正静蕾简体"/>
                <a:ea typeface="方正静蕾简体"/>
                <a:cs typeface="方正静蕾简体"/>
              </a:rPr>
              <a:t>聚焦</a:t>
            </a:r>
          </a:p>
        </p:txBody>
      </p:sp>
      <p:sp>
        <p:nvSpPr>
          <p:cNvPr id="17" name="矩形 16"/>
          <p:cNvSpPr/>
          <p:nvPr/>
        </p:nvSpPr>
        <p:spPr>
          <a:xfrm>
            <a:off x="5604551" y="3895209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舌</a:t>
            </a:r>
          </a:p>
        </p:txBody>
      </p:sp>
      <p:sp>
        <p:nvSpPr>
          <p:cNvPr id="18" name="矩形 17"/>
          <p:cNvSpPr/>
          <p:nvPr/>
        </p:nvSpPr>
        <p:spPr>
          <a:xfrm>
            <a:off x="7329211" y="3895209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皮肤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5" y="661035"/>
            <a:ext cx="9142730" cy="20720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6670" y="1020736"/>
            <a:ext cx="91440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通过感官来发现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1385" y="3168015"/>
            <a:ext cx="1319530" cy="1493520"/>
          </a:xfrm>
          <a:prstGeom prst="rect">
            <a:avLst/>
          </a:prstGeom>
          <a:solidFill>
            <a:srgbClr val="FFC000"/>
          </a:solidFill>
        </p:spPr>
      </p:pic>
      <p:sp>
        <p:nvSpPr>
          <p:cNvPr id="18" name="矩形 17"/>
          <p:cNvSpPr/>
          <p:nvPr/>
        </p:nvSpPr>
        <p:spPr>
          <a:xfrm>
            <a:off x="7585751" y="4828659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皮肤</a:t>
            </a: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430" t="4666" r="17384" b="7618"/>
          <a:stretch>
            <a:fillRect/>
          </a:stretch>
        </p:blipFill>
        <p:spPr>
          <a:xfrm>
            <a:off x="5494655" y="3234055"/>
            <a:ext cx="1368425" cy="1350645"/>
          </a:xfrm>
          <a:prstGeom prst="rect">
            <a:avLst/>
          </a:prstGeom>
          <a:solidFill>
            <a:srgbClr val="FFC000"/>
          </a:solidFill>
        </p:spPr>
      </p:pic>
      <p:sp>
        <p:nvSpPr>
          <p:cNvPr id="39" name="矩形 38"/>
          <p:cNvSpPr/>
          <p:nvPr/>
        </p:nvSpPr>
        <p:spPr>
          <a:xfrm>
            <a:off x="5833151" y="4828659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舌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266" t="18747" r="17984" b="23107"/>
          <a:stretch>
            <a:fillRect/>
          </a:stretch>
        </p:blipFill>
        <p:spPr>
          <a:xfrm>
            <a:off x="2585307" y="3081485"/>
            <a:ext cx="1082435" cy="1656184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4186"/>
          <a:stretch>
            <a:fillRect/>
          </a:stretch>
        </p:blipFill>
        <p:spPr>
          <a:xfrm>
            <a:off x="528997" y="3372009"/>
            <a:ext cx="1781723" cy="1074804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900" t="4768" r="15814" b="5466"/>
          <a:stretch>
            <a:fillRect/>
          </a:stretch>
        </p:blipFill>
        <p:spPr>
          <a:xfrm>
            <a:off x="4052069" y="3270987"/>
            <a:ext cx="1114032" cy="1277426"/>
          </a:xfrm>
          <a:prstGeom prst="rect">
            <a:avLst/>
          </a:prstGeom>
          <a:solidFill>
            <a:srgbClr val="FFC000"/>
          </a:solidFill>
        </p:spPr>
      </p:pic>
      <p:sp>
        <p:nvSpPr>
          <p:cNvPr id="43" name="矩形 42"/>
          <p:cNvSpPr/>
          <p:nvPr/>
        </p:nvSpPr>
        <p:spPr>
          <a:xfrm>
            <a:off x="732831" y="4828659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眼</a:t>
            </a:r>
          </a:p>
        </p:txBody>
      </p:sp>
      <p:sp>
        <p:nvSpPr>
          <p:cNvPr id="44" name="矩形 43"/>
          <p:cNvSpPr/>
          <p:nvPr/>
        </p:nvSpPr>
        <p:spPr>
          <a:xfrm>
            <a:off x="2424471" y="4828659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耳</a:t>
            </a:r>
          </a:p>
        </p:txBody>
      </p:sp>
      <p:sp>
        <p:nvSpPr>
          <p:cNvPr id="45" name="矩形 44"/>
          <p:cNvSpPr/>
          <p:nvPr/>
        </p:nvSpPr>
        <p:spPr>
          <a:xfrm>
            <a:off x="4051976" y="4828659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4"/>
          <p:cNvGrpSpPr/>
          <p:nvPr/>
        </p:nvGrpSpPr>
        <p:grpSpPr bwMode="auto">
          <a:xfrm flipH="1">
            <a:off x="299720" y="333375"/>
            <a:ext cx="2594610" cy="1295400"/>
            <a:chOff x="2479904" y="117035"/>
            <a:chExt cx="1703715" cy="754008"/>
          </a:xfrm>
        </p:grpSpPr>
        <p:sp>
          <p:nvSpPr>
            <p:cNvPr id="7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430" t="4666" r="17384" b="7618"/>
          <a:stretch>
            <a:fillRect/>
          </a:stretch>
        </p:blipFill>
        <p:spPr>
          <a:xfrm>
            <a:off x="5266055" y="1654810"/>
            <a:ext cx="1368425" cy="1350645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4845" y="1517015"/>
            <a:ext cx="1319530" cy="1493520"/>
          </a:xfrm>
          <a:prstGeom prst="rect">
            <a:avLst/>
          </a:prstGeom>
          <a:solidFill>
            <a:srgbClr val="FFC000"/>
          </a:solidFill>
        </p:spPr>
      </p:pic>
      <p:sp>
        <p:nvSpPr>
          <p:cNvPr id="22" name="矩形 21"/>
          <p:cNvSpPr/>
          <p:nvPr/>
        </p:nvSpPr>
        <p:spPr>
          <a:xfrm>
            <a:off x="5631221" y="2999224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舌</a:t>
            </a:r>
          </a:p>
        </p:txBody>
      </p:sp>
      <p:sp>
        <p:nvSpPr>
          <p:cNvPr id="23" name="矩形 22"/>
          <p:cNvSpPr/>
          <p:nvPr/>
        </p:nvSpPr>
        <p:spPr>
          <a:xfrm>
            <a:off x="7166016" y="2999224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皮肤</a:t>
            </a:r>
          </a:p>
        </p:txBody>
      </p:sp>
      <p:sp>
        <p:nvSpPr>
          <p:cNvPr id="17" name="矩形 16"/>
          <p:cNvSpPr/>
          <p:nvPr/>
        </p:nvSpPr>
        <p:spPr>
          <a:xfrm>
            <a:off x="2088299" y="4737854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听觉</a:t>
            </a:r>
          </a:p>
        </p:txBody>
      </p:sp>
      <p:sp>
        <p:nvSpPr>
          <p:cNvPr id="16" name="矩形 15"/>
          <p:cNvSpPr/>
          <p:nvPr/>
        </p:nvSpPr>
        <p:spPr>
          <a:xfrm>
            <a:off x="464226" y="4737854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视觉</a:t>
            </a:r>
          </a:p>
        </p:txBody>
      </p:sp>
      <p:sp>
        <p:nvSpPr>
          <p:cNvPr id="18" name="矩形 17"/>
          <p:cNvSpPr/>
          <p:nvPr/>
        </p:nvSpPr>
        <p:spPr>
          <a:xfrm>
            <a:off x="3781221" y="4737854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嗅觉</a:t>
            </a:r>
          </a:p>
        </p:txBody>
      </p:sp>
      <p:sp>
        <p:nvSpPr>
          <p:cNvPr id="19" name="矩形 18"/>
          <p:cNvSpPr/>
          <p:nvPr/>
        </p:nvSpPr>
        <p:spPr>
          <a:xfrm>
            <a:off x="5485802" y="4737854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味觉</a:t>
            </a:r>
          </a:p>
        </p:txBody>
      </p:sp>
      <p:sp>
        <p:nvSpPr>
          <p:cNvPr id="20" name="矩形 19"/>
          <p:cNvSpPr/>
          <p:nvPr/>
        </p:nvSpPr>
        <p:spPr>
          <a:xfrm>
            <a:off x="7385898" y="4737854"/>
            <a:ext cx="120396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触觉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266" t="18747" r="17984" b="23107"/>
          <a:stretch>
            <a:fillRect/>
          </a:stretch>
        </p:blipFill>
        <p:spPr>
          <a:xfrm>
            <a:off x="2356707" y="1501605"/>
            <a:ext cx="1082435" cy="1656184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4186"/>
          <a:stretch>
            <a:fillRect/>
          </a:stretch>
        </p:blipFill>
        <p:spPr>
          <a:xfrm>
            <a:off x="300397" y="1792129"/>
            <a:ext cx="1781723" cy="1074804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900" t="4768" r="15814" b="5466"/>
          <a:stretch>
            <a:fillRect/>
          </a:stretch>
        </p:blipFill>
        <p:spPr>
          <a:xfrm>
            <a:off x="3823469" y="1691107"/>
            <a:ext cx="1114032" cy="1277426"/>
          </a:xfrm>
          <a:prstGeom prst="rect">
            <a:avLst/>
          </a:prstGeom>
          <a:solidFill>
            <a:srgbClr val="FFC000"/>
          </a:solidFill>
        </p:spPr>
      </p:pic>
      <p:sp>
        <p:nvSpPr>
          <p:cNvPr id="27" name="矩形 26"/>
          <p:cNvSpPr/>
          <p:nvPr/>
        </p:nvSpPr>
        <p:spPr>
          <a:xfrm>
            <a:off x="669331" y="2968744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眼</a:t>
            </a:r>
          </a:p>
        </p:txBody>
      </p:sp>
      <p:sp>
        <p:nvSpPr>
          <p:cNvPr id="28" name="矩形 27"/>
          <p:cNvSpPr/>
          <p:nvPr/>
        </p:nvSpPr>
        <p:spPr>
          <a:xfrm>
            <a:off x="2284771" y="2999224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耳</a:t>
            </a:r>
          </a:p>
        </p:txBody>
      </p:sp>
      <p:sp>
        <p:nvSpPr>
          <p:cNvPr id="29" name="矩形 28"/>
          <p:cNvSpPr/>
          <p:nvPr/>
        </p:nvSpPr>
        <p:spPr>
          <a:xfrm>
            <a:off x="3850046" y="2999224"/>
            <a:ext cx="69342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FF0000"/>
                </a:solidFill>
              </a:rPr>
              <a:t>鼻</a:t>
            </a:r>
          </a:p>
        </p:txBody>
      </p:sp>
      <p:sp>
        <p:nvSpPr>
          <p:cNvPr id="31" name="右箭头 30"/>
          <p:cNvSpPr/>
          <p:nvPr/>
        </p:nvSpPr>
        <p:spPr>
          <a:xfrm rot="5400000">
            <a:off x="404495" y="4037965"/>
            <a:ext cx="1080135" cy="175895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右箭头 31"/>
          <p:cNvSpPr/>
          <p:nvPr/>
        </p:nvSpPr>
        <p:spPr>
          <a:xfrm rot="5400000">
            <a:off x="2100580" y="4067810"/>
            <a:ext cx="1080135" cy="175895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右箭头 32"/>
          <p:cNvSpPr/>
          <p:nvPr/>
        </p:nvSpPr>
        <p:spPr>
          <a:xfrm rot="5400000">
            <a:off x="3651885" y="4067810"/>
            <a:ext cx="1080135" cy="175895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右箭头 33"/>
          <p:cNvSpPr/>
          <p:nvPr/>
        </p:nvSpPr>
        <p:spPr>
          <a:xfrm rot="5400000">
            <a:off x="5433060" y="4067810"/>
            <a:ext cx="1080135" cy="175895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右箭头 35"/>
          <p:cNvSpPr/>
          <p:nvPr/>
        </p:nvSpPr>
        <p:spPr>
          <a:xfrm rot="5400000">
            <a:off x="7223125" y="4067810"/>
            <a:ext cx="1080135" cy="175895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03555" y="579120"/>
            <a:ext cx="214820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400" b="1" dirty="0">
                <a:latin typeface="方正静蕾简体"/>
                <a:ea typeface="方正静蕾简体"/>
                <a:cs typeface="方正静蕾简体"/>
              </a:rPr>
              <a:t> </a:t>
            </a:r>
            <a:r>
              <a:rPr lang="zh-CN" altLang="en-US" sz="4400" b="1" dirty="0">
                <a:latin typeface="方正静蕾简体"/>
                <a:ea typeface="方正静蕾简体"/>
                <a:cs typeface="方正静蕾简体"/>
              </a:rPr>
              <a:t>探索</a:t>
            </a:r>
            <a:r>
              <a:rPr lang="en-US" altLang="zh-CN" sz="4400" b="1" dirty="0">
                <a:latin typeface="方正静蕾简体"/>
                <a:ea typeface="方正静蕾简体"/>
                <a:cs typeface="方正静蕾简体"/>
              </a:rPr>
              <a:t>1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3203848" y="260648"/>
            <a:ext cx="48173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我</a:t>
            </a:r>
            <a:r>
              <a:rPr lang="zh-CN" altLang="en-US" sz="3600" b="1" dirty="0"/>
              <a:t>们的感官能告诉我们</a:t>
            </a:r>
          </a:p>
          <a:p>
            <a:r>
              <a:rPr lang="zh-CN" altLang="en-US" sz="3600" b="1" dirty="0"/>
              <a:t>什么信息？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367030" y="5444490"/>
            <a:ext cx="8364220" cy="1076325"/>
          </a:xfrm>
          <a:prstGeom prst="rect">
            <a:avLst/>
          </a:prstGeom>
          <a:solidFill>
            <a:srgbClr val="FDEADA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32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</a:t>
            </a:r>
            <a:r>
              <a:rPr lang="zh-CN" altLang="en-US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们把观察直接得到的</a:t>
            </a:r>
            <a:r>
              <a:rPr lang="zh-CN" altLang="en-US" sz="32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信息称为事实，不观察，根据头脑</a:t>
            </a:r>
            <a:r>
              <a:rPr lang="zh-CN" altLang="en-US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想出来</a:t>
            </a:r>
            <a:r>
              <a:rPr lang="zh-CN" altLang="en-US" sz="3200" b="1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的叫“想象”</a:t>
            </a:r>
            <a:r>
              <a:rPr lang="zh-CN" altLang="en-US" sz="32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17" grpId="0"/>
      <p:bldP spid="16" grpId="0"/>
      <p:bldP spid="18" grpId="0"/>
      <p:bldP spid="19" grpId="0"/>
      <p:bldP spid="20" grpId="0"/>
      <p:bldP spid="27" grpId="0"/>
      <p:bldP spid="28" grpId="0"/>
      <p:bldP spid="29" grpId="0"/>
      <p:bldP spid="31" grpId="0" bldLvl="0" animBg="1"/>
      <p:bldP spid="32" grpId="0" bldLvl="0" animBg="1"/>
      <p:bldP spid="33" grpId="0" bldLvl="0" animBg="1"/>
      <p:bldP spid="34" grpId="0" bldLvl="0" animBg="1"/>
      <p:bldP spid="36" grpId="0" bldLvl="0" animBg="1"/>
      <p:bldP spid="5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69000" y="2225675"/>
            <a:ext cx="2997200" cy="3295015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2843808" y="260648"/>
            <a:ext cx="6023932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看</a:t>
            </a:r>
            <a:r>
              <a:rPr lang="zh-CN" altLang="en-US" sz="3200" b="1" dirty="0"/>
              <a:t>下面的图片，把我们看到的发现用词汇记录在活动手册</a:t>
            </a:r>
            <a:r>
              <a:rPr lang="en-US" altLang="zh-CN" sz="3200" b="1" dirty="0"/>
              <a:t>13</a:t>
            </a:r>
            <a:r>
              <a:rPr lang="zh-CN" altLang="en-US" sz="3200" b="1" dirty="0"/>
              <a:t>页表格左边栏，并说说我们想到信息？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769100" y="3085465"/>
            <a:ext cx="988060" cy="230695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pic>
        <p:nvPicPr>
          <p:cNvPr id="27" name="图片 26" descr="0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08630" y="2053590"/>
            <a:ext cx="2750185" cy="1729740"/>
          </a:xfrm>
          <a:prstGeom prst="rect">
            <a:avLst/>
          </a:prstGeom>
        </p:spPr>
      </p:pic>
      <p:pic>
        <p:nvPicPr>
          <p:cNvPr id="28" name="图片 27" descr="0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1280" y="2052955"/>
            <a:ext cx="2787015" cy="1730375"/>
          </a:xfrm>
          <a:prstGeom prst="rect">
            <a:avLst/>
          </a:prstGeom>
        </p:spPr>
      </p:pic>
      <p:pic>
        <p:nvPicPr>
          <p:cNvPr id="29" name="图片 28" descr="0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95625" y="4278630"/>
            <a:ext cx="2750185" cy="1753870"/>
          </a:xfrm>
          <a:prstGeom prst="rect">
            <a:avLst/>
          </a:prstGeom>
        </p:spPr>
      </p:pic>
      <p:pic>
        <p:nvPicPr>
          <p:cNvPr id="30" name="图片 29" descr="0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1280" y="4349115"/>
            <a:ext cx="2787015" cy="1691005"/>
          </a:xfrm>
          <a:prstGeom prst="rect">
            <a:avLst/>
          </a:prstGeom>
        </p:spPr>
      </p:pic>
      <p:grpSp>
        <p:nvGrpSpPr>
          <p:cNvPr id="31" name="组合 4"/>
          <p:cNvGrpSpPr/>
          <p:nvPr/>
        </p:nvGrpSpPr>
        <p:grpSpPr bwMode="auto">
          <a:xfrm flipH="1">
            <a:off x="299720" y="333375"/>
            <a:ext cx="2594610" cy="1295400"/>
            <a:chOff x="2479904" y="117035"/>
            <a:chExt cx="1703715" cy="754008"/>
          </a:xfrm>
        </p:grpSpPr>
        <p:sp>
          <p:nvSpPr>
            <p:cNvPr id="32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03555" y="579120"/>
            <a:ext cx="214820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400" b="1" dirty="0">
                <a:latin typeface="方正静蕾简体"/>
                <a:ea typeface="方正静蕾简体"/>
                <a:cs typeface="方正静蕾简体"/>
              </a:rPr>
              <a:t> </a:t>
            </a:r>
            <a:r>
              <a:rPr lang="zh-CN" altLang="en-US" sz="4400" b="1" dirty="0">
                <a:latin typeface="方正静蕾简体"/>
                <a:ea typeface="方正静蕾简体"/>
                <a:cs typeface="方正静蕾简体"/>
              </a:rPr>
              <a:t>探索</a:t>
            </a:r>
            <a:r>
              <a:rPr lang="en-US" altLang="zh-CN" sz="4400" b="1" dirty="0">
                <a:latin typeface="方正静蕾简体"/>
                <a:ea typeface="方正静蕾简体"/>
                <a:cs typeface="方正静蕾简体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69000" y="2225675"/>
            <a:ext cx="2997200" cy="3295015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3131840" y="404664"/>
            <a:ext cx="5762352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用</a:t>
            </a:r>
            <a:r>
              <a:rPr lang="zh-CN" altLang="en-US" sz="3200" b="1" dirty="0"/>
              <a:t>五种感官实际观察物品，再次用词汇把我们的发现记录在活动手册</a:t>
            </a:r>
            <a:r>
              <a:rPr lang="en-US" altLang="zh-CN" sz="3200" b="1" dirty="0"/>
              <a:t>13</a:t>
            </a:r>
            <a:r>
              <a:rPr lang="zh-CN" altLang="en-US" sz="3200" b="1" dirty="0"/>
              <a:t>页表格右边栏。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774940" y="3055620"/>
            <a:ext cx="979170" cy="230695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pic>
        <p:nvPicPr>
          <p:cNvPr id="27" name="图片 26" descr="0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08630" y="2053590"/>
            <a:ext cx="2750185" cy="1729740"/>
          </a:xfrm>
          <a:prstGeom prst="rect">
            <a:avLst/>
          </a:prstGeom>
        </p:spPr>
      </p:pic>
      <p:pic>
        <p:nvPicPr>
          <p:cNvPr id="28" name="图片 27" descr="0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1280" y="2052955"/>
            <a:ext cx="2787015" cy="1730375"/>
          </a:xfrm>
          <a:prstGeom prst="rect">
            <a:avLst/>
          </a:prstGeom>
        </p:spPr>
      </p:pic>
      <p:pic>
        <p:nvPicPr>
          <p:cNvPr id="29" name="图片 28" descr="0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95625" y="4278630"/>
            <a:ext cx="2750185" cy="1753870"/>
          </a:xfrm>
          <a:prstGeom prst="rect">
            <a:avLst/>
          </a:prstGeom>
        </p:spPr>
      </p:pic>
      <p:pic>
        <p:nvPicPr>
          <p:cNvPr id="30" name="图片 29" descr="0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1280" y="4349115"/>
            <a:ext cx="2787015" cy="1691005"/>
          </a:xfrm>
          <a:prstGeom prst="rect">
            <a:avLst/>
          </a:prstGeom>
        </p:spPr>
      </p:pic>
      <p:grpSp>
        <p:nvGrpSpPr>
          <p:cNvPr id="31" name="组合 4"/>
          <p:cNvGrpSpPr/>
          <p:nvPr/>
        </p:nvGrpSpPr>
        <p:grpSpPr bwMode="auto">
          <a:xfrm flipH="1">
            <a:off x="299720" y="333375"/>
            <a:ext cx="2594610" cy="1295400"/>
            <a:chOff x="2479904" y="117035"/>
            <a:chExt cx="1703715" cy="754008"/>
          </a:xfrm>
        </p:grpSpPr>
        <p:sp>
          <p:nvSpPr>
            <p:cNvPr id="32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03555" y="579120"/>
            <a:ext cx="2148205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400" b="1" dirty="0">
                <a:latin typeface="方正静蕾简体"/>
                <a:ea typeface="方正静蕾简体"/>
                <a:cs typeface="方正静蕾简体"/>
              </a:rPr>
              <a:t> </a:t>
            </a:r>
            <a:r>
              <a:rPr lang="zh-CN" altLang="en-US" sz="4400" b="1" dirty="0">
                <a:latin typeface="方正静蕾简体"/>
                <a:ea typeface="方正静蕾简体"/>
                <a:cs typeface="方正静蕾简体"/>
              </a:rPr>
              <a:t>探索</a:t>
            </a:r>
            <a:r>
              <a:rPr lang="en-US" altLang="zh-CN" sz="4400" b="1" dirty="0">
                <a:latin typeface="方正静蕾简体"/>
                <a:ea typeface="方正静蕾简体"/>
                <a:cs typeface="方正静蕾简体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 flipH="1">
            <a:off x="251520" y="188640"/>
            <a:ext cx="2471936" cy="1152128"/>
            <a:chOff x="2479904" y="117035"/>
            <a:chExt cx="1703715" cy="754008"/>
          </a:xfrm>
        </p:grpSpPr>
        <p:sp>
          <p:nvSpPr>
            <p:cNvPr id="11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55576" y="476672"/>
            <a:ext cx="16431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方正静蕾简体"/>
                <a:ea typeface="方正静蕾简体"/>
                <a:cs typeface="方正静蕾简体"/>
              </a:rPr>
              <a:t>研讨</a:t>
            </a:r>
            <a:r>
              <a:rPr lang="en-US" altLang="zh-CN" sz="3600" b="1" dirty="0" smtClean="0">
                <a:latin typeface="方正静蕾简体"/>
                <a:ea typeface="方正静蕾简体"/>
                <a:cs typeface="方正静蕾简体"/>
              </a:rPr>
              <a:t>1</a:t>
            </a:r>
          </a:p>
        </p:txBody>
      </p:sp>
      <p:pic>
        <p:nvPicPr>
          <p:cNvPr id="20" name="Picture 2" descr="https://i01picsos.sogoucdn.com/3de8065040c4bdf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044" y="3988946"/>
            <a:ext cx="4292766" cy="2352927"/>
          </a:xfrm>
          <a:prstGeom prst="rect">
            <a:avLst/>
          </a:prstGeom>
          <a:noFill/>
        </p:spPr>
      </p:pic>
      <p:sp>
        <p:nvSpPr>
          <p:cNvPr id="22" name="矩形 21"/>
          <p:cNvSpPr/>
          <p:nvPr/>
        </p:nvSpPr>
        <p:spPr>
          <a:xfrm>
            <a:off x="2956560" y="310515"/>
            <a:ext cx="58223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只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用眼睛看和使用五种感官获得的信息有什么不同？</a:t>
            </a:r>
          </a:p>
        </p:txBody>
      </p:sp>
      <p:sp>
        <p:nvSpPr>
          <p:cNvPr id="3" name="矩形 2"/>
          <p:cNvSpPr/>
          <p:nvPr/>
        </p:nvSpPr>
        <p:spPr>
          <a:xfrm>
            <a:off x="755650" y="2778760"/>
            <a:ext cx="775716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小游戏：猜物品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576</Words>
  <Application>Microsoft Office PowerPoint</Application>
  <PresentationFormat>全屏显示(4:3)</PresentationFormat>
  <Paragraphs>87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Office 主题</vt:lpstr>
      <vt:lpstr>画笔图片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xbany</cp:lastModifiedBy>
  <cp:revision>299</cp:revision>
  <dcterms:created xsi:type="dcterms:W3CDTF">2017-08-06T08:46:00Z</dcterms:created>
  <dcterms:modified xsi:type="dcterms:W3CDTF">2019-04-15T15:16:35Z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2052-11.1.0.8573</vt:lpwstr>
  </property>
</Properties>
</file>