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7" r:id="rId3"/>
    <p:sldId id="300" r:id="rId4"/>
    <p:sldId id="263" r:id="rId5"/>
    <p:sldId id="285" r:id="rId6"/>
    <p:sldId id="314" r:id="rId7"/>
    <p:sldId id="316" r:id="rId8"/>
    <p:sldId id="265" r:id="rId9"/>
    <p:sldId id="317" r:id="rId10"/>
    <p:sldId id="267" r:id="rId11"/>
    <p:sldId id="31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 autoAdjust="0"/>
    <p:restoredTop sz="94660"/>
  </p:normalViewPr>
  <p:slideViewPr>
    <p:cSldViewPr>
      <p:cViewPr varScale="1">
        <p:scale>
          <a:sx n="65" d="100"/>
          <a:sy n="65" d="100"/>
        </p:scale>
        <p:origin x="-1542" y="-114"/>
      </p:cViewPr>
      <p:guideLst>
        <p:guide orient="horz" pos="2160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B12F6-B055-42E9-ADB1-C23B626529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4A037-93EE-4FAA-A7A1-30C298F538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4.png"/><Relationship Id="rId7" Type="http://schemas.openxmlformats.org/officeDocument/2006/relationships/image" Target="../media/image13.jpe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033395" y="5775325"/>
            <a:ext cx="611060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浙江省慈溪市卫前小学  徐位利</a:t>
            </a:r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89910" y="2286000"/>
            <a:ext cx="5802630" cy="14344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682115" y="2902585"/>
            <a:ext cx="701675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rgbClr val="FF0000"/>
                </a:solidFill>
                <a:uFillTx/>
                <a:latin typeface="华文中宋" charset="0"/>
                <a:ea typeface="华文中宋" pitchFamily="2" charset="-122"/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  <a:uFillTx/>
                <a:latin typeface="华文中宋" charset="0"/>
                <a:ea typeface="华文中宋" pitchFamily="2" charset="-122"/>
              </a:rPr>
              <a:t>观 察 一 棵 植 物</a:t>
            </a:r>
            <a:endParaRPr lang="zh-CN" altLang="en-US" sz="4800" b="1" dirty="0" smtClean="0">
              <a:solidFill>
                <a:srgbClr val="FF0000"/>
              </a:solidFill>
              <a:uFillTx/>
              <a:latin typeface="华文中宋" charset="0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3089275" y="428625"/>
            <a:ext cx="6054725" cy="1000125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教科版一年级上册第一单元第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34030" y="2411095"/>
            <a:ext cx="59143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gu</a:t>
            </a:r>
            <a:r>
              <a:rPr lang="en-US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n ch</a:t>
            </a:r>
            <a:r>
              <a:rPr lang="en-US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y</a:t>
            </a:r>
            <a:r>
              <a:rPr lang="en-US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ī </a:t>
            </a:r>
            <a:r>
              <a:rPr lang="en-US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k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ē</a:t>
            </a:r>
            <a:r>
              <a:rPr lang="en-US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zhí  wù</a:t>
            </a:r>
            <a:endParaRPr lang="zh-CN" altLang="en-US" sz="3200"/>
          </a:p>
        </p:txBody>
      </p:sp>
      <p:pic>
        <p:nvPicPr>
          <p:cNvPr id="3" name="图片 2" descr="根茎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1605" y="429260"/>
            <a:ext cx="3231515" cy="595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0175" y="357505"/>
            <a:ext cx="8077200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华文中宋" pitchFamily="2" charset="-122"/>
                <a:ea typeface="华文中宋" pitchFamily="2" charset="-122"/>
              </a:rPr>
              <a:t>捉迷藏了，请小朋友把我找出来（连一连）：</a:t>
            </a:r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" name="图片 1" descr="根茎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5" y="1400810"/>
            <a:ext cx="3603625" cy="5123815"/>
          </a:xfrm>
          <a:prstGeom prst="rect">
            <a:avLst/>
          </a:prstGeom>
        </p:spPr>
      </p:pic>
      <p:pic>
        <p:nvPicPr>
          <p:cNvPr id="3" name="图片 2" descr="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65" y="6021070"/>
            <a:ext cx="2086610" cy="10769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85940" y="1400810"/>
            <a:ext cx="675005" cy="5237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根 </a:t>
            </a:r>
            <a:r>
              <a:rPr lang="zh-CN" altLang="en-US" sz="3200" b="1"/>
              <a:t>                  </a:t>
            </a:r>
            <a:r>
              <a:rPr lang="zh-CN" altLang="en-US" sz="3200" b="1">
                <a:solidFill>
                  <a:srgbClr val="FF0000"/>
                </a:solidFill>
              </a:rPr>
              <a:t>茎</a:t>
            </a:r>
            <a:r>
              <a:rPr lang="zh-CN" altLang="en-US" sz="3200" b="1"/>
              <a:t>                </a:t>
            </a:r>
            <a:r>
              <a:rPr lang="zh-CN" altLang="en-US" sz="3200" b="1">
                <a:solidFill>
                  <a:srgbClr val="FF0000"/>
                </a:solidFill>
              </a:rPr>
              <a:t>     叶 </a:t>
            </a:r>
            <a:r>
              <a:rPr lang="zh-CN" altLang="en-US" sz="3200" b="1"/>
              <a:t>   </a:t>
            </a:r>
            <a:r>
              <a:rPr lang="zh-CN" altLang="en-US" sz="3200"/>
              <a:t>              </a:t>
            </a:r>
            <a:endParaRPr lang="zh-CN" altLang="en-US" sz="3200"/>
          </a:p>
        </p:txBody>
      </p:sp>
      <p:cxnSp>
        <p:nvCxnSpPr>
          <p:cNvPr id="8" name="直接连接符 6"/>
          <p:cNvCxnSpPr/>
          <p:nvPr/>
        </p:nvCxnSpPr>
        <p:spPr>
          <a:xfrm flipV="1">
            <a:off x="1871980" y="3860800"/>
            <a:ext cx="5220335" cy="1351280"/>
          </a:xfrm>
          <a:prstGeom prst="line">
            <a:avLst/>
          </a:prstGeom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6"/>
          <p:cNvCxnSpPr/>
          <p:nvPr/>
        </p:nvCxnSpPr>
        <p:spPr>
          <a:xfrm flipV="1">
            <a:off x="1932305" y="1772285"/>
            <a:ext cx="5088255" cy="4626610"/>
          </a:xfrm>
          <a:prstGeom prst="line">
            <a:avLst/>
          </a:prstGeom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6"/>
          <p:cNvCxnSpPr/>
          <p:nvPr/>
        </p:nvCxnSpPr>
        <p:spPr>
          <a:xfrm>
            <a:off x="2927985" y="2687955"/>
            <a:ext cx="4092575" cy="3333115"/>
          </a:xfrm>
          <a:prstGeom prst="line">
            <a:avLst/>
          </a:prstGeom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ic.58pic.com/58pic/13/33/01/82X58PICMfG_102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5090" y="213995"/>
            <a:ext cx="9210675" cy="642937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-862330" y="914990"/>
            <a:ext cx="91440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我们知道的植物：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991215" y="2014535"/>
            <a:ext cx="192882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en-US" sz="4000" dirty="0" smtClean="0">
                <a:solidFill>
                  <a:srgbClr val="00B050"/>
                </a:solidFill>
              </a:rPr>
              <a:t>huā</a:t>
            </a:r>
            <a:endParaRPr lang="zh-CN" altLang="en-US" sz="4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"/>
          <p:cNvSpPr txBox="1">
            <a:spLocks noChangeArrowheads="1"/>
          </p:cNvSpPr>
          <p:nvPr/>
        </p:nvSpPr>
        <p:spPr bwMode="auto">
          <a:xfrm>
            <a:off x="3157855" y="2014220"/>
            <a:ext cx="190309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r>
              <a:rPr lang="en-US" sz="4000" dirty="0" smtClean="0">
                <a:solidFill>
                  <a:srgbClr val="00B050"/>
                </a:solidFill>
              </a:rPr>
              <a:t>shù</a:t>
            </a:r>
            <a:endParaRPr lang="zh-CN" altLang="en-US" sz="4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/>
        </p:nvSpPr>
        <p:spPr bwMode="auto">
          <a:xfrm>
            <a:off x="5500696" y="2014535"/>
            <a:ext cx="200026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r>
              <a:rPr lang="en-US" sz="4000" dirty="0" smtClean="0">
                <a:solidFill>
                  <a:srgbClr val="00B050"/>
                </a:solidFill>
              </a:rPr>
              <a:t>cǎo</a:t>
            </a:r>
            <a:endParaRPr lang="zh-CN" altLang="en-US" sz="4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1045" y="4094480"/>
            <a:ext cx="7898765" cy="3352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特点：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有叶  长在地上  能结果  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需要阳光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6765" y="3077845"/>
            <a:ext cx="894842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蔬菜 </a:t>
            </a:r>
            <a:r>
              <a:rPr lang="en-US" altLang="zh-CN" sz="40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r>
              <a:rPr lang="en-US" altLang="zh-CN" sz="40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ū </a:t>
            </a:r>
            <a:r>
              <a:rPr lang="en-US" altLang="zh-CN" sz="40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40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à</a:t>
            </a:r>
            <a:r>
              <a:rPr lang="en-US" altLang="zh-CN" sz="40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  </a:t>
            </a:r>
            <a:r>
              <a:rPr lang="zh-CN" altLang="zh-CN" sz="40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水果</a:t>
            </a:r>
            <a:r>
              <a:rPr lang="en-US" altLang="zh-CN" sz="40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shu</a:t>
            </a:r>
            <a:r>
              <a:rPr lang="en-US" altLang="zh-CN" sz="40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ĭ </a:t>
            </a:r>
            <a:r>
              <a:rPr lang="en-US" altLang="zh-CN" sz="40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gu</a:t>
            </a:r>
            <a:r>
              <a:rPr lang="en-US" altLang="zh-CN" sz="40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ŏ</a:t>
            </a:r>
            <a:endParaRPr lang="en-US" altLang="zh-CN" sz="400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istrator\AppData\Roaming\Tencent\Users\173692760\QQ\WinTemp\RichOle\]4X5GXH`W~}83U4X~FET}KO.png"/>
          <p:cNvPicPr>
            <a:picLocks noChangeAspect="1" noChangeArrowheads="1"/>
          </p:cNvPicPr>
          <p:nvPr/>
        </p:nvPicPr>
        <p:blipFill>
          <a:blip r:embed="rId1">
            <a:lum contrast="1000"/>
          </a:blip>
          <a:srcRect/>
          <a:stretch>
            <a:fillRect/>
          </a:stretch>
        </p:blipFill>
        <p:spPr bwMode="auto">
          <a:xfrm>
            <a:off x="3248660" y="82550"/>
            <a:ext cx="5791835" cy="21253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724660" y="794594"/>
            <a:ext cx="91440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你能说说哪些是植物呢？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428604"/>
            <a:ext cx="2500330" cy="76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说一说：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405" y="166370"/>
            <a:ext cx="21094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/>
              <a:t>shu</a:t>
            </a:r>
            <a:r>
              <a:rPr lang="en-US" altLang="zh-CN" sz="2000">
                <a:cs typeface="Arial" panose="020B0604020202020204" pitchFamily="34" charset="0"/>
              </a:rPr>
              <a:t>ō</a:t>
            </a:r>
            <a:r>
              <a:rPr lang="en-US" altLang="zh-CN" sz="2000"/>
              <a:t>            shu</a:t>
            </a:r>
            <a:r>
              <a:rPr lang="en-US" altLang="zh-CN" sz="2000">
                <a:cs typeface="Arial" panose="020B0604020202020204" pitchFamily="34" charset="0"/>
                <a:sym typeface="+mn-ea"/>
              </a:rPr>
              <a:t>ō</a:t>
            </a:r>
            <a:r>
              <a:rPr lang="en-US" altLang="zh-CN" sz="2000">
                <a:sym typeface="+mn-ea"/>
              </a:rPr>
              <a:t> </a:t>
            </a:r>
            <a:endParaRPr lang="en-US" altLang="zh-CN" sz="2000"/>
          </a:p>
        </p:txBody>
      </p:sp>
      <p:pic>
        <p:nvPicPr>
          <p:cNvPr id="7" name="图片 6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175"/>
            <a:ext cx="3248660" cy="2295525"/>
          </a:xfrm>
          <a:prstGeom prst="rect">
            <a:avLst/>
          </a:prstGeom>
        </p:spPr>
      </p:pic>
      <p:pic>
        <p:nvPicPr>
          <p:cNvPr id="8" name="图片 7" descr="菊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0325" y="2632710"/>
            <a:ext cx="2794000" cy="4072890"/>
          </a:xfrm>
          <a:prstGeom prst="rect">
            <a:avLst/>
          </a:prstGeom>
        </p:spPr>
      </p:pic>
      <p:pic>
        <p:nvPicPr>
          <p:cNvPr id="9" name="图片 8" descr="凤仙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0" y="2632710"/>
            <a:ext cx="3147060" cy="4073525"/>
          </a:xfrm>
          <a:prstGeom prst="rect">
            <a:avLst/>
          </a:prstGeom>
        </p:spPr>
      </p:pic>
      <p:pic>
        <p:nvPicPr>
          <p:cNvPr id="10" name="图片 9" descr="jinyu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8700" y="2632710"/>
            <a:ext cx="2932430" cy="407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115" y="-81915"/>
            <a:ext cx="9155430" cy="6961505"/>
          </a:xfrm>
          <a:prstGeom prst="rect">
            <a:avLst/>
          </a:prstGeom>
        </p:spPr>
      </p:pic>
      <p:grpSp>
        <p:nvGrpSpPr>
          <p:cNvPr id="45059" name="组合 1"/>
          <p:cNvGrpSpPr/>
          <p:nvPr/>
        </p:nvGrpSpPr>
        <p:grpSpPr>
          <a:xfrm>
            <a:off x="260985" y="347663"/>
            <a:ext cx="8376920" cy="1403032"/>
            <a:chOff x="-7088" y="-277794"/>
            <a:chExt cx="8379419" cy="1402981"/>
          </a:xfrm>
        </p:grpSpPr>
        <p:sp>
          <p:nvSpPr>
            <p:cNvPr id="3" name="矩形 2"/>
            <p:cNvSpPr/>
            <p:nvPr/>
          </p:nvSpPr>
          <p:spPr>
            <a:xfrm>
              <a:off x="-7088" y="58109"/>
              <a:ext cx="8379419" cy="100580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6000" b="0" i="0" u="none" strike="noStrike" kern="0" cap="none" spc="300" normalizeH="0" baseline="0" noProof="0" dirty="0">
                  <a:ln w="11430" cmpd="sng">
                    <a:solidFill>
                      <a:srgbClr val="66B1CC">
                        <a:tint val="10000"/>
                      </a:srgbClr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glow rad="45500">
                      <a:srgbClr val="66B1CC">
                        <a:satMod val="220000"/>
                        <a:alpha val="35000"/>
                      </a:srgbClr>
                    </a:glow>
                  </a:effectLst>
                  <a:uLnTx/>
                  <a:uFillTx/>
                  <a:latin typeface="方正少儿简体" pitchFamily="65" charset="-122"/>
                  <a:ea typeface="方正少儿简体" pitchFamily="65" charset="-122"/>
                  <a:cs typeface="+mn-cs"/>
                  <a:sym typeface="+mn-ea"/>
                </a:rPr>
                <a:t>怎样观察呢？</a:t>
              </a:r>
              <a:endParaRPr kumimoji="0" lang="zh-CN" altLang="zh-CN" sz="6000" b="0" i="0" u="none" strike="noStrike" kern="0" cap="none" spc="300" normalizeH="0" baseline="0" noProof="0" dirty="0">
                <a:ln w="11430" cmpd="sng">
                  <a:solidFill>
                    <a:srgbClr val="66B1CC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rgbClr val="66B1CC">
                      <a:satMod val="220000"/>
                      <a:alpha val="35000"/>
                    </a:srgbClr>
                  </a:glow>
                </a:effectLst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  <a:sym typeface="+mn-ea"/>
              </a:endParaRPr>
            </a:p>
          </p:txBody>
        </p:sp>
        <p:grpSp>
          <p:nvGrpSpPr>
            <p:cNvPr id="45061" name="组合 3"/>
            <p:cNvGrpSpPr>
              <a:grpSpLocks noChangeAspect="1"/>
            </p:cNvGrpSpPr>
            <p:nvPr/>
          </p:nvGrpSpPr>
          <p:grpSpPr>
            <a:xfrm>
              <a:off x="64371" y="-277794"/>
              <a:ext cx="1140800" cy="1263604"/>
              <a:chOff x="553429" y="-286973"/>
              <a:chExt cx="1425340" cy="1578774"/>
            </a:xfrm>
          </p:grpSpPr>
          <p:sp>
            <p:nvSpPr>
              <p:cNvPr id="7" name="Freeform 6700"/>
              <p:cNvSpPr>
                <a:spLocks noChangeAspect="1" noChangeArrowheads="1"/>
              </p:cNvSpPr>
              <p:nvPr/>
            </p:nvSpPr>
            <p:spPr bwMode="auto">
              <a:xfrm>
                <a:off x="553429" y="-286973"/>
                <a:ext cx="1425340" cy="1578774"/>
              </a:xfrm>
              <a:custGeom>
                <a:avLst/>
                <a:gdLst>
                  <a:gd name="T0" fmla="*/ 1083 w 1084"/>
                  <a:gd name="T1" fmla="*/ 540 h 1085"/>
                  <a:gd name="T2" fmla="*/ 1083 w 1084"/>
                  <a:gd name="T3" fmla="*/ 540 h 1085"/>
                  <a:gd name="T4" fmla="*/ 544 w 1084"/>
                  <a:gd name="T5" fmla="*/ 1084 h 1085"/>
                  <a:gd name="T6" fmla="*/ 0 w 1084"/>
                  <a:gd name="T7" fmla="*/ 540 h 1085"/>
                  <a:gd name="T8" fmla="*/ 544 w 1084"/>
                  <a:gd name="T9" fmla="*/ 0 h 1085"/>
                  <a:gd name="T10" fmla="*/ 1083 w 1084"/>
                  <a:gd name="T11" fmla="*/ 540 h 1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4" h="1085">
                    <a:moveTo>
                      <a:pt x="1083" y="540"/>
                    </a:moveTo>
                    <a:lnTo>
                      <a:pt x="1083" y="540"/>
                    </a:lnTo>
                    <a:cubicBezTo>
                      <a:pt x="1083" y="838"/>
                      <a:pt x="843" y="1084"/>
                      <a:pt x="544" y="1084"/>
                    </a:cubicBezTo>
                    <a:cubicBezTo>
                      <a:pt x="241" y="1084"/>
                      <a:pt x="0" y="838"/>
                      <a:pt x="0" y="540"/>
                    </a:cubicBezTo>
                    <a:cubicBezTo>
                      <a:pt x="0" y="241"/>
                      <a:pt x="241" y="0"/>
                      <a:pt x="544" y="0"/>
                    </a:cubicBezTo>
                    <a:cubicBezTo>
                      <a:pt x="843" y="0"/>
                      <a:pt x="1083" y="241"/>
                      <a:pt x="1083" y="540"/>
                    </a:cubicBezTo>
                  </a:path>
                </a:pathLst>
              </a:custGeom>
              <a:solidFill>
                <a:srgbClr val="B54B11">
                  <a:lumMod val="75000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" name="Freeform 148"/>
              <p:cNvSpPr>
                <a:spLocks noChangeAspect="1" noChangeArrowheads="1"/>
              </p:cNvSpPr>
              <p:nvPr/>
            </p:nvSpPr>
            <p:spPr bwMode="auto">
              <a:xfrm>
                <a:off x="718502" y="-4539"/>
                <a:ext cx="1095194" cy="1013113"/>
              </a:xfrm>
              <a:custGeom>
                <a:avLst/>
                <a:gdLst>
                  <a:gd name="T0" fmla="*/ 545 w 619"/>
                  <a:gd name="T1" fmla="*/ 74 h 546"/>
                  <a:gd name="T2" fmla="*/ 545 w 619"/>
                  <a:gd name="T3" fmla="*/ 74 h 546"/>
                  <a:gd name="T4" fmla="*/ 486 w 619"/>
                  <a:gd name="T5" fmla="*/ 74 h 546"/>
                  <a:gd name="T6" fmla="*/ 471 w 619"/>
                  <a:gd name="T7" fmla="*/ 30 h 546"/>
                  <a:gd name="T8" fmla="*/ 427 w 619"/>
                  <a:gd name="T9" fmla="*/ 0 h 546"/>
                  <a:gd name="T10" fmla="*/ 191 w 619"/>
                  <a:gd name="T11" fmla="*/ 0 h 546"/>
                  <a:gd name="T12" fmla="*/ 147 w 619"/>
                  <a:gd name="T13" fmla="*/ 30 h 546"/>
                  <a:gd name="T14" fmla="*/ 132 w 619"/>
                  <a:gd name="T15" fmla="*/ 74 h 546"/>
                  <a:gd name="T16" fmla="*/ 73 w 619"/>
                  <a:gd name="T17" fmla="*/ 74 h 546"/>
                  <a:gd name="T18" fmla="*/ 0 w 619"/>
                  <a:gd name="T19" fmla="*/ 147 h 546"/>
                  <a:gd name="T20" fmla="*/ 0 w 619"/>
                  <a:gd name="T21" fmla="*/ 472 h 546"/>
                  <a:gd name="T22" fmla="*/ 73 w 619"/>
                  <a:gd name="T23" fmla="*/ 545 h 546"/>
                  <a:gd name="T24" fmla="*/ 545 w 619"/>
                  <a:gd name="T25" fmla="*/ 545 h 546"/>
                  <a:gd name="T26" fmla="*/ 618 w 619"/>
                  <a:gd name="T27" fmla="*/ 472 h 546"/>
                  <a:gd name="T28" fmla="*/ 618 w 619"/>
                  <a:gd name="T29" fmla="*/ 147 h 546"/>
                  <a:gd name="T30" fmla="*/ 545 w 619"/>
                  <a:gd name="T31" fmla="*/ 74 h 546"/>
                  <a:gd name="T32" fmla="*/ 589 w 619"/>
                  <a:gd name="T33" fmla="*/ 472 h 546"/>
                  <a:gd name="T34" fmla="*/ 589 w 619"/>
                  <a:gd name="T35" fmla="*/ 472 h 546"/>
                  <a:gd name="T36" fmla="*/ 545 w 619"/>
                  <a:gd name="T37" fmla="*/ 501 h 546"/>
                  <a:gd name="T38" fmla="*/ 73 w 619"/>
                  <a:gd name="T39" fmla="*/ 501 h 546"/>
                  <a:gd name="T40" fmla="*/ 29 w 619"/>
                  <a:gd name="T41" fmla="*/ 472 h 546"/>
                  <a:gd name="T42" fmla="*/ 29 w 619"/>
                  <a:gd name="T43" fmla="*/ 147 h 546"/>
                  <a:gd name="T44" fmla="*/ 73 w 619"/>
                  <a:gd name="T45" fmla="*/ 118 h 546"/>
                  <a:gd name="T46" fmla="*/ 147 w 619"/>
                  <a:gd name="T47" fmla="*/ 118 h 546"/>
                  <a:gd name="T48" fmla="*/ 177 w 619"/>
                  <a:gd name="T49" fmla="*/ 74 h 546"/>
                  <a:gd name="T50" fmla="*/ 206 w 619"/>
                  <a:gd name="T51" fmla="*/ 30 h 546"/>
                  <a:gd name="T52" fmla="*/ 412 w 619"/>
                  <a:gd name="T53" fmla="*/ 30 h 546"/>
                  <a:gd name="T54" fmla="*/ 441 w 619"/>
                  <a:gd name="T55" fmla="*/ 74 h 546"/>
                  <a:gd name="T56" fmla="*/ 471 w 619"/>
                  <a:gd name="T57" fmla="*/ 118 h 546"/>
                  <a:gd name="T58" fmla="*/ 545 w 619"/>
                  <a:gd name="T59" fmla="*/ 118 h 546"/>
                  <a:gd name="T60" fmla="*/ 589 w 619"/>
                  <a:gd name="T61" fmla="*/ 147 h 546"/>
                  <a:gd name="T62" fmla="*/ 589 w 619"/>
                  <a:gd name="T63" fmla="*/ 472 h 546"/>
                  <a:gd name="T64" fmla="*/ 309 w 619"/>
                  <a:gd name="T65" fmla="*/ 147 h 546"/>
                  <a:gd name="T66" fmla="*/ 309 w 619"/>
                  <a:gd name="T67" fmla="*/ 147 h 546"/>
                  <a:gd name="T68" fmla="*/ 147 w 619"/>
                  <a:gd name="T69" fmla="*/ 310 h 546"/>
                  <a:gd name="T70" fmla="*/ 309 w 619"/>
                  <a:gd name="T71" fmla="*/ 472 h 546"/>
                  <a:gd name="T72" fmla="*/ 471 w 619"/>
                  <a:gd name="T73" fmla="*/ 310 h 546"/>
                  <a:gd name="T74" fmla="*/ 309 w 619"/>
                  <a:gd name="T75" fmla="*/ 147 h 546"/>
                  <a:gd name="T76" fmla="*/ 309 w 619"/>
                  <a:gd name="T77" fmla="*/ 427 h 546"/>
                  <a:gd name="T78" fmla="*/ 309 w 619"/>
                  <a:gd name="T79" fmla="*/ 427 h 546"/>
                  <a:gd name="T80" fmla="*/ 191 w 619"/>
                  <a:gd name="T81" fmla="*/ 310 h 546"/>
                  <a:gd name="T82" fmla="*/ 309 w 619"/>
                  <a:gd name="T83" fmla="*/ 192 h 546"/>
                  <a:gd name="T84" fmla="*/ 427 w 619"/>
                  <a:gd name="T85" fmla="*/ 310 h 546"/>
                  <a:gd name="T86" fmla="*/ 309 w 619"/>
                  <a:gd name="T87" fmla="*/ 427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9" h="546">
                    <a:moveTo>
                      <a:pt x="545" y="74"/>
                    </a:moveTo>
                    <a:lnTo>
                      <a:pt x="545" y="74"/>
                    </a:lnTo>
                    <a:cubicBezTo>
                      <a:pt x="486" y="74"/>
                      <a:pt x="486" y="74"/>
                      <a:pt x="486" y="74"/>
                    </a:cubicBezTo>
                    <a:cubicBezTo>
                      <a:pt x="471" y="30"/>
                      <a:pt x="471" y="30"/>
                      <a:pt x="471" y="30"/>
                    </a:cubicBezTo>
                    <a:cubicBezTo>
                      <a:pt x="456" y="15"/>
                      <a:pt x="441" y="0"/>
                      <a:pt x="427" y="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77" y="0"/>
                      <a:pt x="162" y="15"/>
                      <a:pt x="147" y="30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73" y="74"/>
                      <a:pt x="73" y="74"/>
                      <a:pt x="73" y="74"/>
                    </a:cubicBezTo>
                    <a:cubicBezTo>
                      <a:pt x="29" y="74"/>
                      <a:pt x="0" y="104"/>
                      <a:pt x="0" y="147"/>
                    </a:cubicBezTo>
                    <a:cubicBezTo>
                      <a:pt x="0" y="472"/>
                      <a:pt x="0" y="472"/>
                      <a:pt x="0" y="472"/>
                    </a:cubicBezTo>
                    <a:cubicBezTo>
                      <a:pt x="0" y="516"/>
                      <a:pt x="29" y="545"/>
                      <a:pt x="73" y="545"/>
                    </a:cubicBezTo>
                    <a:cubicBezTo>
                      <a:pt x="545" y="545"/>
                      <a:pt x="545" y="545"/>
                      <a:pt x="545" y="545"/>
                    </a:cubicBezTo>
                    <a:cubicBezTo>
                      <a:pt x="589" y="545"/>
                      <a:pt x="618" y="516"/>
                      <a:pt x="618" y="472"/>
                    </a:cubicBezTo>
                    <a:cubicBezTo>
                      <a:pt x="618" y="147"/>
                      <a:pt x="618" y="147"/>
                      <a:pt x="618" y="147"/>
                    </a:cubicBezTo>
                    <a:cubicBezTo>
                      <a:pt x="618" y="104"/>
                      <a:pt x="589" y="74"/>
                      <a:pt x="545" y="74"/>
                    </a:cubicBezTo>
                    <a:close/>
                    <a:moveTo>
                      <a:pt x="589" y="472"/>
                    </a:moveTo>
                    <a:lnTo>
                      <a:pt x="589" y="472"/>
                    </a:lnTo>
                    <a:cubicBezTo>
                      <a:pt x="589" y="486"/>
                      <a:pt x="559" y="501"/>
                      <a:pt x="545" y="501"/>
                    </a:cubicBezTo>
                    <a:cubicBezTo>
                      <a:pt x="73" y="501"/>
                      <a:pt x="73" y="501"/>
                      <a:pt x="73" y="501"/>
                    </a:cubicBezTo>
                    <a:cubicBezTo>
                      <a:pt x="59" y="501"/>
                      <a:pt x="29" y="486"/>
                      <a:pt x="29" y="472"/>
                    </a:cubicBezTo>
                    <a:cubicBezTo>
                      <a:pt x="29" y="147"/>
                      <a:pt x="29" y="147"/>
                      <a:pt x="29" y="147"/>
                    </a:cubicBezTo>
                    <a:cubicBezTo>
                      <a:pt x="29" y="133"/>
                      <a:pt x="59" y="118"/>
                      <a:pt x="73" y="118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77" y="74"/>
                      <a:pt x="177" y="74"/>
                      <a:pt x="177" y="74"/>
                    </a:cubicBezTo>
                    <a:cubicBezTo>
                      <a:pt x="191" y="45"/>
                      <a:pt x="191" y="30"/>
                      <a:pt x="206" y="30"/>
                    </a:cubicBezTo>
                    <a:cubicBezTo>
                      <a:pt x="412" y="30"/>
                      <a:pt x="412" y="30"/>
                      <a:pt x="412" y="30"/>
                    </a:cubicBezTo>
                    <a:cubicBezTo>
                      <a:pt x="427" y="30"/>
                      <a:pt x="427" y="45"/>
                      <a:pt x="441" y="74"/>
                    </a:cubicBezTo>
                    <a:cubicBezTo>
                      <a:pt x="471" y="118"/>
                      <a:pt x="471" y="118"/>
                      <a:pt x="471" y="118"/>
                    </a:cubicBezTo>
                    <a:cubicBezTo>
                      <a:pt x="545" y="118"/>
                      <a:pt x="545" y="118"/>
                      <a:pt x="545" y="118"/>
                    </a:cubicBezTo>
                    <a:cubicBezTo>
                      <a:pt x="559" y="118"/>
                      <a:pt x="589" y="133"/>
                      <a:pt x="589" y="147"/>
                    </a:cubicBezTo>
                    <a:lnTo>
                      <a:pt x="589" y="472"/>
                    </a:lnTo>
                    <a:close/>
                    <a:moveTo>
                      <a:pt x="309" y="147"/>
                    </a:moveTo>
                    <a:lnTo>
                      <a:pt x="309" y="147"/>
                    </a:lnTo>
                    <a:cubicBezTo>
                      <a:pt x="221" y="147"/>
                      <a:pt x="147" y="221"/>
                      <a:pt x="147" y="310"/>
                    </a:cubicBezTo>
                    <a:cubicBezTo>
                      <a:pt x="147" y="398"/>
                      <a:pt x="221" y="472"/>
                      <a:pt x="309" y="472"/>
                    </a:cubicBezTo>
                    <a:cubicBezTo>
                      <a:pt x="398" y="472"/>
                      <a:pt x="471" y="398"/>
                      <a:pt x="471" y="310"/>
                    </a:cubicBezTo>
                    <a:cubicBezTo>
                      <a:pt x="471" y="221"/>
                      <a:pt x="398" y="147"/>
                      <a:pt x="309" y="147"/>
                    </a:cubicBezTo>
                    <a:close/>
                    <a:moveTo>
                      <a:pt x="309" y="427"/>
                    </a:moveTo>
                    <a:lnTo>
                      <a:pt x="309" y="427"/>
                    </a:lnTo>
                    <a:cubicBezTo>
                      <a:pt x="250" y="427"/>
                      <a:pt x="191" y="368"/>
                      <a:pt x="191" y="310"/>
                    </a:cubicBezTo>
                    <a:cubicBezTo>
                      <a:pt x="191" y="251"/>
                      <a:pt x="250" y="192"/>
                      <a:pt x="309" y="192"/>
                    </a:cubicBezTo>
                    <a:cubicBezTo>
                      <a:pt x="368" y="192"/>
                      <a:pt x="427" y="251"/>
                      <a:pt x="427" y="310"/>
                    </a:cubicBezTo>
                    <a:cubicBezTo>
                      <a:pt x="427" y="368"/>
                      <a:pt x="368" y="427"/>
                      <a:pt x="309" y="427"/>
                    </a:cubicBezTo>
                    <a:close/>
                  </a:path>
                </a:pathLst>
              </a:custGeom>
              <a:solidFill>
                <a:srgbClr val="F2D360"/>
              </a:solidFill>
              <a:ln>
                <a:noFill/>
              </a:ln>
              <a:effectLst/>
            </p:spPr>
            <p:txBody>
              <a:bodyPr wrap="none" lIns="243797" tIns="121899" rIns="243797" bIns="121899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cxnSp>
          <p:nvCxnSpPr>
            <p:cNvPr id="45064" name="直接连接符 4"/>
            <p:cNvCxnSpPr/>
            <p:nvPr/>
          </p:nvCxnSpPr>
          <p:spPr>
            <a:xfrm>
              <a:off x="327657" y="406393"/>
              <a:ext cx="355706" cy="718794"/>
            </a:xfrm>
            <a:prstGeom prst="line">
              <a:avLst/>
            </a:prstGeom>
            <a:ln w="19050" cap="flat" cmpd="sng">
              <a:solidFill>
                <a:srgbClr val="88380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065" name="直接连接符 5"/>
            <p:cNvCxnSpPr/>
            <p:nvPr/>
          </p:nvCxnSpPr>
          <p:spPr>
            <a:xfrm>
              <a:off x="610951" y="1125187"/>
              <a:ext cx="6482743" cy="0"/>
            </a:xfrm>
            <a:prstGeom prst="line">
              <a:avLst/>
            </a:prstGeom>
            <a:ln w="19050" cap="flat" cmpd="sng">
              <a:solidFill>
                <a:srgbClr val="88380D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" name="椭圆 1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355600" y="2216150"/>
            <a:ext cx="3780790" cy="93535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010" y="293545"/>
            <a:ext cx="1598097" cy="17201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5"/>
          <p:cNvSpPr/>
          <p:nvPr/>
        </p:nvSpPr>
        <p:spPr>
          <a:xfrm>
            <a:off x="40323" y="4181793"/>
            <a:ext cx="2022475" cy="731520"/>
          </a:xfrm>
          <a:prstGeom prst="rect">
            <a:avLst/>
          </a:prstGeom>
          <a:noFill/>
          <a:ln w="12700" cap="flat" cmpd="sng">
            <a:solidFill>
              <a:srgbClr val="FF0000"/>
            </a:solidFill>
            <a:prstDash val="lgDashDot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indent="228600" eaLnBrk="0" hangingPunct="0">
              <a:lnSpc>
                <a:spcPct val="150000"/>
              </a:lnSpc>
            </a:pP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341120" y="2013585"/>
            <a:ext cx="4976495" cy="637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ts val="4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  <a:sym typeface="+mn-ea"/>
              </a:rPr>
              <a:t>用什么观察？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中宋" pitchFamily="2" charset="-122"/>
              <a:ea typeface="华文中宋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3115" y="165735"/>
            <a:ext cx="46532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z</a:t>
            </a:r>
            <a:r>
              <a:rPr lang="en-US" altLang="en-US" sz="2800" b="1" dirty="0" smtClean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ĕ</a:t>
            </a:r>
            <a:r>
              <a:rPr lang="en-US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n y</a:t>
            </a:r>
            <a:r>
              <a:rPr lang="en-US" altLang="en-US" sz="2800" b="1" dirty="0" smtClean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ng gu</a:t>
            </a:r>
            <a:r>
              <a:rPr lang="en-US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n ch</a:t>
            </a:r>
            <a:r>
              <a:rPr lang="en-US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á ne</a:t>
            </a:r>
            <a:endParaRPr lang="en-US" altLang="zh-CN" sz="2800"/>
          </a:p>
        </p:txBody>
      </p:sp>
      <p:pic>
        <p:nvPicPr>
          <p:cNvPr id="2" name="图片 1" descr="眼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195" y="4182110"/>
            <a:ext cx="981075" cy="1333500"/>
          </a:xfrm>
          <a:prstGeom prst="rect">
            <a:avLst/>
          </a:prstGeom>
        </p:spPr>
      </p:pic>
      <p:pic>
        <p:nvPicPr>
          <p:cNvPr id="4" name="图片 3" descr="手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7095" y="3876040"/>
            <a:ext cx="906145" cy="1358900"/>
          </a:xfrm>
          <a:prstGeom prst="rect">
            <a:avLst/>
          </a:prstGeom>
        </p:spPr>
      </p:pic>
      <p:pic>
        <p:nvPicPr>
          <p:cNvPr id="6" name="图片 5" descr="鼻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6490" y="4056380"/>
            <a:ext cx="878840" cy="1178560"/>
          </a:xfrm>
          <a:prstGeom prst="rect">
            <a:avLst/>
          </a:prstGeom>
        </p:spPr>
      </p:pic>
      <p:pic>
        <p:nvPicPr>
          <p:cNvPr id="10" name="图片 9" descr="er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0185" y="4057650"/>
            <a:ext cx="1254125" cy="1277620"/>
          </a:xfrm>
          <a:prstGeom prst="rect">
            <a:avLst/>
          </a:prstGeom>
        </p:spPr>
      </p:pic>
      <p:pic>
        <p:nvPicPr>
          <p:cNvPr id="16" name="图片 15" descr="图片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67550" y="4056380"/>
            <a:ext cx="1057910" cy="136334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51230" y="5516245"/>
            <a:ext cx="73920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/>
              <a:t>它们分别有什么作用呢？</a:t>
            </a:r>
            <a:endParaRPr lang="zh-CN" altLang="zh-CN" sz="3200"/>
          </a:p>
        </p:txBody>
      </p:sp>
      <p:sp>
        <p:nvSpPr>
          <p:cNvPr id="12" name="文本框 11"/>
          <p:cNvSpPr txBox="1"/>
          <p:nvPr/>
        </p:nvSpPr>
        <p:spPr>
          <a:xfrm>
            <a:off x="1270635" y="2941955"/>
            <a:ext cx="51739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眼</a:t>
            </a:r>
            <a:r>
              <a:rPr lang="zh-CN" altLang="en-US" sz="3200"/>
              <a:t>、</a:t>
            </a:r>
            <a:r>
              <a:rPr lang="zh-CN" altLang="en-US" sz="3200">
                <a:solidFill>
                  <a:srgbClr val="FF0000"/>
                </a:solidFill>
              </a:rPr>
              <a:t>手</a:t>
            </a:r>
            <a:r>
              <a:rPr lang="zh-CN" altLang="en-US" sz="3200"/>
              <a:t>、</a:t>
            </a:r>
            <a:r>
              <a:rPr lang="zh-CN" altLang="en-US" sz="3200">
                <a:solidFill>
                  <a:srgbClr val="FF0000"/>
                </a:solidFill>
              </a:rPr>
              <a:t>鼻</a:t>
            </a:r>
            <a:r>
              <a:rPr lang="zh-CN" altLang="en-US" sz="3200"/>
              <a:t>、</a:t>
            </a:r>
            <a:r>
              <a:rPr lang="zh-CN" altLang="en-US" sz="3200">
                <a:solidFill>
                  <a:srgbClr val="FF0000"/>
                </a:solidFill>
              </a:rPr>
              <a:t>耳</a:t>
            </a:r>
            <a:r>
              <a:rPr lang="zh-CN" altLang="en-US" sz="3200"/>
              <a:t>、</a:t>
            </a:r>
            <a:r>
              <a:rPr lang="zh-CN" altLang="en-US" sz="3200">
                <a:solidFill>
                  <a:srgbClr val="FF0000"/>
                </a:solidFill>
              </a:rPr>
              <a:t>舌</a:t>
            </a:r>
            <a:r>
              <a:rPr lang="zh-CN" altLang="en-US" sz="3200"/>
              <a:t>等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9637" name="组合 2"/>
          <p:cNvGrpSpPr>
            <a:grpSpLocks noChangeAspect="1"/>
          </p:cNvGrpSpPr>
          <p:nvPr/>
        </p:nvGrpSpPr>
        <p:grpSpPr>
          <a:xfrm>
            <a:off x="63500" y="55880"/>
            <a:ext cx="779145" cy="687705"/>
            <a:chOff x="552888" y="129538"/>
            <a:chExt cx="539750" cy="539750"/>
          </a:xfrm>
        </p:grpSpPr>
        <p:sp>
          <p:nvSpPr>
            <p:cNvPr id="6" name="Freeform 6700"/>
            <p:cNvSpPr>
              <a:spLocks noChangeAspect="1" noChangeArrowheads="1"/>
            </p:cNvSpPr>
            <p:nvPr/>
          </p:nvSpPr>
          <p:spPr bwMode="auto">
            <a:xfrm>
              <a:off x="552888" y="129538"/>
              <a:ext cx="539750" cy="539750"/>
            </a:xfrm>
            <a:custGeom>
              <a:avLst/>
              <a:gdLst>
                <a:gd name="T0" fmla="*/ 1083 w 1084"/>
                <a:gd name="T1" fmla="*/ 540 h 1085"/>
                <a:gd name="T2" fmla="*/ 1083 w 1084"/>
                <a:gd name="T3" fmla="*/ 540 h 1085"/>
                <a:gd name="T4" fmla="*/ 544 w 1084"/>
                <a:gd name="T5" fmla="*/ 1084 h 1085"/>
                <a:gd name="T6" fmla="*/ 0 w 1084"/>
                <a:gd name="T7" fmla="*/ 540 h 1085"/>
                <a:gd name="T8" fmla="*/ 544 w 1084"/>
                <a:gd name="T9" fmla="*/ 0 h 1085"/>
                <a:gd name="T10" fmla="*/ 1083 w 1084"/>
                <a:gd name="T11" fmla="*/ 54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085">
                  <a:moveTo>
                    <a:pt x="1083" y="540"/>
                  </a:moveTo>
                  <a:lnTo>
                    <a:pt x="1083" y="540"/>
                  </a:lnTo>
                  <a:cubicBezTo>
                    <a:pt x="1083" y="838"/>
                    <a:pt x="843" y="1084"/>
                    <a:pt x="544" y="1084"/>
                  </a:cubicBezTo>
                  <a:cubicBezTo>
                    <a:pt x="241" y="1084"/>
                    <a:pt x="0" y="838"/>
                    <a:pt x="0" y="540"/>
                  </a:cubicBezTo>
                  <a:cubicBezTo>
                    <a:pt x="0" y="241"/>
                    <a:pt x="241" y="0"/>
                    <a:pt x="544" y="0"/>
                  </a:cubicBezTo>
                  <a:cubicBezTo>
                    <a:pt x="843" y="0"/>
                    <a:pt x="1083" y="241"/>
                    <a:pt x="1083" y="540"/>
                  </a:cubicBezTo>
                </a:path>
              </a:pathLst>
            </a:custGeom>
            <a:solidFill>
              <a:srgbClr val="B54B11">
                <a:lumMod val="75000"/>
              </a:srgb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Freeform 148"/>
            <p:cNvSpPr>
              <a:spLocks noChangeAspect="1" noChangeArrowheads="1"/>
            </p:cNvSpPr>
            <p:nvPr/>
          </p:nvSpPr>
          <p:spPr bwMode="auto">
            <a:xfrm>
              <a:off x="687825" y="250584"/>
              <a:ext cx="281781" cy="250031"/>
            </a:xfrm>
            <a:custGeom>
              <a:avLst/>
              <a:gdLst>
                <a:gd name="T0" fmla="*/ 545 w 619"/>
                <a:gd name="T1" fmla="*/ 74 h 546"/>
                <a:gd name="T2" fmla="*/ 545 w 619"/>
                <a:gd name="T3" fmla="*/ 74 h 546"/>
                <a:gd name="T4" fmla="*/ 486 w 619"/>
                <a:gd name="T5" fmla="*/ 74 h 546"/>
                <a:gd name="T6" fmla="*/ 471 w 619"/>
                <a:gd name="T7" fmla="*/ 30 h 546"/>
                <a:gd name="T8" fmla="*/ 427 w 619"/>
                <a:gd name="T9" fmla="*/ 0 h 546"/>
                <a:gd name="T10" fmla="*/ 191 w 619"/>
                <a:gd name="T11" fmla="*/ 0 h 546"/>
                <a:gd name="T12" fmla="*/ 147 w 619"/>
                <a:gd name="T13" fmla="*/ 30 h 546"/>
                <a:gd name="T14" fmla="*/ 132 w 619"/>
                <a:gd name="T15" fmla="*/ 74 h 546"/>
                <a:gd name="T16" fmla="*/ 73 w 619"/>
                <a:gd name="T17" fmla="*/ 74 h 546"/>
                <a:gd name="T18" fmla="*/ 0 w 619"/>
                <a:gd name="T19" fmla="*/ 147 h 546"/>
                <a:gd name="T20" fmla="*/ 0 w 619"/>
                <a:gd name="T21" fmla="*/ 472 h 546"/>
                <a:gd name="T22" fmla="*/ 73 w 619"/>
                <a:gd name="T23" fmla="*/ 545 h 546"/>
                <a:gd name="T24" fmla="*/ 545 w 619"/>
                <a:gd name="T25" fmla="*/ 545 h 546"/>
                <a:gd name="T26" fmla="*/ 618 w 619"/>
                <a:gd name="T27" fmla="*/ 472 h 546"/>
                <a:gd name="T28" fmla="*/ 618 w 619"/>
                <a:gd name="T29" fmla="*/ 147 h 546"/>
                <a:gd name="T30" fmla="*/ 545 w 619"/>
                <a:gd name="T31" fmla="*/ 74 h 546"/>
                <a:gd name="T32" fmla="*/ 589 w 619"/>
                <a:gd name="T33" fmla="*/ 472 h 546"/>
                <a:gd name="T34" fmla="*/ 589 w 619"/>
                <a:gd name="T35" fmla="*/ 472 h 546"/>
                <a:gd name="T36" fmla="*/ 545 w 619"/>
                <a:gd name="T37" fmla="*/ 501 h 546"/>
                <a:gd name="T38" fmla="*/ 73 w 619"/>
                <a:gd name="T39" fmla="*/ 501 h 546"/>
                <a:gd name="T40" fmla="*/ 29 w 619"/>
                <a:gd name="T41" fmla="*/ 472 h 546"/>
                <a:gd name="T42" fmla="*/ 29 w 619"/>
                <a:gd name="T43" fmla="*/ 147 h 546"/>
                <a:gd name="T44" fmla="*/ 73 w 619"/>
                <a:gd name="T45" fmla="*/ 118 h 546"/>
                <a:gd name="T46" fmla="*/ 147 w 619"/>
                <a:gd name="T47" fmla="*/ 118 h 546"/>
                <a:gd name="T48" fmla="*/ 177 w 619"/>
                <a:gd name="T49" fmla="*/ 74 h 546"/>
                <a:gd name="T50" fmla="*/ 206 w 619"/>
                <a:gd name="T51" fmla="*/ 30 h 546"/>
                <a:gd name="T52" fmla="*/ 412 w 619"/>
                <a:gd name="T53" fmla="*/ 30 h 546"/>
                <a:gd name="T54" fmla="*/ 441 w 619"/>
                <a:gd name="T55" fmla="*/ 74 h 546"/>
                <a:gd name="T56" fmla="*/ 471 w 619"/>
                <a:gd name="T57" fmla="*/ 118 h 546"/>
                <a:gd name="T58" fmla="*/ 545 w 619"/>
                <a:gd name="T59" fmla="*/ 118 h 546"/>
                <a:gd name="T60" fmla="*/ 589 w 619"/>
                <a:gd name="T61" fmla="*/ 147 h 546"/>
                <a:gd name="T62" fmla="*/ 589 w 619"/>
                <a:gd name="T63" fmla="*/ 472 h 546"/>
                <a:gd name="T64" fmla="*/ 309 w 619"/>
                <a:gd name="T65" fmla="*/ 147 h 546"/>
                <a:gd name="T66" fmla="*/ 309 w 619"/>
                <a:gd name="T67" fmla="*/ 147 h 546"/>
                <a:gd name="T68" fmla="*/ 147 w 619"/>
                <a:gd name="T69" fmla="*/ 310 h 546"/>
                <a:gd name="T70" fmla="*/ 309 w 619"/>
                <a:gd name="T71" fmla="*/ 472 h 546"/>
                <a:gd name="T72" fmla="*/ 471 w 619"/>
                <a:gd name="T73" fmla="*/ 310 h 546"/>
                <a:gd name="T74" fmla="*/ 309 w 619"/>
                <a:gd name="T75" fmla="*/ 147 h 546"/>
                <a:gd name="T76" fmla="*/ 309 w 619"/>
                <a:gd name="T77" fmla="*/ 427 h 546"/>
                <a:gd name="T78" fmla="*/ 309 w 619"/>
                <a:gd name="T79" fmla="*/ 427 h 546"/>
                <a:gd name="T80" fmla="*/ 191 w 619"/>
                <a:gd name="T81" fmla="*/ 310 h 546"/>
                <a:gd name="T82" fmla="*/ 309 w 619"/>
                <a:gd name="T83" fmla="*/ 192 h 546"/>
                <a:gd name="T84" fmla="*/ 427 w 619"/>
                <a:gd name="T85" fmla="*/ 310 h 546"/>
                <a:gd name="T86" fmla="*/ 309 w 619"/>
                <a:gd name="T87" fmla="*/ 427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19" h="546">
                  <a:moveTo>
                    <a:pt x="545" y="74"/>
                  </a:moveTo>
                  <a:lnTo>
                    <a:pt x="545" y="74"/>
                  </a:lnTo>
                  <a:cubicBezTo>
                    <a:pt x="486" y="74"/>
                    <a:pt x="486" y="74"/>
                    <a:pt x="486" y="74"/>
                  </a:cubicBezTo>
                  <a:cubicBezTo>
                    <a:pt x="471" y="30"/>
                    <a:pt x="471" y="30"/>
                    <a:pt x="471" y="30"/>
                  </a:cubicBezTo>
                  <a:cubicBezTo>
                    <a:pt x="456" y="15"/>
                    <a:pt x="441" y="0"/>
                    <a:pt x="42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7" y="0"/>
                    <a:pt x="162" y="15"/>
                    <a:pt x="147" y="30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29" y="74"/>
                    <a:pt x="0" y="104"/>
                    <a:pt x="0" y="147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0" y="516"/>
                    <a:pt x="29" y="545"/>
                    <a:pt x="73" y="545"/>
                  </a:cubicBezTo>
                  <a:cubicBezTo>
                    <a:pt x="545" y="545"/>
                    <a:pt x="545" y="545"/>
                    <a:pt x="545" y="545"/>
                  </a:cubicBezTo>
                  <a:cubicBezTo>
                    <a:pt x="589" y="545"/>
                    <a:pt x="618" y="516"/>
                    <a:pt x="618" y="472"/>
                  </a:cubicBezTo>
                  <a:cubicBezTo>
                    <a:pt x="618" y="147"/>
                    <a:pt x="618" y="147"/>
                    <a:pt x="618" y="147"/>
                  </a:cubicBezTo>
                  <a:cubicBezTo>
                    <a:pt x="618" y="104"/>
                    <a:pt x="589" y="74"/>
                    <a:pt x="545" y="74"/>
                  </a:cubicBezTo>
                  <a:close/>
                  <a:moveTo>
                    <a:pt x="589" y="472"/>
                  </a:moveTo>
                  <a:lnTo>
                    <a:pt x="589" y="472"/>
                  </a:lnTo>
                  <a:cubicBezTo>
                    <a:pt x="589" y="486"/>
                    <a:pt x="559" y="501"/>
                    <a:pt x="545" y="501"/>
                  </a:cubicBezTo>
                  <a:cubicBezTo>
                    <a:pt x="73" y="501"/>
                    <a:pt x="73" y="501"/>
                    <a:pt x="73" y="501"/>
                  </a:cubicBezTo>
                  <a:cubicBezTo>
                    <a:pt x="59" y="501"/>
                    <a:pt x="29" y="486"/>
                    <a:pt x="29" y="472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9" y="133"/>
                    <a:pt x="59" y="118"/>
                    <a:pt x="73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77" y="74"/>
                    <a:pt x="177" y="74"/>
                    <a:pt x="177" y="74"/>
                  </a:cubicBezTo>
                  <a:cubicBezTo>
                    <a:pt x="191" y="45"/>
                    <a:pt x="191" y="30"/>
                    <a:pt x="206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27" y="30"/>
                    <a:pt x="427" y="45"/>
                    <a:pt x="441" y="74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545" y="118"/>
                    <a:pt x="545" y="118"/>
                    <a:pt x="545" y="118"/>
                  </a:cubicBezTo>
                  <a:cubicBezTo>
                    <a:pt x="559" y="118"/>
                    <a:pt x="589" y="133"/>
                    <a:pt x="589" y="147"/>
                  </a:cubicBezTo>
                  <a:lnTo>
                    <a:pt x="589" y="472"/>
                  </a:lnTo>
                  <a:close/>
                  <a:moveTo>
                    <a:pt x="309" y="147"/>
                  </a:moveTo>
                  <a:lnTo>
                    <a:pt x="309" y="147"/>
                  </a:lnTo>
                  <a:cubicBezTo>
                    <a:pt x="221" y="147"/>
                    <a:pt x="147" y="221"/>
                    <a:pt x="147" y="310"/>
                  </a:cubicBezTo>
                  <a:cubicBezTo>
                    <a:pt x="147" y="398"/>
                    <a:pt x="221" y="472"/>
                    <a:pt x="309" y="472"/>
                  </a:cubicBezTo>
                  <a:cubicBezTo>
                    <a:pt x="398" y="472"/>
                    <a:pt x="471" y="398"/>
                    <a:pt x="471" y="310"/>
                  </a:cubicBezTo>
                  <a:cubicBezTo>
                    <a:pt x="471" y="221"/>
                    <a:pt x="398" y="147"/>
                    <a:pt x="309" y="147"/>
                  </a:cubicBezTo>
                  <a:close/>
                  <a:moveTo>
                    <a:pt x="309" y="427"/>
                  </a:moveTo>
                  <a:lnTo>
                    <a:pt x="309" y="427"/>
                  </a:lnTo>
                  <a:cubicBezTo>
                    <a:pt x="250" y="427"/>
                    <a:pt x="191" y="368"/>
                    <a:pt x="191" y="310"/>
                  </a:cubicBezTo>
                  <a:cubicBezTo>
                    <a:pt x="191" y="251"/>
                    <a:pt x="250" y="192"/>
                    <a:pt x="309" y="192"/>
                  </a:cubicBezTo>
                  <a:cubicBezTo>
                    <a:pt x="368" y="192"/>
                    <a:pt x="427" y="251"/>
                    <a:pt x="427" y="310"/>
                  </a:cubicBezTo>
                  <a:cubicBezTo>
                    <a:pt x="427" y="368"/>
                    <a:pt x="368" y="427"/>
                    <a:pt x="309" y="427"/>
                  </a:cubicBezTo>
                  <a:close/>
                </a:path>
              </a:pathLst>
            </a:custGeom>
            <a:solidFill>
              <a:srgbClr val="F2D360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69638" name="直接连接符 5"/>
          <p:cNvCxnSpPr/>
          <p:nvPr/>
        </p:nvCxnSpPr>
        <p:spPr>
          <a:xfrm>
            <a:off x="327025" y="406400"/>
            <a:ext cx="146050" cy="142875"/>
          </a:xfrm>
          <a:prstGeom prst="line">
            <a:avLst/>
          </a:prstGeom>
          <a:ln w="19050" cap="flat" cmpd="sng">
            <a:solidFill>
              <a:srgbClr val="88380D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9639" name="直接连接符 6"/>
          <p:cNvCxnSpPr/>
          <p:nvPr/>
        </p:nvCxnSpPr>
        <p:spPr>
          <a:xfrm>
            <a:off x="473075" y="743585"/>
            <a:ext cx="4321175" cy="0"/>
          </a:xfrm>
          <a:prstGeom prst="line">
            <a:avLst/>
          </a:prstGeom>
          <a:ln w="19050" cap="flat" cmpd="sng">
            <a:solidFill>
              <a:srgbClr val="88380D"/>
            </a:solidFill>
            <a:prstDash val="solid"/>
            <a:headEnd type="none" w="med" len="med"/>
            <a:tailEnd type="none" w="med" len="med"/>
          </a:ln>
        </p:spPr>
      </p:cxnSp>
      <p:pic>
        <p:nvPicPr>
          <p:cNvPr id="3" name="图片 2" descr="观察植物学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290" y="994410"/>
            <a:ext cx="6036310" cy="58153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1570" y="210185"/>
            <a:ext cx="38411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想一想：</a:t>
            </a:r>
            <a:endParaRPr lang="zh-CN" altLang="en-US" sz="3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5818">
            <a:off x="864566" y="1032062"/>
            <a:ext cx="4626989" cy="306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1034">
            <a:off x="3976459" y="3538846"/>
            <a:ext cx="4412996" cy="28619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30885" y="114935"/>
            <a:ext cx="7945120" cy="5791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300" normalizeH="0" baseline="0" noProof="0" dirty="0">
                <a:ln w="11430" cmpd="sng">
                  <a:solidFill>
                    <a:srgbClr val="66B1CC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rgbClr val="66B1CC">
                      <a:satMod val="220000"/>
                      <a:alpha val="35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观察自己的植物，完成活动手册：</a:t>
            </a:r>
            <a:endParaRPr kumimoji="0" lang="zh-CN" altLang="en-US" sz="3200" b="1" i="0" u="none" strike="noStrike" kern="0" cap="none" spc="300" normalizeH="0" baseline="0" noProof="0" dirty="0">
              <a:ln w="11430" cmpd="sng">
                <a:solidFill>
                  <a:srgbClr val="66B1CC">
                    <a:tint val="1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rgbClr val="66B1CC">
                    <a:satMod val="220000"/>
                    <a:alpha val="35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69637" name="组合 2"/>
          <p:cNvGrpSpPr>
            <a:grpSpLocks noChangeAspect="1"/>
          </p:cNvGrpSpPr>
          <p:nvPr/>
        </p:nvGrpSpPr>
        <p:grpSpPr>
          <a:xfrm>
            <a:off x="63500" y="55880"/>
            <a:ext cx="667385" cy="764540"/>
            <a:chOff x="552888" y="129538"/>
            <a:chExt cx="539750" cy="539750"/>
          </a:xfrm>
        </p:grpSpPr>
        <p:sp>
          <p:nvSpPr>
            <p:cNvPr id="6" name="Freeform 6700"/>
            <p:cNvSpPr>
              <a:spLocks noChangeAspect="1" noChangeArrowheads="1"/>
            </p:cNvSpPr>
            <p:nvPr/>
          </p:nvSpPr>
          <p:spPr bwMode="auto">
            <a:xfrm>
              <a:off x="552888" y="129538"/>
              <a:ext cx="539750" cy="539750"/>
            </a:xfrm>
            <a:custGeom>
              <a:avLst/>
              <a:gdLst>
                <a:gd name="T0" fmla="*/ 1083 w 1084"/>
                <a:gd name="T1" fmla="*/ 540 h 1085"/>
                <a:gd name="T2" fmla="*/ 1083 w 1084"/>
                <a:gd name="T3" fmla="*/ 540 h 1085"/>
                <a:gd name="T4" fmla="*/ 544 w 1084"/>
                <a:gd name="T5" fmla="*/ 1084 h 1085"/>
                <a:gd name="T6" fmla="*/ 0 w 1084"/>
                <a:gd name="T7" fmla="*/ 540 h 1085"/>
                <a:gd name="T8" fmla="*/ 544 w 1084"/>
                <a:gd name="T9" fmla="*/ 0 h 1085"/>
                <a:gd name="T10" fmla="*/ 1083 w 1084"/>
                <a:gd name="T11" fmla="*/ 54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085">
                  <a:moveTo>
                    <a:pt x="1083" y="540"/>
                  </a:moveTo>
                  <a:lnTo>
                    <a:pt x="1083" y="540"/>
                  </a:lnTo>
                  <a:cubicBezTo>
                    <a:pt x="1083" y="838"/>
                    <a:pt x="843" y="1084"/>
                    <a:pt x="544" y="1084"/>
                  </a:cubicBezTo>
                  <a:cubicBezTo>
                    <a:pt x="241" y="1084"/>
                    <a:pt x="0" y="838"/>
                    <a:pt x="0" y="540"/>
                  </a:cubicBezTo>
                  <a:cubicBezTo>
                    <a:pt x="0" y="241"/>
                    <a:pt x="241" y="0"/>
                    <a:pt x="544" y="0"/>
                  </a:cubicBezTo>
                  <a:cubicBezTo>
                    <a:pt x="843" y="0"/>
                    <a:pt x="1083" y="241"/>
                    <a:pt x="1083" y="540"/>
                  </a:cubicBezTo>
                </a:path>
              </a:pathLst>
            </a:custGeom>
            <a:solidFill>
              <a:srgbClr val="B54B11">
                <a:lumMod val="75000"/>
              </a:srgb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Freeform 148"/>
            <p:cNvSpPr>
              <a:spLocks noChangeAspect="1" noChangeArrowheads="1"/>
            </p:cNvSpPr>
            <p:nvPr/>
          </p:nvSpPr>
          <p:spPr bwMode="auto">
            <a:xfrm>
              <a:off x="687825" y="250584"/>
              <a:ext cx="281781" cy="250031"/>
            </a:xfrm>
            <a:custGeom>
              <a:avLst/>
              <a:gdLst>
                <a:gd name="T0" fmla="*/ 545 w 619"/>
                <a:gd name="T1" fmla="*/ 74 h 546"/>
                <a:gd name="T2" fmla="*/ 545 w 619"/>
                <a:gd name="T3" fmla="*/ 74 h 546"/>
                <a:gd name="T4" fmla="*/ 486 w 619"/>
                <a:gd name="T5" fmla="*/ 74 h 546"/>
                <a:gd name="T6" fmla="*/ 471 w 619"/>
                <a:gd name="T7" fmla="*/ 30 h 546"/>
                <a:gd name="T8" fmla="*/ 427 w 619"/>
                <a:gd name="T9" fmla="*/ 0 h 546"/>
                <a:gd name="T10" fmla="*/ 191 w 619"/>
                <a:gd name="T11" fmla="*/ 0 h 546"/>
                <a:gd name="T12" fmla="*/ 147 w 619"/>
                <a:gd name="T13" fmla="*/ 30 h 546"/>
                <a:gd name="T14" fmla="*/ 132 w 619"/>
                <a:gd name="T15" fmla="*/ 74 h 546"/>
                <a:gd name="T16" fmla="*/ 73 w 619"/>
                <a:gd name="T17" fmla="*/ 74 h 546"/>
                <a:gd name="T18" fmla="*/ 0 w 619"/>
                <a:gd name="T19" fmla="*/ 147 h 546"/>
                <a:gd name="T20" fmla="*/ 0 w 619"/>
                <a:gd name="T21" fmla="*/ 472 h 546"/>
                <a:gd name="T22" fmla="*/ 73 w 619"/>
                <a:gd name="T23" fmla="*/ 545 h 546"/>
                <a:gd name="T24" fmla="*/ 545 w 619"/>
                <a:gd name="T25" fmla="*/ 545 h 546"/>
                <a:gd name="T26" fmla="*/ 618 w 619"/>
                <a:gd name="T27" fmla="*/ 472 h 546"/>
                <a:gd name="T28" fmla="*/ 618 w 619"/>
                <a:gd name="T29" fmla="*/ 147 h 546"/>
                <a:gd name="T30" fmla="*/ 545 w 619"/>
                <a:gd name="T31" fmla="*/ 74 h 546"/>
                <a:gd name="T32" fmla="*/ 589 w 619"/>
                <a:gd name="T33" fmla="*/ 472 h 546"/>
                <a:gd name="T34" fmla="*/ 589 w 619"/>
                <a:gd name="T35" fmla="*/ 472 h 546"/>
                <a:gd name="T36" fmla="*/ 545 w 619"/>
                <a:gd name="T37" fmla="*/ 501 h 546"/>
                <a:gd name="T38" fmla="*/ 73 w 619"/>
                <a:gd name="T39" fmla="*/ 501 h 546"/>
                <a:gd name="T40" fmla="*/ 29 w 619"/>
                <a:gd name="T41" fmla="*/ 472 h 546"/>
                <a:gd name="T42" fmla="*/ 29 w 619"/>
                <a:gd name="T43" fmla="*/ 147 h 546"/>
                <a:gd name="T44" fmla="*/ 73 w 619"/>
                <a:gd name="T45" fmla="*/ 118 h 546"/>
                <a:gd name="T46" fmla="*/ 147 w 619"/>
                <a:gd name="T47" fmla="*/ 118 h 546"/>
                <a:gd name="T48" fmla="*/ 177 w 619"/>
                <a:gd name="T49" fmla="*/ 74 h 546"/>
                <a:gd name="T50" fmla="*/ 206 w 619"/>
                <a:gd name="T51" fmla="*/ 30 h 546"/>
                <a:gd name="T52" fmla="*/ 412 w 619"/>
                <a:gd name="T53" fmla="*/ 30 h 546"/>
                <a:gd name="T54" fmla="*/ 441 w 619"/>
                <a:gd name="T55" fmla="*/ 74 h 546"/>
                <a:gd name="T56" fmla="*/ 471 w 619"/>
                <a:gd name="T57" fmla="*/ 118 h 546"/>
                <a:gd name="T58" fmla="*/ 545 w 619"/>
                <a:gd name="T59" fmla="*/ 118 h 546"/>
                <a:gd name="T60" fmla="*/ 589 w 619"/>
                <a:gd name="T61" fmla="*/ 147 h 546"/>
                <a:gd name="T62" fmla="*/ 589 w 619"/>
                <a:gd name="T63" fmla="*/ 472 h 546"/>
                <a:gd name="T64" fmla="*/ 309 w 619"/>
                <a:gd name="T65" fmla="*/ 147 h 546"/>
                <a:gd name="T66" fmla="*/ 309 w 619"/>
                <a:gd name="T67" fmla="*/ 147 h 546"/>
                <a:gd name="T68" fmla="*/ 147 w 619"/>
                <a:gd name="T69" fmla="*/ 310 h 546"/>
                <a:gd name="T70" fmla="*/ 309 w 619"/>
                <a:gd name="T71" fmla="*/ 472 h 546"/>
                <a:gd name="T72" fmla="*/ 471 w 619"/>
                <a:gd name="T73" fmla="*/ 310 h 546"/>
                <a:gd name="T74" fmla="*/ 309 w 619"/>
                <a:gd name="T75" fmla="*/ 147 h 546"/>
                <a:gd name="T76" fmla="*/ 309 w 619"/>
                <a:gd name="T77" fmla="*/ 427 h 546"/>
                <a:gd name="T78" fmla="*/ 309 w 619"/>
                <a:gd name="T79" fmla="*/ 427 h 546"/>
                <a:gd name="T80" fmla="*/ 191 w 619"/>
                <a:gd name="T81" fmla="*/ 310 h 546"/>
                <a:gd name="T82" fmla="*/ 309 w 619"/>
                <a:gd name="T83" fmla="*/ 192 h 546"/>
                <a:gd name="T84" fmla="*/ 427 w 619"/>
                <a:gd name="T85" fmla="*/ 310 h 546"/>
                <a:gd name="T86" fmla="*/ 309 w 619"/>
                <a:gd name="T87" fmla="*/ 427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19" h="546">
                  <a:moveTo>
                    <a:pt x="545" y="74"/>
                  </a:moveTo>
                  <a:lnTo>
                    <a:pt x="545" y="74"/>
                  </a:lnTo>
                  <a:cubicBezTo>
                    <a:pt x="486" y="74"/>
                    <a:pt x="486" y="74"/>
                    <a:pt x="486" y="74"/>
                  </a:cubicBezTo>
                  <a:cubicBezTo>
                    <a:pt x="471" y="30"/>
                    <a:pt x="471" y="30"/>
                    <a:pt x="471" y="30"/>
                  </a:cubicBezTo>
                  <a:cubicBezTo>
                    <a:pt x="456" y="15"/>
                    <a:pt x="441" y="0"/>
                    <a:pt x="42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7" y="0"/>
                    <a:pt x="162" y="15"/>
                    <a:pt x="147" y="30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29" y="74"/>
                    <a:pt x="0" y="104"/>
                    <a:pt x="0" y="147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0" y="516"/>
                    <a:pt x="29" y="545"/>
                    <a:pt x="73" y="545"/>
                  </a:cubicBezTo>
                  <a:cubicBezTo>
                    <a:pt x="545" y="545"/>
                    <a:pt x="545" y="545"/>
                    <a:pt x="545" y="545"/>
                  </a:cubicBezTo>
                  <a:cubicBezTo>
                    <a:pt x="589" y="545"/>
                    <a:pt x="618" y="516"/>
                    <a:pt x="618" y="472"/>
                  </a:cubicBezTo>
                  <a:cubicBezTo>
                    <a:pt x="618" y="147"/>
                    <a:pt x="618" y="147"/>
                    <a:pt x="618" y="147"/>
                  </a:cubicBezTo>
                  <a:cubicBezTo>
                    <a:pt x="618" y="104"/>
                    <a:pt x="589" y="74"/>
                    <a:pt x="545" y="74"/>
                  </a:cubicBezTo>
                  <a:close/>
                  <a:moveTo>
                    <a:pt x="589" y="472"/>
                  </a:moveTo>
                  <a:lnTo>
                    <a:pt x="589" y="472"/>
                  </a:lnTo>
                  <a:cubicBezTo>
                    <a:pt x="589" y="486"/>
                    <a:pt x="559" y="501"/>
                    <a:pt x="545" y="501"/>
                  </a:cubicBezTo>
                  <a:cubicBezTo>
                    <a:pt x="73" y="501"/>
                    <a:pt x="73" y="501"/>
                    <a:pt x="73" y="501"/>
                  </a:cubicBezTo>
                  <a:cubicBezTo>
                    <a:pt x="59" y="501"/>
                    <a:pt x="29" y="486"/>
                    <a:pt x="29" y="472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9" y="133"/>
                    <a:pt x="59" y="118"/>
                    <a:pt x="73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77" y="74"/>
                    <a:pt x="177" y="74"/>
                    <a:pt x="177" y="74"/>
                  </a:cubicBezTo>
                  <a:cubicBezTo>
                    <a:pt x="191" y="45"/>
                    <a:pt x="191" y="30"/>
                    <a:pt x="206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27" y="30"/>
                    <a:pt x="427" y="45"/>
                    <a:pt x="441" y="74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545" y="118"/>
                    <a:pt x="545" y="118"/>
                    <a:pt x="545" y="118"/>
                  </a:cubicBezTo>
                  <a:cubicBezTo>
                    <a:pt x="559" y="118"/>
                    <a:pt x="589" y="133"/>
                    <a:pt x="589" y="147"/>
                  </a:cubicBezTo>
                  <a:lnTo>
                    <a:pt x="589" y="472"/>
                  </a:lnTo>
                  <a:close/>
                  <a:moveTo>
                    <a:pt x="309" y="147"/>
                  </a:moveTo>
                  <a:lnTo>
                    <a:pt x="309" y="147"/>
                  </a:lnTo>
                  <a:cubicBezTo>
                    <a:pt x="221" y="147"/>
                    <a:pt x="147" y="221"/>
                    <a:pt x="147" y="310"/>
                  </a:cubicBezTo>
                  <a:cubicBezTo>
                    <a:pt x="147" y="398"/>
                    <a:pt x="221" y="472"/>
                    <a:pt x="309" y="472"/>
                  </a:cubicBezTo>
                  <a:cubicBezTo>
                    <a:pt x="398" y="472"/>
                    <a:pt x="471" y="398"/>
                    <a:pt x="471" y="310"/>
                  </a:cubicBezTo>
                  <a:cubicBezTo>
                    <a:pt x="471" y="221"/>
                    <a:pt x="398" y="147"/>
                    <a:pt x="309" y="147"/>
                  </a:cubicBezTo>
                  <a:close/>
                  <a:moveTo>
                    <a:pt x="309" y="427"/>
                  </a:moveTo>
                  <a:lnTo>
                    <a:pt x="309" y="427"/>
                  </a:lnTo>
                  <a:cubicBezTo>
                    <a:pt x="250" y="427"/>
                    <a:pt x="191" y="368"/>
                    <a:pt x="191" y="310"/>
                  </a:cubicBezTo>
                  <a:cubicBezTo>
                    <a:pt x="191" y="251"/>
                    <a:pt x="250" y="192"/>
                    <a:pt x="309" y="192"/>
                  </a:cubicBezTo>
                  <a:cubicBezTo>
                    <a:pt x="368" y="192"/>
                    <a:pt x="427" y="251"/>
                    <a:pt x="427" y="310"/>
                  </a:cubicBezTo>
                  <a:cubicBezTo>
                    <a:pt x="427" y="368"/>
                    <a:pt x="368" y="427"/>
                    <a:pt x="309" y="427"/>
                  </a:cubicBezTo>
                  <a:close/>
                </a:path>
              </a:pathLst>
            </a:custGeom>
            <a:solidFill>
              <a:srgbClr val="F2D360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69638" name="直接连接符 5"/>
          <p:cNvCxnSpPr/>
          <p:nvPr/>
        </p:nvCxnSpPr>
        <p:spPr>
          <a:xfrm>
            <a:off x="327025" y="406400"/>
            <a:ext cx="146050" cy="142875"/>
          </a:xfrm>
          <a:prstGeom prst="line">
            <a:avLst/>
          </a:prstGeom>
          <a:ln w="19050" cap="flat" cmpd="sng">
            <a:solidFill>
              <a:srgbClr val="88380D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9639" name="直接连接符 6"/>
          <p:cNvCxnSpPr/>
          <p:nvPr/>
        </p:nvCxnSpPr>
        <p:spPr>
          <a:xfrm>
            <a:off x="579120" y="821055"/>
            <a:ext cx="8097520" cy="15240"/>
          </a:xfrm>
          <a:prstGeom prst="line">
            <a:avLst/>
          </a:prstGeom>
          <a:ln w="19050" cap="flat" cmpd="sng">
            <a:solidFill>
              <a:srgbClr val="88380D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ic.58pic.com/58pic/13/33/01/82X58PICMfG_102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" y="-13335"/>
            <a:ext cx="9114790" cy="6837680"/>
          </a:xfrm>
          <a:prstGeom prst="rect">
            <a:avLst/>
          </a:prstGeom>
          <a:noFill/>
        </p:spPr>
      </p:pic>
      <p:pic>
        <p:nvPicPr>
          <p:cNvPr id="5" name="图片 4" descr="活动手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638810"/>
            <a:ext cx="5982335" cy="5247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ic.58pic.com/58pic/13/33/01/82X58PICMfG_102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" y="-13335"/>
            <a:ext cx="9114790" cy="6837680"/>
          </a:xfrm>
          <a:prstGeom prst="rect">
            <a:avLst/>
          </a:prstGeom>
          <a:noFill/>
        </p:spPr>
      </p:pic>
      <p:pic>
        <p:nvPicPr>
          <p:cNvPr id="2" name="图片 1" descr="画好的根茎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015" y="1073785"/>
            <a:ext cx="565785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6105" y="357190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想一想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3734407" y="1430959"/>
            <a:ext cx="5281295" cy="2745105"/>
            <a:chOff x="-54638" y="1371268"/>
            <a:chExt cx="5281295" cy="2745105"/>
          </a:xfrm>
        </p:grpSpPr>
        <p:sp>
          <p:nvSpPr>
            <p:cNvPr id="11" name="矩形 10"/>
            <p:cNvSpPr/>
            <p:nvPr/>
          </p:nvSpPr>
          <p:spPr>
            <a:xfrm>
              <a:off x="-54638" y="1371268"/>
              <a:ext cx="5281295" cy="274510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71472" y="2357430"/>
              <a:ext cx="4572032" cy="1005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-6378" y="1599868"/>
              <a:ext cx="5184775" cy="14382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/>
                <a:t>        </a:t>
              </a:r>
              <a:r>
                <a:rPr lang="zh-CN" altLang="en-US" sz="4400" dirty="0"/>
                <a:t>一棵大树是不是也有根茎叶呢？</a:t>
              </a:r>
              <a:endParaRPr lang="zh-CN" altLang="en-US" sz="4400" dirty="0"/>
            </a:p>
          </p:txBody>
        </p:sp>
      </p:grpSp>
      <p:pic>
        <p:nvPicPr>
          <p:cNvPr id="10" name="Picture 1" descr="D:\我的文档\Tencent Files\173692760\Image\C2C\0]ZMZ2$H@@DE%`1[L933IR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70174" y="3845881"/>
            <a:ext cx="2732279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 descr="根茎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75" y="1400810"/>
            <a:ext cx="3603625" cy="5123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61014205849"/>
  <p:tag name="MH_LIBRARY" val="GRAPHIC"/>
  <p:tag name="MH_ORDER" val="Freeform 8"/>
</p:tagLst>
</file>

<file path=ppt/tags/tag2.xml><?xml version="1.0" encoding="utf-8"?>
<p:tagLst xmlns:p="http://schemas.openxmlformats.org/presentationml/2006/main">
  <p:tag name="MH" val="20161014100056"/>
  <p:tag name="MH_LIBRARY" val="GRAPHIC"/>
  <p:tag name="MH_ORDER" val="椭圆 1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359</Words>
  <Application>WPS 演示</Application>
  <PresentationFormat>全屏显示(4:3)</PresentationFormat>
  <Paragraphs>54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华文楷体</vt:lpstr>
      <vt:lpstr>华文中宋</vt:lpstr>
      <vt:lpstr>华文中宋</vt:lpstr>
      <vt:lpstr>微软雅黑</vt:lpstr>
      <vt:lpstr>黑体</vt:lpstr>
      <vt:lpstr>楷体</vt:lpstr>
      <vt:lpstr>方正少儿简体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97</cp:revision>
  <dcterms:created xsi:type="dcterms:W3CDTF">2017-08-06T08:46:00Z</dcterms:created>
  <dcterms:modified xsi:type="dcterms:W3CDTF">2017-08-23T09:53:34Z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