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9" r:id="rId9"/>
    <p:sldId id="265" r:id="rId10"/>
    <p:sldId id="266" r:id="rId11"/>
    <p:sldId id="267" r:id="rId12"/>
    <p:sldId id="268" r:id="rId13"/>
    <p:sldId id="270" r:id="rId14"/>
    <p:sldId id="271" r:id="rId15"/>
    <p:sldId id="27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/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18"/>
            <p:cNvSpPr/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22"/>
            <p:cNvSpPr/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26"/>
            <p:cNvSpPr/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1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E2307-1E40-4E12-8716-25BFDA8E7013}" type="datetime1">
              <a:rPr lang="en-US">
                <a:solidFill>
                  <a:srgbClr val="073E87"/>
                </a:solidFill>
              </a:rPr>
              <a:pPr>
                <a:defRPr/>
              </a:pPr>
              <a:t>3/16/2017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AD064-5D4B-4E13-A9F2-1525AD077714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D110F-3F4E-48D9-B8AA-5D0E825AFDBA}" type="datetime1">
              <a:rPr lang="en-US">
                <a:solidFill>
                  <a:srgbClr val="073E87"/>
                </a:solidFill>
              </a:rPr>
              <a:pPr>
                <a:defRPr/>
              </a:pPr>
              <a:t>3/16/2017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1CB0B-20FF-4FEF-8357-6800263D476B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/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18"/>
            <p:cNvSpPr/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22"/>
            <p:cNvSpPr/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26"/>
            <p:cNvSpPr/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1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C4C28-BD4B-4892-9A2D-6E19BD753A9A}" type="datetime1">
              <a:rPr lang="en-US">
                <a:solidFill>
                  <a:srgbClr val="073E87"/>
                </a:solidFill>
              </a:rPr>
              <a:pPr>
                <a:defRPr/>
              </a:pPr>
              <a:t>3/16/2017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9A224-2873-4A00-8BFF-1CC69BBBEF83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3D203-663B-45AF-BFD0-A745D2053A92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reeform 14"/>
          <p:cNvSpPr/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reeform 18"/>
          <p:cNvSpPr/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Freeform 22"/>
          <p:cNvSpPr/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26"/>
          <p:cNvSpPr/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 useBgFill="1">
        <p:nvSpPr>
          <p:cNvPr id="9" name="Freeform 10"/>
          <p:cNvSpPr/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F1BBF-8771-4222-8D39-EA8371A92166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D110F-3F4E-48D9-B8AA-5D0E825AFDBA}" type="datetime1">
              <a:rPr lang="en-US">
                <a:solidFill>
                  <a:srgbClr val="073E87"/>
                </a:solidFill>
              </a:rPr>
              <a:pPr>
                <a:defRPr/>
              </a:pPr>
              <a:t>3/16/2017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E3D7B-7442-4096-9C54-C94C3F204D0C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D110F-3F4E-48D9-B8AA-5D0E825AFDBA}" type="datetime1">
              <a:rPr lang="en-US">
                <a:solidFill>
                  <a:srgbClr val="073E87"/>
                </a:solidFill>
              </a:rPr>
              <a:pPr>
                <a:defRPr/>
              </a:pPr>
              <a:t>3/16/2017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32309-14F0-4C94-94A3-8587DD3CD8C9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D110F-3F4E-48D9-B8AA-5D0E825AFDBA}" type="datetime1">
              <a:rPr lang="en-US">
                <a:solidFill>
                  <a:srgbClr val="073E87"/>
                </a:solidFill>
              </a:rPr>
              <a:pPr>
                <a:defRPr/>
              </a:pPr>
              <a:t>3/16/2017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80DE9-6DC3-452A-B034-F8493D947CB7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/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Freeform 18"/>
            <p:cNvSpPr/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Freeform 22"/>
            <p:cNvSpPr/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26"/>
            <p:cNvSpPr/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14818-984F-4759-BF72-A33BDC1963BD}" type="datetime1">
              <a:rPr lang="en-US">
                <a:solidFill>
                  <a:srgbClr val="073E87"/>
                </a:solidFill>
              </a:rPr>
              <a:pPr>
                <a:defRPr/>
              </a:pPr>
              <a:t>3/16/2017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20064-4457-4AFE-9A44-2176EF30A24B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11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7E191-5F94-4FC1-B823-BD7CABF7FA06}" type="datetime1">
              <a:rPr lang="en-US">
                <a:solidFill>
                  <a:srgbClr val="073E87"/>
                </a:solidFill>
              </a:rPr>
              <a:pPr>
                <a:defRPr/>
              </a:pPr>
              <a:t>3/16/2017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96264-DD5E-4048-A05D-BD8E1115C910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56D55-EFBE-4F9B-8A5F-09D42CA22A9B}" type="datetime1">
              <a:rPr lang="en-US">
                <a:solidFill>
                  <a:srgbClr val="073E87"/>
                </a:solidFill>
              </a:rPr>
              <a:pPr>
                <a:defRPr/>
              </a:pPr>
              <a:t>3/16/2017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F1C6E-94D3-40CC-80CF-D79C6F3BDB03}" type="slidenum">
              <a:rPr lang="en-US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2057" name="Freeform 14"/>
            <p:cNvSpPr/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Freeform 18"/>
            <p:cNvSpPr/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Freeform 22"/>
            <p:cNvSpPr/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0" name="Freeform 26"/>
            <p:cNvSpPr/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 useBgFill="1">
          <p:nvSpPr>
            <p:cNvPr id="206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1D110F-3F4E-48D9-B8AA-5D0E825AFDBA}" type="datetime1">
              <a:rPr lang="en-US">
                <a:solidFill>
                  <a:srgbClr val="073E87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3/16/2017</a:t>
            </a:fld>
            <a:endParaRPr lang="en-US">
              <a:solidFill>
                <a:srgbClr val="073E87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73E87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3512B7-8773-4258-B241-1228078A15B0}" type="slidenum">
              <a:rPr lang="en-US" altLang="zh-CN">
                <a:solidFill>
                  <a:srgbClr val="073E87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73E87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anose="020E0502030303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405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file:///G:\&#31354;&#27668;&#25299;&#23637;&#35838;\&#28909;&#27668;&#29699;&#21319;&#31354;_&#26631;&#28165;.flv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31354;&#27668;&#25299;&#23637;&#35838;\&#28909;&#27668;&#29699;&#21319;&#31354;_&#26631;&#28165;.flv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6156176" y="2780928"/>
            <a:ext cx="1656184" cy="87009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331640" y="2708920"/>
            <a:ext cx="1762938" cy="7920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3563888" y="2708920"/>
            <a:ext cx="1954336" cy="10564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200" dirty="0" smtClean="0">
                <a:solidFill>
                  <a:schemeClr val="tx2"/>
                </a:solidFill>
              </a:rPr>
              <a:t>空气</a:t>
            </a:r>
            <a:endParaRPr lang="zh-CN" altLang="en-US" sz="3200" dirty="0">
              <a:solidFill>
                <a:schemeClr val="tx2"/>
              </a:soli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3563888" y="1124744"/>
            <a:ext cx="1944216" cy="804681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2267744" y="4437112"/>
            <a:ext cx="1944216" cy="86409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 flipV="1">
            <a:off x="4572000" y="1988840"/>
            <a:ext cx="0" cy="6722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21"/>
          <p:cNvSpPr>
            <a:spLocks noChangeShapeType="1"/>
          </p:cNvSpPr>
          <p:nvPr/>
        </p:nvSpPr>
        <p:spPr bwMode="auto">
          <a:xfrm>
            <a:off x="5508104" y="3212976"/>
            <a:ext cx="5760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Line 22"/>
          <p:cNvSpPr>
            <a:spLocks noChangeShapeType="1"/>
          </p:cNvSpPr>
          <p:nvPr/>
        </p:nvSpPr>
        <p:spPr bwMode="auto">
          <a:xfrm>
            <a:off x="3059832" y="3140968"/>
            <a:ext cx="50405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Line 23"/>
          <p:cNvSpPr>
            <a:spLocks noChangeShapeType="1"/>
          </p:cNvSpPr>
          <p:nvPr/>
        </p:nvSpPr>
        <p:spPr bwMode="auto">
          <a:xfrm flipH="1">
            <a:off x="3635896" y="3717032"/>
            <a:ext cx="504056" cy="7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1520" y="188640"/>
            <a:ext cx="68739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说一说：你所知道空气的特征</a:t>
            </a:r>
            <a:endParaRPr lang="zh-CN" altLang="en-US" sz="2400" dirty="0"/>
          </a:p>
        </p:txBody>
      </p:sp>
      <p:sp>
        <p:nvSpPr>
          <p:cNvPr id="15" name="Line 23"/>
          <p:cNvSpPr>
            <a:spLocks noChangeShapeType="1"/>
          </p:cNvSpPr>
          <p:nvPr/>
        </p:nvSpPr>
        <p:spPr bwMode="auto">
          <a:xfrm>
            <a:off x="5220072" y="3645024"/>
            <a:ext cx="720080" cy="7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5076056" y="4437112"/>
            <a:ext cx="2016224" cy="864096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691680" y="2852936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无色</a:t>
            </a:r>
            <a:endParaRPr lang="zh-CN" alt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3851920" y="1268760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无气味</a:t>
            </a:r>
            <a:endParaRPr lang="zh-CN" alt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6372200" y="299695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到处都有</a:t>
            </a:r>
            <a:endParaRPr lang="zh-CN" alt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2555776" y="458112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有重量</a:t>
            </a:r>
            <a:endParaRPr lang="zh-CN" altLang="en-US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5292080" y="465313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生物都需要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1252537"/>
          </a:xfrm>
        </p:spPr>
        <p:txBody>
          <a:bodyPr/>
          <a:lstStyle/>
          <a:p>
            <a:r>
              <a:rPr lang="zh-CN" altLang="en-US" b="1" dirty="0" smtClean="0">
                <a:ea typeface="宋体" panose="02010600030101010101" pitchFamily="2" charset="-122"/>
              </a:rPr>
              <a:t>实验步骤</a:t>
            </a:r>
            <a:endParaRPr lang="en-US" altLang="zh-CN" b="1" dirty="0">
              <a:ea typeface="宋体" panose="02010600030101010101" pitchFamily="2" charset="-122"/>
            </a:endParaRPr>
          </a:p>
        </p:txBody>
      </p:sp>
      <p:sp>
        <p:nvSpPr>
          <p:cNvPr id="24579" name="Freeform 3"/>
          <p:cNvSpPr/>
          <p:nvPr/>
        </p:nvSpPr>
        <p:spPr bwMode="gray">
          <a:xfrm>
            <a:off x="611560" y="2204864"/>
            <a:ext cx="7999412" cy="2476500"/>
          </a:xfrm>
          <a:custGeom>
            <a:avLst/>
            <a:gdLst/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rou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2" name="Group 14"/>
          <p:cNvGrpSpPr/>
          <p:nvPr/>
        </p:nvGrpSpPr>
        <p:grpSpPr bwMode="auto">
          <a:xfrm>
            <a:off x="611560" y="4653136"/>
            <a:ext cx="1808163" cy="314325"/>
            <a:chOff x="406" y="980"/>
            <a:chExt cx="2330" cy="294"/>
          </a:xfrm>
        </p:grpSpPr>
        <p:sp>
          <p:nvSpPr>
            <p:cNvPr id="24591" name="AutoShape 1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2" name="AutoShape 1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3" name="AutoShape 1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594" name="Text Box 18"/>
          <p:cNvSpPr txBox="1">
            <a:spLocks noChangeArrowheads="1"/>
          </p:cNvSpPr>
          <p:nvPr/>
        </p:nvSpPr>
        <p:spPr bwMode="gray">
          <a:xfrm>
            <a:off x="683568" y="4653136"/>
            <a:ext cx="1758950" cy="366713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第一步</a:t>
            </a:r>
            <a:endParaRPr lang="en-US" altLang="zh-CN" b="1" dirty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gray">
          <a:xfrm>
            <a:off x="251520" y="4919008"/>
            <a:ext cx="2376264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在</a:t>
            </a:r>
            <a:r>
              <a:rPr lang="zh-CN" altLang="en-US" sz="2400" dirty="0" smtClean="0"/>
              <a:t>一次性</a:t>
            </a:r>
            <a:r>
              <a:rPr lang="zh-CN" altLang="zh-CN" sz="2400" dirty="0" smtClean="0"/>
              <a:t>杯子外壁上均匀地打三个孔，大小适中，能让小吸管刚好穿过。</a:t>
            </a: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" name="Group 24"/>
          <p:cNvGrpSpPr/>
          <p:nvPr/>
        </p:nvGrpSpPr>
        <p:grpSpPr bwMode="auto">
          <a:xfrm>
            <a:off x="2771800" y="3933056"/>
            <a:ext cx="1808163" cy="312737"/>
            <a:chOff x="406" y="980"/>
            <a:chExt cx="2330" cy="294"/>
          </a:xfrm>
        </p:grpSpPr>
        <p:sp>
          <p:nvSpPr>
            <p:cNvPr id="24601" name="AutoShape 2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2" name="AutoShape 2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3" name="AutoShape 2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604" name="Text Box 18"/>
          <p:cNvSpPr txBox="1">
            <a:spLocks noChangeArrowheads="1"/>
          </p:cNvSpPr>
          <p:nvPr/>
        </p:nvSpPr>
        <p:spPr bwMode="gray">
          <a:xfrm>
            <a:off x="2843808" y="3861048"/>
            <a:ext cx="1612900" cy="3667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第二步</a:t>
            </a:r>
            <a:endParaRPr lang="en-US" altLang="zh-CN" b="1" dirty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" name="Group 29"/>
          <p:cNvGrpSpPr/>
          <p:nvPr/>
        </p:nvGrpSpPr>
        <p:grpSpPr bwMode="auto">
          <a:xfrm>
            <a:off x="4788024" y="3212976"/>
            <a:ext cx="1808162" cy="314325"/>
            <a:chOff x="406" y="980"/>
            <a:chExt cx="2330" cy="294"/>
          </a:xfrm>
        </p:grpSpPr>
        <p:sp>
          <p:nvSpPr>
            <p:cNvPr id="24606" name="AutoShape 30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7" name="AutoShape 31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8" name="AutoShape 32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609" name="Text Box 18"/>
          <p:cNvSpPr txBox="1">
            <a:spLocks noChangeArrowheads="1"/>
          </p:cNvSpPr>
          <p:nvPr/>
        </p:nvSpPr>
        <p:spPr bwMode="gray">
          <a:xfrm>
            <a:off x="4860032" y="3212976"/>
            <a:ext cx="1666875" cy="3667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第三步</a:t>
            </a:r>
            <a:endParaRPr lang="en-US" altLang="zh-CN" b="1" dirty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Group 34"/>
          <p:cNvGrpSpPr/>
          <p:nvPr/>
        </p:nvGrpSpPr>
        <p:grpSpPr bwMode="auto">
          <a:xfrm>
            <a:off x="6811963" y="2747963"/>
            <a:ext cx="1808162" cy="314325"/>
            <a:chOff x="406" y="980"/>
            <a:chExt cx="2330" cy="294"/>
          </a:xfrm>
        </p:grpSpPr>
        <p:sp>
          <p:nvSpPr>
            <p:cNvPr id="24611" name="AutoShape 3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12" name="AutoShape 3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13" name="AutoShape 3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614" name="Text Box 18"/>
          <p:cNvSpPr txBox="1">
            <a:spLocks noChangeArrowheads="1"/>
          </p:cNvSpPr>
          <p:nvPr/>
        </p:nvSpPr>
        <p:spPr bwMode="gray">
          <a:xfrm>
            <a:off x="6835775" y="2725738"/>
            <a:ext cx="1698625" cy="3667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第四步</a:t>
            </a:r>
            <a:endParaRPr lang="en-US" altLang="zh-CN" b="1" dirty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Rectangle 20"/>
          <p:cNvSpPr>
            <a:spLocks noChangeArrowheads="1"/>
          </p:cNvSpPr>
          <p:nvPr/>
        </p:nvSpPr>
        <p:spPr bwMode="gray">
          <a:xfrm>
            <a:off x="2627784" y="4221088"/>
            <a:ext cx="2376264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准备硬板纸，剪一个比杯口</a:t>
            </a:r>
            <a:r>
              <a:rPr lang="zh-CN" altLang="en-US" sz="2400" dirty="0" smtClean="0"/>
              <a:t>稍</a:t>
            </a:r>
            <a:r>
              <a:rPr lang="zh-CN" altLang="zh-CN" sz="2400" dirty="0" smtClean="0"/>
              <a:t>大的圆形，在中间打一个孔，大小适中，能让中等粗细的吸管刚好穿过。</a:t>
            </a: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gray">
          <a:xfrm>
            <a:off x="7092280" y="3140968"/>
            <a:ext cx="1872208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将最粗的吸管弯成直角，插入中等粗细的吸管中</a:t>
            </a:r>
            <a:r>
              <a:rPr lang="zh-CN" altLang="en-US" sz="2400" dirty="0" smtClean="0"/>
              <a:t>。</a:t>
            </a: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32040" y="3645024"/>
            <a:ext cx="20162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在小吸管与杯子的插口，中等粗细吸管与硬纸板的插口，以及硬板纸与杯口的接口，都用热熔胶枪密封住。 。</a:t>
            </a:r>
            <a:endParaRPr lang="zh-CN" altLang="en-US" dirty="0"/>
          </a:p>
        </p:txBody>
      </p:sp>
      <p:pic>
        <p:nvPicPr>
          <p:cNvPr id="31" name="图片 30" descr="C:\Users\sq\Documents\Tencent Files\1069284315\FileRecv\MobileFile\IMG_06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564904"/>
            <a:ext cx="18002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C:\Users\sq\Documents\Tencent Files\1069284315\FileRecv\MobileFile\IMG_069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12776"/>
            <a:ext cx="1800200" cy="227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C:\Users\sq\Documents\Tencent Files\1069284315\FileRecv\MobileFile\IMG_069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24744"/>
            <a:ext cx="194421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C:\Users\sq\AppData\Roaming\Tencent\Users\1069284315\QQ\WinTemp\RichOle\V_T)WM4%TY`7W~(LQWAJOI2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32656"/>
            <a:ext cx="223224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6" grpId="0"/>
      <p:bldP spid="40" grpId="0"/>
      <p:bldP spid="42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3528" y="332656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5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调整三个小吸管的朝向，使得往弯成直角的吸管里吹气，杯子能转动起来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r>
              <a:rPr lang="en-US" altLang="zh-CN" sz="3200" dirty="0" smtClean="0"/>
              <a:t>6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完成实验记录单（二）。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252537"/>
          </a:xfrm>
        </p:spPr>
        <p:txBody>
          <a:bodyPr/>
          <a:lstStyle/>
          <a:p>
            <a:r>
              <a:rPr lang="zh-CN" altLang="en-US" sz="5400" b="1" dirty="0" smtClean="0"/>
              <a:t>展示时间到了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7704" y="2492896"/>
            <a:ext cx="5724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空气具有反作用力</a:t>
            </a:r>
            <a:endParaRPr lang="zh-CN" altLang="en-US" sz="5400" b="1" cap="none" spc="0" dirty="0">
              <a:ln w="180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热气球升空_标清">
            <a:hlinkClick r:id="" action="ppaction://media"/>
          </p:cNvPr>
          <p:cNvPicPr>
            <a:picLocks noGrp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972945" y="470535"/>
            <a:ext cx="4826000" cy="39674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8660" y="5427980"/>
            <a:ext cx="7726680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试着收集资料 吧！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6455" y="4605020"/>
            <a:ext cx="780161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想一想</a:t>
            </a:r>
            <a:r>
              <a:rPr lang="zh-CN" altLang="en-US" sz="4800"/>
              <a:t>热气球为什么会升空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79588" y="2084705"/>
            <a:ext cx="6532245" cy="2621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6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谢谢！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52537"/>
          </a:xfrm>
        </p:spPr>
        <p:txBody>
          <a:bodyPr/>
          <a:lstStyle/>
          <a:p>
            <a:r>
              <a:rPr lang="zh-CN" altLang="en-US" sz="4800" dirty="0" smtClean="0"/>
              <a:t>探索空气的另两个特点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50" y="1498600"/>
            <a:ext cx="6767830" cy="499808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探究</a:t>
            </a:r>
            <a:r>
              <a:rPr lang="zh-CN" altLang="zh-CN" dirty="0" smtClean="0"/>
              <a:t>活动一、串联瓶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20420" y="2498725"/>
            <a:ext cx="817118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实验所需材料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r>
              <a:rPr lang="zh-CN" altLang="zh-CN" sz="2400" dirty="0" smtClean="0"/>
              <a:t>两个塑料瓶、水槽、小吸管若干、工字钉、胶带、热熔胶枪。</a:t>
            </a:r>
            <a:endParaRPr lang="zh-CN" altLang="en-US" sz="2400" dirty="0"/>
          </a:p>
        </p:txBody>
      </p:sp>
      <p:pic>
        <p:nvPicPr>
          <p:cNvPr id="6" name="图片 5" descr="C:\Users\sq\Documents\Tencent Files\1069284315\FileRecv\MobileFile\IMG_0640(20170103-18004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645024"/>
            <a:ext cx="40324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" descr="IMG_080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5560" y="4596765"/>
            <a:ext cx="1809750" cy="158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229600" cy="1252537"/>
          </a:xfrm>
        </p:spPr>
        <p:txBody>
          <a:bodyPr/>
          <a:lstStyle/>
          <a:p>
            <a:r>
              <a:rPr lang="zh-CN" altLang="en-US" b="1" dirty="0" smtClean="0">
                <a:ea typeface="宋体" panose="02010600030101010101" pitchFamily="2" charset="-122"/>
              </a:rPr>
              <a:t>实验步骤</a:t>
            </a:r>
            <a:endParaRPr lang="en-US" altLang="zh-CN" b="1" dirty="0">
              <a:ea typeface="宋体" panose="02010600030101010101" pitchFamily="2" charset="-122"/>
            </a:endParaRPr>
          </a:p>
        </p:txBody>
      </p:sp>
      <p:sp>
        <p:nvSpPr>
          <p:cNvPr id="24579" name="Freeform 3"/>
          <p:cNvSpPr/>
          <p:nvPr/>
        </p:nvSpPr>
        <p:spPr bwMode="gray">
          <a:xfrm>
            <a:off x="611560" y="2204864"/>
            <a:ext cx="7999412" cy="2476500"/>
          </a:xfrm>
          <a:custGeom>
            <a:avLst/>
            <a:gdLst/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rou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" name="Group 14"/>
          <p:cNvGrpSpPr/>
          <p:nvPr/>
        </p:nvGrpSpPr>
        <p:grpSpPr bwMode="auto">
          <a:xfrm>
            <a:off x="611560" y="4653136"/>
            <a:ext cx="1808163" cy="314325"/>
            <a:chOff x="406" y="980"/>
            <a:chExt cx="2330" cy="294"/>
          </a:xfrm>
        </p:grpSpPr>
        <p:sp>
          <p:nvSpPr>
            <p:cNvPr id="24591" name="AutoShape 1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2" name="AutoShape 1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3" name="AutoShape 1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594" name="Text Box 18"/>
          <p:cNvSpPr txBox="1">
            <a:spLocks noChangeArrowheads="1"/>
          </p:cNvSpPr>
          <p:nvPr/>
        </p:nvSpPr>
        <p:spPr bwMode="gray">
          <a:xfrm>
            <a:off x="683568" y="4653136"/>
            <a:ext cx="1758950" cy="366713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第一步</a:t>
            </a:r>
            <a:endParaRPr lang="en-US" altLang="zh-CN" b="1" dirty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gray">
          <a:xfrm>
            <a:off x="539552" y="4919008"/>
            <a:ext cx="2232248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用工字钉和剪刀在瓶盖中间钻一个孔，大小适中，能让吸管刚好穿过</a:t>
            </a: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" name="Group 24"/>
          <p:cNvGrpSpPr/>
          <p:nvPr/>
        </p:nvGrpSpPr>
        <p:grpSpPr bwMode="auto">
          <a:xfrm>
            <a:off x="2771800" y="3933056"/>
            <a:ext cx="1808163" cy="312737"/>
            <a:chOff x="406" y="980"/>
            <a:chExt cx="2330" cy="294"/>
          </a:xfrm>
        </p:grpSpPr>
        <p:sp>
          <p:nvSpPr>
            <p:cNvPr id="24601" name="AutoShape 2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2" name="AutoShape 2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3" name="AutoShape 2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604" name="Text Box 18"/>
          <p:cNvSpPr txBox="1">
            <a:spLocks noChangeArrowheads="1"/>
          </p:cNvSpPr>
          <p:nvPr/>
        </p:nvSpPr>
        <p:spPr bwMode="gray">
          <a:xfrm>
            <a:off x="2843808" y="3861048"/>
            <a:ext cx="1612900" cy="3667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第二步</a:t>
            </a:r>
            <a:endParaRPr lang="en-US" altLang="zh-CN" b="1" dirty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Group 29"/>
          <p:cNvGrpSpPr/>
          <p:nvPr/>
        </p:nvGrpSpPr>
        <p:grpSpPr bwMode="auto">
          <a:xfrm>
            <a:off x="4788024" y="3212976"/>
            <a:ext cx="1808162" cy="314325"/>
            <a:chOff x="406" y="980"/>
            <a:chExt cx="2330" cy="294"/>
          </a:xfrm>
        </p:grpSpPr>
        <p:sp>
          <p:nvSpPr>
            <p:cNvPr id="24606" name="AutoShape 30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7" name="AutoShape 31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8" name="AutoShape 32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609" name="Text Box 18"/>
          <p:cNvSpPr txBox="1">
            <a:spLocks noChangeArrowheads="1"/>
          </p:cNvSpPr>
          <p:nvPr/>
        </p:nvSpPr>
        <p:spPr bwMode="gray">
          <a:xfrm>
            <a:off x="4860032" y="3212976"/>
            <a:ext cx="1666875" cy="3667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第三步</a:t>
            </a:r>
            <a:endParaRPr lang="en-US" altLang="zh-CN" b="1" dirty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6" name="Group 34"/>
          <p:cNvGrpSpPr/>
          <p:nvPr/>
        </p:nvGrpSpPr>
        <p:grpSpPr bwMode="auto">
          <a:xfrm>
            <a:off x="6811963" y="2747963"/>
            <a:ext cx="1808162" cy="314325"/>
            <a:chOff x="406" y="980"/>
            <a:chExt cx="2330" cy="294"/>
          </a:xfrm>
        </p:grpSpPr>
        <p:sp>
          <p:nvSpPr>
            <p:cNvPr id="24611" name="AutoShape 3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12" name="AutoShape 3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13" name="AutoShape 3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614" name="Text Box 18"/>
          <p:cNvSpPr txBox="1">
            <a:spLocks noChangeArrowheads="1"/>
          </p:cNvSpPr>
          <p:nvPr/>
        </p:nvSpPr>
        <p:spPr bwMode="gray">
          <a:xfrm>
            <a:off x="6835775" y="2725738"/>
            <a:ext cx="1698625" cy="3667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第四步</a:t>
            </a:r>
            <a:endParaRPr lang="en-US" altLang="zh-CN" b="1" dirty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9" name="图片 38" descr="C:\Users\sq\Documents\Tencent Files\1069284315\FileRecv\MobileFile\IMG_06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32856"/>
            <a:ext cx="1800200" cy="194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20"/>
          <p:cNvSpPr>
            <a:spLocks noChangeArrowheads="1"/>
          </p:cNvSpPr>
          <p:nvPr/>
        </p:nvSpPr>
        <p:spPr bwMode="gray">
          <a:xfrm>
            <a:off x="2699792" y="4149080"/>
            <a:ext cx="2232248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在两个瓶盖中插入吸管，在弯折处弯成直角，然后将两个吸管粘起来</a:t>
            </a: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gray">
          <a:xfrm>
            <a:off x="5004048" y="3645024"/>
            <a:ext cx="165618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在瓶盖打孔处用热熔胶封住</a:t>
            </a: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3" name="图片 42" descr="C:\Users\sq\Documents\Tencent Files\1069284315\FileRecv\MobileFile\IMG_06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484784"/>
            <a:ext cx="1728192" cy="1959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 descr="C:\Users\sq\Desktop\IMG_0651_副本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980728"/>
            <a:ext cx="172819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矩形 44"/>
          <p:cNvSpPr/>
          <p:nvPr/>
        </p:nvSpPr>
        <p:spPr>
          <a:xfrm>
            <a:off x="6876256" y="3212976"/>
            <a:ext cx="20162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往其中一个瓶子里装水，不装</a:t>
            </a:r>
            <a:r>
              <a:rPr lang="zh-CN" altLang="en-US" sz="2400" dirty="0" smtClean="0"/>
              <a:t>太</a:t>
            </a:r>
            <a:r>
              <a:rPr lang="zh-CN" altLang="zh-CN" sz="2400" dirty="0" smtClean="0"/>
              <a:t>满，滴入几滴色素，使吸管能浸入有颜色的水中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pic>
        <p:nvPicPr>
          <p:cNvPr id="31" name="图片 30" descr="C:\Users\sq\AppData\Roaming\Tencent\Users\1069284315\QQ\WinTemp\RichOle\8VIW[ZH(QWIUPL_FF_%G8%V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260648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6" grpId="0"/>
      <p:bldP spid="40" grpId="0"/>
      <p:bldP spid="42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7544" y="332656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5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往空瓶上倒热水，观察现象；往空瓶上倒冷水，观察现象。</a:t>
            </a:r>
            <a:endParaRPr lang="en-US" altLang="zh-CN" sz="3200" dirty="0" smtClean="0"/>
          </a:p>
          <a:p>
            <a:r>
              <a:rPr lang="en-US" altLang="zh-CN" sz="3200" dirty="0" smtClean="0"/>
              <a:t>6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完成实验记录单（一）。</a:t>
            </a:r>
            <a:endParaRPr lang="zh-CN" altLang="en-US" sz="3200" dirty="0"/>
          </a:p>
        </p:txBody>
      </p:sp>
      <p:pic>
        <p:nvPicPr>
          <p:cNvPr id="8194" name="Picture 2" descr="C:\Users\sq\AppData\Roaming\Tencent\Users\1069284315\QQ\WinTemp\RichOle\1HMHEV@%W3Z($I5(0%1VY9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108" y="2060848"/>
            <a:ext cx="6836260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252537"/>
          </a:xfrm>
        </p:spPr>
        <p:txBody>
          <a:bodyPr/>
          <a:lstStyle/>
          <a:p>
            <a:r>
              <a:rPr lang="zh-CN" altLang="en-US" sz="5400" b="1" dirty="0" smtClean="0"/>
              <a:t>展示时间到了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sq\Desktop\空气热胀冷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468052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C:\Users\sq\Desktop\空气热胀冷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56992"/>
            <a:ext cx="496855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箭头连接符 5"/>
          <p:cNvCxnSpPr/>
          <p:nvPr/>
        </p:nvCxnSpPr>
        <p:spPr>
          <a:xfrm flipH="1">
            <a:off x="4427984" y="692696"/>
            <a:ext cx="792088" cy="5760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572000" y="1268760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热水</a:t>
            </a:r>
            <a:endParaRPr lang="zh-CN" altLang="en-US" sz="3200" b="1" dirty="0"/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4499992" y="3717032"/>
            <a:ext cx="864096" cy="5760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44008" y="422108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冷水</a:t>
            </a:r>
            <a:endParaRPr lang="zh-CN" alt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580112" y="980728"/>
            <a:ext cx="3203848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空瓶中的空气受热膨胀，另一个瓶子吸管口会出现气泡</a:t>
            </a:r>
            <a:endParaRPr lang="zh-CN" alt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580112" y="4221088"/>
            <a:ext cx="3203848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空瓶中的空气受冷体积变小，另一个瓶子的水会通过吸管流过来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2636912"/>
            <a:ext cx="780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空气具有热胀冷缩的性质</a:t>
            </a:r>
            <a:endParaRPr lang="zh-CN" altLang="en-US" sz="5400" b="1" cap="none" spc="0" dirty="0">
              <a:ln w="180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8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305" y="1785620"/>
            <a:ext cx="6440805" cy="456819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探究</a:t>
            </a:r>
            <a:r>
              <a:rPr lang="zh-CN" altLang="zh-CN" dirty="0" smtClean="0"/>
              <a:t>活动</a:t>
            </a:r>
            <a:r>
              <a:rPr lang="zh-CN" altLang="en-US" dirty="0" smtClean="0"/>
              <a:t>二</a:t>
            </a:r>
            <a:r>
              <a:rPr lang="zh-CN" altLang="zh-CN" dirty="0" smtClean="0"/>
              <a:t>、</a:t>
            </a:r>
            <a:r>
              <a:rPr lang="zh-CN" altLang="en-US" dirty="0" smtClean="0"/>
              <a:t>疯狂的杯子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5736" y="2089795"/>
            <a:ext cx="7920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实验所需材料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r>
              <a:rPr lang="zh-CN" altLang="zh-CN" sz="2400" dirty="0" smtClean="0"/>
              <a:t>一次性杯子、三种不同粗细的吸管、硬纸板、热熔胶枪、剪刀、工字钉</a:t>
            </a:r>
          </a:p>
        </p:txBody>
      </p:sp>
      <p:pic>
        <p:nvPicPr>
          <p:cNvPr id="6" name="图片 5" descr="C:\Users\sq\AppData\Roaming\Tencent\Users\1069284315\QQ\WinTemp\RichOle\JS6Y0%H6)UR(40KVIBVX@VW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355" y="3826247"/>
            <a:ext cx="51125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</Words>
  <Application>Microsoft Office PowerPoint</Application>
  <PresentationFormat>全屏显示(4:3)</PresentationFormat>
  <Paragraphs>47</Paragraphs>
  <Slides>15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波形</vt:lpstr>
      <vt:lpstr>幻灯片 1</vt:lpstr>
      <vt:lpstr>探索空气的另两个特点</vt:lpstr>
      <vt:lpstr>探究活动一、串联瓶</vt:lpstr>
      <vt:lpstr>实验步骤</vt:lpstr>
      <vt:lpstr>幻灯片 5</vt:lpstr>
      <vt:lpstr>展示时间到了</vt:lpstr>
      <vt:lpstr>幻灯片 7</vt:lpstr>
      <vt:lpstr>幻灯片 8</vt:lpstr>
      <vt:lpstr>探究活动二、疯狂的杯子</vt:lpstr>
      <vt:lpstr>实验步骤</vt:lpstr>
      <vt:lpstr>幻灯片 11</vt:lpstr>
      <vt:lpstr>展示时间到了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sq</dc:creator>
  <cp:lastModifiedBy>Administrator</cp:lastModifiedBy>
  <cp:revision>23</cp:revision>
  <dcterms:created xsi:type="dcterms:W3CDTF">2017-01-04T01:20:00Z</dcterms:created>
  <dcterms:modified xsi:type="dcterms:W3CDTF">2017-03-16T01:42:38Z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