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85" r:id="rId3"/>
    <p:sldId id="294" r:id="rId4"/>
    <p:sldId id="295" r:id="rId5"/>
    <p:sldId id="296" r:id="rId6"/>
    <p:sldId id="300" r:id="rId7"/>
    <p:sldId id="306" r:id="rId8"/>
    <p:sldId id="308" r:id="rId9"/>
    <p:sldId id="309" r:id="rId10"/>
    <p:sldId id="310" r:id="rId11"/>
    <p:sldId id="311" r:id="rId12"/>
    <p:sldId id="312" r:id="rId13"/>
    <p:sldId id="313" r:id="rId14"/>
    <p:sldId id="314" r:id="rId15"/>
    <p:sldId id="315" r:id="rId16"/>
    <p:sldId id="316" r:id="rId17"/>
    <p:sldId id="307" r:id="rId18"/>
    <p:sldId id="298" r:id="rId19"/>
    <p:sldId id="299" r:id="rId20"/>
    <p:sldId id="317" r:id="rId21"/>
    <p:sldId id="293"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468DE4"/>
    <a:srgbClr val="33FD23"/>
    <a:srgbClr val="FF66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p:cViewPr varScale="1">
        <p:scale>
          <a:sx n="66" d="100"/>
          <a:sy n="66" d="100"/>
        </p:scale>
        <p:origin x="-153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2018-4-30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9441"/>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小学科学教学网  陈建秋 </a:t>
            </a:r>
            <a:endParaRPr lang="en-US" altLang="zh-CN" sz="4400" b="1" dirty="0" smtClean="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7996"/>
          </a:xfrm>
          <a:prstGeom prst="rect">
            <a:avLst/>
          </a:prstGeom>
          <a:noFill/>
        </p:spPr>
        <p:txBody>
          <a:bodyPr wrap="square" rtlCol="0">
            <a:spAutoFit/>
          </a:bodyPr>
          <a:lstStyle/>
          <a:p>
            <a:pPr algn="ctr"/>
            <a:r>
              <a:rPr lang="zh-CN" altLang="en-US" sz="6600" b="1" dirty="0" smtClean="0">
                <a:latin typeface="华文中宋" pitchFamily="2" charset="-122"/>
                <a:ea typeface="华文中宋" pitchFamily="2" charset="-122"/>
              </a:rPr>
              <a:t>给动物分类</a:t>
            </a:r>
            <a:endParaRPr lang="zh-CN" altLang="en-US" sz="6600" b="1" dirty="0">
              <a:latin typeface="华文中宋" pitchFamily="2" charset="-122"/>
              <a:ea typeface="华文中宋" pitchFamily="2" charset="-122"/>
            </a:endParaRP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教科版一年级下册第二单元第</a:t>
            </a:r>
            <a:r>
              <a:rPr lang="en-US" altLang="zh-CN" sz="2800" b="1" dirty="0" smtClean="0"/>
              <a:t>6</a:t>
            </a:r>
            <a:r>
              <a:rPr lang="zh-CN" altLang="en-US" sz="2800" b="1" dirty="0" smtClean="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8"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pic>
        <p:nvPicPr>
          <p:cNvPr id="13" name="Picture 5" descr="C:\DOCUME~1\ADMINI~1\LOCALS~1\Temp\1524638888(1).png"/>
          <p:cNvPicPr>
            <a:picLocks noChangeAspect="1" noChangeArrowheads="1"/>
          </p:cNvPicPr>
          <p:nvPr/>
        </p:nvPicPr>
        <p:blipFill>
          <a:blip r:embed="rId3" cstate="print"/>
          <a:srcRect/>
          <a:stretch>
            <a:fillRect/>
          </a:stretch>
        </p:blipFill>
        <p:spPr bwMode="auto">
          <a:xfrm>
            <a:off x="6732240" y="1268760"/>
            <a:ext cx="2288407" cy="2346546"/>
          </a:xfrm>
          <a:prstGeom prst="rect">
            <a:avLst/>
          </a:prstGeom>
          <a:noFill/>
        </p:spPr>
      </p:pic>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pic>
        <p:nvPicPr>
          <p:cNvPr id="12" name="Picture 6" descr="C:\DOCUME~1\ADMINI~1\LOCALS~1\Temp\1524638893(1).png"/>
          <p:cNvPicPr>
            <a:picLocks noChangeAspect="1" noChangeArrowheads="1"/>
          </p:cNvPicPr>
          <p:nvPr/>
        </p:nvPicPr>
        <p:blipFill>
          <a:blip r:embed="rId3" cstate="print"/>
          <a:srcRect/>
          <a:stretch>
            <a:fillRect/>
          </a:stretch>
        </p:blipFill>
        <p:spPr bwMode="auto">
          <a:xfrm>
            <a:off x="6804248" y="4293096"/>
            <a:ext cx="2163255" cy="2118891"/>
          </a:xfrm>
          <a:prstGeom prst="rect">
            <a:avLst/>
          </a:prstGeom>
          <a:noFill/>
        </p:spPr>
      </p:pic>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3"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pic>
        <p:nvPicPr>
          <p:cNvPr id="16" name="Picture 7" descr="C:\DOCUME~1\ADMINI~1\LOCALS~1\Temp\1524638901(1).png"/>
          <p:cNvPicPr>
            <a:picLocks noChangeAspect="1" noChangeArrowheads="1"/>
          </p:cNvPicPr>
          <p:nvPr/>
        </p:nvPicPr>
        <p:blipFill>
          <a:blip r:embed="rId3" cstate="print"/>
          <a:srcRect/>
          <a:stretch>
            <a:fillRect/>
          </a:stretch>
        </p:blipFill>
        <p:spPr bwMode="auto">
          <a:xfrm>
            <a:off x="6588224" y="1412776"/>
            <a:ext cx="2304256" cy="26398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3"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pic>
        <p:nvPicPr>
          <p:cNvPr id="12" name="Picture 8" descr="C:\DOCUME~1\ADMINI~1\LOCALS~1\Temp\1524638907(1).png"/>
          <p:cNvPicPr>
            <a:picLocks noChangeAspect="1" noChangeArrowheads="1"/>
          </p:cNvPicPr>
          <p:nvPr/>
        </p:nvPicPr>
        <p:blipFill>
          <a:blip r:embed="rId3" cstate="print"/>
          <a:srcRect/>
          <a:stretch>
            <a:fillRect/>
          </a:stretch>
        </p:blipFill>
        <p:spPr bwMode="auto">
          <a:xfrm>
            <a:off x="6732240" y="4005064"/>
            <a:ext cx="2120188" cy="2417983"/>
          </a:xfrm>
          <a:prstGeom prst="rect">
            <a:avLst/>
          </a:prstGeom>
          <a:noFill/>
        </p:spPr>
      </p:pic>
      <p:sp>
        <p:nvSpPr>
          <p:cNvPr id="17" name="Rectangle 70"/>
          <p:cNvSpPr>
            <a:spLocks noChangeArrowheads="1"/>
          </p:cNvSpPr>
          <p:nvPr/>
        </p:nvSpPr>
        <p:spPr bwMode="auto">
          <a:xfrm>
            <a:off x="2771800"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3"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sp>
        <p:nvSpPr>
          <p:cNvPr id="17" name="Rectangle 70"/>
          <p:cNvSpPr>
            <a:spLocks noChangeArrowheads="1"/>
          </p:cNvSpPr>
          <p:nvPr/>
        </p:nvSpPr>
        <p:spPr bwMode="auto">
          <a:xfrm>
            <a:off x="2771800"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
        <p:nvSpPr>
          <p:cNvPr id="16" name="Rectangle 71"/>
          <p:cNvSpPr>
            <a:spLocks noChangeArrowheads="1"/>
          </p:cNvSpPr>
          <p:nvPr/>
        </p:nvSpPr>
        <p:spPr bwMode="auto">
          <a:xfrm>
            <a:off x="1619672"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⑧</a:t>
            </a:r>
          </a:p>
        </p:txBody>
      </p:sp>
      <p:pic>
        <p:nvPicPr>
          <p:cNvPr id="18" name="Picture 9" descr="C:\DOCUME~1\ADMINI~1\LOCALS~1\Temp\1524638916(1).png"/>
          <p:cNvPicPr>
            <a:picLocks noChangeAspect="1" noChangeArrowheads="1"/>
          </p:cNvPicPr>
          <p:nvPr/>
        </p:nvPicPr>
        <p:blipFill>
          <a:blip r:embed="rId3" cstate="print"/>
          <a:srcRect/>
          <a:stretch>
            <a:fillRect/>
          </a:stretch>
        </p:blipFill>
        <p:spPr bwMode="auto">
          <a:xfrm>
            <a:off x="6588224" y="1412776"/>
            <a:ext cx="2304468" cy="23031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3"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sp>
        <p:nvSpPr>
          <p:cNvPr id="17" name="Rectangle 70"/>
          <p:cNvSpPr>
            <a:spLocks noChangeArrowheads="1"/>
          </p:cNvSpPr>
          <p:nvPr/>
        </p:nvSpPr>
        <p:spPr bwMode="auto">
          <a:xfrm>
            <a:off x="2771800"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
        <p:nvSpPr>
          <p:cNvPr id="16" name="Rectangle 71"/>
          <p:cNvSpPr>
            <a:spLocks noChangeArrowheads="1"/>
          </p:cNvSpPr>
          <p:nvPr/>
        </p:nvSpPr>
        <p:spPr bwMode="auto">
          <a:xfrm>
            <a:off x="1619672"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⑧</a:t>
            </a:r>
          </a:p>
        </p:txBody>
      </p:sp>
      <p:pic>
        <p:nvPicPr>
          <p:cNvPr id="19" name="Picture 10" descr="C:\DOCUME~1\ADMINI~1\LOCALS~1\Temp\1524638925(1).png"/>
          <p:cNvPicPr>
            <a:picLocks noChangeAspect="1" noChangeArrowheads="1"/>
          </p:cNvPicPr>
          <p:nvPr/>
        </p:nvPicPr>
        <p:blipFill>
          <a:blip r:embed="rId3" cstate="print"/>
          <a:srcRect/>
          <a:stretch>
            <a:fillRect/>
          </a:stretch>
        </p:blipFill>
        <p:spPr bwMode="auto">
          <a:xfrm>
            <a:off x="6588224" y="3933056"/>
            <a:ext cx="2267744" cy="2599384"/>
          </a:xfrm>
          <a:prstGeom prst="rect">
            <a:avLst/>
          </a:prstGeom>
          <a:noFill/>
        </p:spPr>
      </p:pic>
      <p:sp>
        <p:nvSpPr>
          <p:cNvPr id="20" name="Rectangle 72"/>
          <p:cNvSpPr>
            <a:spLocks noChangeArrowheads="1"/>
          </p:cNvSpPr>
          <p:nvPr/>
        </p:nvSpPr>
        <p:spPr bwMode="auto">
          <a:xfrm>
            <a:off x="2195736"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4"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5"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3"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sp>
        <p:nvSpPr>
          <p:cNvPr id="17" name="Rectangle 70"/>
          <p:cNvSpPr>
            <a:spLocks noChangeArrowheads="1"/>
          </p:cNvSpPr>
          <p:nvPr/>
        </p:nvSpPr>
        <p:spPr bwMode="auto">
          <a:xfrm>
            <a:off x="2771800"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
        <p:nvSpPr>
          <p:cNvPr id="16" name="Rectangle 71"/>
          <p:cNvSpPr>
            <a:spLocks noChangeArrowheads="1"/>
          </p:cNvSpPr>
          <p:nvPr/>
        </p:nvSpPr>
        <p:spPr bwMode="auto">
          <a:xfrm>
            <a:off x="1619672"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⑧</a:t>
            </a:r>
          </a:p>
        </p:txBody>
      </p:sp>
      <p:sp>
        <p:nvSpPr>
          <p:cNvPr id="20" name="Rectangle 72"/>
          <p:cNvSpPr>
            <a:spLocks noChangeArrowheads="1"/>
          </p:cNvSpPr>
          <p:nvPr/>
        </p:nvSpPr>
        <p:spPr bwMode="auto">
          <a:xfrm>
            <a:off x="2195736"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⑨</a:t>
            </a:r>
          </a:p>
        </p:txBody>
      </p:sp>
      <p:sp>
        <p:nvSpPr>
          <p:cNvPr id="18" name="Rectangle 73"/>
          <p:cNvSpPr>
            <a:spLocks noChangeArrowheads="1"/>
          </p:cNvSpPr>
          <p:nvPr/>
        </p:nvSpPr>
        <p:spPr bwMode="auto">
          <a:xfrm>
            <a:off x="4499992"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⑩</a:t>
            </a:r>
          </a:p>
        </p:txBody>
      </p:sp>
      <p:pic>
        <p:nvPicPr>
          <p:cNvPr id="21" name="Picture 11" descr="C:\DOCUME~1\ADMINI~1\LOCALS~1\Temp\1524638932(1).png"/>
          <p:cNvPicPr>
            <a:picLocks noChangeAspect="1" noChangeArrowheads="1"/>
          </p:cNvPicPr>
          <p:nvPr/>
        </p:nvPicPr>
        <p:blipFill>
          <a:blip r:embed="rId3" cstate="print"/>
          <a:srcRect/>
          <a:stretch>
            <a:fillRect/>
          </a:stretch>
        </p:blipFill>
        <p:spPr bwMode="auto">
          <a:xfrm>
            <a:off x="6804248" y="1412776"/>
            <a:ext cx="2088232" cy="24348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0"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8" name="Rectangle 71"/>
          <p:cNvSpPr>
            <a:spLocks noChangeArrowheads="1"/>
          </p:cNvSpPr>
          <p:nvPr/>
        </p:nvSpPr>
        <p:spPr bwMode="auto">
          <a:xfrm>
            <a:off x="1619672"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⑧</a:t>
            </a:r>
          </a:p>
        </p:txBody>
      </p:sp>
      <p:sp>
        <p:nvSpPr>
          <p:cNvPr id="11" name="Rectangle 72"/>
          <p:cNvSpPr>
            <a:spLocks noChangeArrowheads="1"/>
          </p:cNvSpPr>
          <p:nvPr/>
        </p:nvSpPr>
        <p:spPr bwMode="auto">
          <a:xfrm>
            <a:off x="2195736" y="422108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⑨</a:t>
            </a:r>
          </a:p>
        </p:txBody>
      </p:sp>
      <p:sp>
        <p:nvSpPr>
          <p:cNvPr id="12" name="Rectangle 73"/>
          <p:cNvSpPr>
            <a:spLocks noChangeArrowheads="1"/>
          </p:cNvSpPr>
          <p:nvPr/>
        </p:nvSpPr>
        <p:spPr bwMode="auto">
          <a:xfrm>
            <a:off x="4499992"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⑩</a:t>
            </a:r>
          </a:p>
        </p:txBody>
      </p:sp>
      <p:sp>
        <p:nvSpPr>
          <p:cNvPr id="14"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15"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16" name="Rectangle 67"/>
          <p:cNvSpPr>
            <a:spLocks noChangeArrowheads="1"/>
          </p:cNvSpPr>
          <p:nvPr/>
        </p:nvSpPr>
        <p:spPr bwMode="auto">
          <a:xfrm>
            <a:off x="1619672"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17" name="Rectangle 68"/>
          <p:cNvSpPr>
            <a:spLocks noChangeArrowheads="1"/>
          </p:cNvSpPr>
          <p:nvPr/>
        </p:nvSpPr>
        <p:spPr bwMode="auto">
          <a:xfrm>
            <a:off x="2195736"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18" name="Rectangle 69"/>
          <p:cNvSpPr>
            <a:spLocks noChangeArrowheads="1"/>
          </p:cNvSpPr>
          <p:nvPr/>
        </p:nvSpPr>
        <p:spPr bwMode="auto">
          <a:xfrm>
            <a:off x="3851920" y="350100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sp>
        <p:nvSpPr>
          <p:cNvPr id="19" name="Rectangle 70"/>
          <p:cNvSpPr>
            <a:spLocks noChangeArrowheads="1"/>
          </p:cNvSpPr>
          <p:nvPr/>
        </p:nvSpPr>
        <p:spPr bwMode="auto">
          <a:xfrm>
            <a:off x="2771800" y="386104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
        <p:nvSpPr>
          <p:cNvPr id="20" name="矩形 19"/>
          <p:cNvSpPr/>
          <p:nvPr/>
        </p:nvSpPr>
        <p:spPr>
          <a:xfrm>
            <a:off x="6876256" y="1473165"/>
            <a:ext cx="2267744" cy="3323987"/>
          </a:xfrm>
          <a:prstGeom prst="rect">
            <a:avLst/>
          </a:prstGeom>
        </p:spPr>
        <p:txBody>
          <a:bodyPr wrap="square">
            <a:spAutoFit/>
          </a:bodyPr>
          <a:lstStyle/>
          <a:p>
            <a:pPr>
              <a:lnSpc>
                <a:spcPct val="150000"/>
              </a:lnSpc>
            </a:pPr>
            <a:r>
              <a:rPr lang="zh-CN" altLang="en-US" sz="2800" b="1" dirty="0" smtClean="0">
                <a:solidFill>
                  <a:srgbClr val="FF0000"/>
                </a:solidFill>
              </a:rPr>
              <a:t>吃什么</a:t>
            </a:r>
            <a:endParaRPr lang="en-US" altLang="zh-CN" sz="2800" b="1" dirty="0" smtClean="0">
              <a:solidFill>
                <a:srgbClr val="FF0000"/>
              </a:solidFill>
            </a:endParaRPr>
          </a:p>
          <a:p>
            <a:pPr>
              <a:lnSpc>
                <a:spcPct val="150000"/>
              </a:lnSpc>
            </a:pPr>
            <a:r>
              <a:rPr lang="zh-CN" altLang="en-US" sz="2800" b="1" dirty="0" smtClean="0">
                <a:solidFill>
                  <a:srgbClr val="FF0000"/>
                </a:solidFill>
              </a:rPr>
              <a:t>有没有脚</a:t>
            </a:r>
            <a:endParaRPr lang="en-US" altLang="zh-CN" sz="2800" b="1" dirty="0" smtClean="0">
              <a:solidFill>
                <a:srgbClr val="FF0000"/>
              </a:solidFill>
            </a:endParaRPr>
          </a:p>
          <a:p>
            <a:pPr>
              <a:lnSpc>
                <a:spcPct val="150000"/>
              </a:lnSpc>
            </a:pPr>
            <a:r>
              <a:rPr lang="zh-CN" altLang="en-US" sz="2800" b="1" dirty="0" smtClean="0">
                <a:solidFill>
                  <a:srgbClr val="FF0000"/>
                </a:solidFill>
              </a:rPr>
              <a:t>身体大小</a:t>
            </a:r>
            <a:endParaRPr lang="en-US" altLang="zh-CN" sz="2800" b="1" dirty="0" smtClean="0">
              <a:solidFill>
                <a:srgbClr val="FF0000"/>
              </a:solidFill>
            </a:endParaRPr>
          </a:p>
          <a:p>
            <a:pPr>
              <a:lnSpc>
                <a:spcPct val="150000"/>
              </a:lnSpc>
            </a:pPr>
            <a:r>
              <a:rPr lang="zh-CN" altLang="en-US" sz="2800" b="1" dirty="0" smtClean="0">
                <a:solidFill>
                  <a:srgbClr val="FF0000"/>
                </a:solidFill>
              </a:rPr>
              <a:t>怎样运动</a:t>
            </a:r>
            <a:endParaRPr lang="en-US" altLang="zh-CN" sz="2800" b="1" dirty="0" smtClean="0">
              <a:solidFill>
                <a:srgbClr val="FF0000"/>
              </a:solidFill>
            </a:endParaRPr>
          </a:p>
          <a:p>
            <a:pPr>
              <a:lnSpc>
                <a:spcPct val="150000"/>
              </a:lnSpc>
            </a:pPr>
            <a:r>
              <a:rPr lang="en-US" altLang="zh-CN" sz="2800" b="1" dirty="0" smtClean="0">
                <a:solidFill>
                  <a:srgbClr val="FF0000"/>
                </a:solidFill>
              </a:rPr>
              <a:t>……</a:t>
            </a:r>
            <a:endParaRPr lang="zh-CN" altLang="en-US" sz="2800" b="1" dirty="0" smtClean="0">
              <a:solidFill>
                <a:srgbClr val="FF0000"/>
              </a:solidFill>
            </a:endParaRPr>
          </a:p>
        </p:txBody>
      </p:sp>
      <p:sp>
        <p:nvSpPr>
          <p:cNvPr id="21" name="矩形 20"/>
          <p:cNvSpPr/>
          <p:nvPr/>
        </p:nvSpPr>
        <p:spPr>
          <a:xfrm>
            <a:off x="6732240" y="4771018"/>
            <a:ext cx="2411760" cy="1754326"/>
          </a:xfrm>
          <a:prstGeom prst="rect">
            <a:avLst/>
          </a:prstGeom>
        </p:spPr>
        <p:txBody>
          <a:bodyPr wrap="square">
            <a:spAutoFit/>
          </a:bodyPr>
          <a:lstStyle/>
          <a:p>
            <a:r>
              <a:rPr lang="zh-CN" altLang="en-US" sz="3600" b="1" dirty="0" smtClean="0"/>
              <a:t>小组合作</a:t>
            </a:r>
            <a:endParaRPr lang="en-US" altLang="zh-CN" sz="3600" b="1" dirty="0" smtClean="0"/>
          </a:p>
          <a:p>
            <a:endParaRPr lang="en-US" altLang="zh-CN" sz="3600" b="1" dirty="0" smtClean="0"/>
          </a:p>
          <a:p>
            <a:r>
              <a:rPr lang="zh-CN" altLang="en-US" sz="3600" b="1" dirty="0" smtClean="0"/>
              <a:t>共同完成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497122" y="6273225"/>
            <a:ext cx="2646878" cy="584775"/>
          </a:xfrm>
          <a:prstGeom prst="rect">
            <a:avLst/>
          </a:prstGeom>
        </p:spPr>
        <p:txBody>
          <a:bodyPr wrap="none">
            <a:spAutoFit/>
          </a:bodyPr>
          <a:lstStyle/>
          <a:p>
            <a:r>
              <a:rPr lang="en-US" altLang="zh-CN" sz="3200" dirty="0" smtClean="0"/>
              <a:t>《</a:t>
            </a:r>
            <a:r>
              <a:rPr lang="zh-CN" altLang="en-US" sz="3200" dirty="0" smtClean="0"/>
              <a:t>科学</a:t>
            </a:r>
            <a:r>
              <a:rPr lang="en-US" altLang="zh-CN" sz="3200" dirty="0" smtClean="0"/>
              <a:t>》41</a:t>
            </a:r>
            <a:r>
              <a:rPr lang="zh-CN" altLang="en-US" sz="3200" dirty="0" smtClean="0"/>
              <a:t>页</a:t>
            </a:r>
            <a:endParaRPr lang="zh-CN" altLang="en-US" sz="3200" dirty="0"/>
          </a:p>
        </p:txBody>
      </p:sp>
      <p:sp>
        <p:nvSpPr>
          <p:cNvPr id="25" name="TextBox 24"/>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4.</a:t>
            </a:r>
            <a:r>
              <a:rPr lang="zh-CN" altLang="en-US" sz="4400" b="1" dirty="0" smtClean="0">
                <a:latin typeface="华文楷体" pitchFamily="2" charset="-122"/>
                <a:ea typeface="华文楷体" pitchFamily="2" charset="-122"/>
              </a:rPr>
              <a:t>与同学</a:t>
            </a:r>
            <a:r>
              <a:rPr lang="zh-CN" altLang="en-US" sz="4400" b="1" dirty="0" smtClean="0">
                <a:solidFill>
                  <a:srgbClr val="FF0000"/>
                </a:solidFill>
                <a:latin typeface="华文楷体" pitchFamily="2" charset="-122"/>
                <a:ea typeface="华文楷体" pitchFamily="2" charset="-122"/>
              </a:rPr>
              <a:t>交流</a:t>
            </a:r>
            <a:r>
              <a:rPr lang="zh-CN" altLang="en-US" sz="4400" b="1" dirty="0" smtClean="0">
                <a:latin typeface="华文楷体" pitchFamily="2" charset="-122"/>
                <a:ea typeface="华文楷体" pitchFamily="2" charset="-122"/>
              </a:rPr>
              <a:t>分类的方法和结果</a:t>
            </a:r>
            <a:endParaRPr lang="en-US" altLang="zh-CN" sz="4400" b="1" dirty="0" smtClean="0">
              <a:latin typeface="华文楷体" pitchFamily="2" charset="-122"/>
              <a:ea typeface="华文楷体" pitchFamily="2" charset="-122"/>
            </a:endParaRPr>
          </a:p>
        </p:txBody>
      </p:sp>
      <p:pic>
        <p:nvPicPr>
          <p:cNvPr id="9228" name="Picture 12" descr="C:\Documents and Settings\Administrator\Application Data\Tencent\Users\173692760\QQ\WinTemp\RichOle\AMYM(N[WGBKFE7D7PD}`KHN.png"/>
          <p:cNvPicPr>
            <a:picLocks noChangeAspect="1" noChangeArrowheads="1"/>
          </p:cNvPicPr>
          <p:nvPr/>
        </p:nvPicPr>
        <p:blipFill>
          <a:blip r:embed="rId2" cstate="print"/>
          <a:srcRect/>
          <a:stretch>
            <a:fillRect/>
          </a:stretch>
        </p:blipFill>
        <p:spPr bwMode="auto">
          <a:xfrm>
            <a:off x="633855" y="1340768"/>
            <a:ext cx="7754569" cy="489654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AutoShape 1" descr="C:\Documents and Settings\Administrator\Application Data\Tencent\Users\173692760\QQ\WinTemp\RichOle\}M[{S~{NIA~KIZ]wDA8QH.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8194" name="Picture 2"/>
          <p:cNvPicPr>
            <a:picLocks noChangeAspect="1" noChangeArrowheads="1"/>
          </p:cNvPicPr>
          <p:nvPr/>
        </p:nvPicPr>
        <p:blipFill>
          <a:blip r:embed="rId2" cstate="print"/>
          <a:srcRect/>
          <a:stretch>
            <a:fillRect/>
          </a:stretch>
        </p:blipFill>
        <p:spPr bwMode="auto">
          <a:xfrm>
            <a:off x="0" y="3645024"/>
            <a:ext cx="9095102" cy="2736304"/>
          </a:xfrm>
          <a:prstGeom prst="rect">
            <a:avLst/>
          </a:prstGeom>
          <a:noFill/>
          <a:ln w="9525">
            <a:noFill/>
            <a:miter lim="800000"/>
            <a:headEnd/>
            <a:tailEnd/>
          </a:ln>
        </p:spPr>
      </p:pic>
      <p:cxnSp>
        <p:nvCxnSpPr>
          <p:cNvPr id="15" name="直接连接符 14"/>
          <p:cNvCxnSpPr/>
          <p:nvPr/>
        </p:nvCxnSpPr>
        <p:spPr>
          <a:xfrm>
            <a:off x="3275856" y="5661248"/>
            <a:ext cx="460851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pic>
        <p:nvPicPr>
          <p:cNvPr id="16" name="图片 15" descr="C:\DOCUME~1\ADMINI~1\LOCALS~1\Temp\1523675545(1).png"/>
          <p:cNvPicPr/>
          <p:nvPr/>
        </p:nvPicPr>
        <p:blipFill>
          <a:blip r:embed="rId3" cstate="print"/>
          <a:srcRect/>
          <a:stretch>
            <a:fillRect/>
          </a:stretch>
        </p:blipFill>
        <p:spPr bwMode="auto">
          <a:xfrm>
            <a:off x="3419872" y="404664"/>
            <a:ext cx="4968552" cy="3096344"/>
          </a:xfrm>
          <a:prstGeom prst="rect">
            <a:avLst/>
          </a:prstGeom>
          <a:noFill/>
          <a:ln w="9525">
            <a:noFill/>
            <a:miter lim="800000"/>
            <a:headEnd/>
            <a:tailEnd/>
          </a:ln>
        </p:spPr>
      </p:pic>
      <p:pic>
        <p:nvPicPr>
          <p:cNvPr id="8195" name="Picture 3" descr="C:\Documents and Settings\Administrator\Application Data\Tencent\Users\173692760\QQ\WinTemp\RichOle\P}}DX~O@KQA3{LU$VQD7C~O.png"/>
          <p:cNvPicPr>
            <a:picLocks noChangeAspect="1" noChangeArrowheads="1"/>
          </p:cNvPicPr>
          <p:nvPr/>
        </p:nvPicPr>
        <p:blipFill>
          <a:blip r:embed="rId4" cstate="print"/>
          <a:srcRect/>
          <a:stretch>
            <a:fillRect/>
          </a:stretch>
        </p:blipFill>
        <p:spPr bwMode="auto">
          <a:xfrm>
            <a:off x="323528" y="1268760"/>
            <a:ext cx="2833142" cy="10801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GreatWall\Documents\Tencent Files\591704047\Image\C2C\}2C6I57}KA(Q0PHUA[WCTWR.jpg"/>
          <p:cNvPicPr>
            <a:picLocks noChangeAspect="1" noChangeArrowheads="1"/>
          </p:cNvPicPr>
          <p:nvPr/>
        </p:nvPicPr>
        <p:blipFill>
          <a:blip r:embed="rId2" cstate="print"/>
          <a:srcRect/>
          <a:stretch>
            <a:fillRect/>
          </a:stretch>
        </p:blipFill>
        <p:spPr bwMode="auto">
          <a:xfrm>
            <a:off x="2339752" y="2780928"/>
            <a:ext cx="6336704" cy="3362333"/>
          </a:xfrm>
          <a:prstGeom prst="rect">
            <a:avLst/>
          </a:prstGeom>
          <a:noFill/>
        </p:spPr>
      </p:pic>
      <p:sp>
        <p:nvSpPr>
          <p:cNvPr id="3" name="TextBox 2"/>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pPr algn="ctr"/>
            <a:r>
              <a:rPr lang="zh-CN" altLang="en-US" sz="4400" b="1" dirty="0" smtClean="0">
                <a:latin typeface="华文楷体" pitchFamily="2" charset="-122"/>
                <a:ea typeface="华文楷体" pitchFamily="2" charset="-122"/>
              </a:rPr>
              <a:t>一下</a:t>
            </a:r>
            <a:r>
              <a:rPr lang="en-US" altLang="zh-CN" sz="4400" b="1" dirty="0" smtClean="0">
                <a:latin typeface="华文楷体" pitchFamily="2" charset="-122"/>
                <a:ea typeface="华文楷体" pitchFamily="2" charset="-122"/>
              </a:rPr>
              <a:t>1-4《</a:t>
            </a:r>
            <a:r>
              <a:rPr lang="zh-CN" altLang="en-US" sz="4400" b="1" dirty="0" smtClean="0">
                <a:latin typeface="华文楷体" pitchFamily="2" charset="-122"/>
                <a:ea typeface="华文楷体" pitchFamily="2" charset="-122"/>
              </a:rPr>
              <a:t>给物体分类</a:t>
            </a:r>
            <a:r>
              <a:rPr lang="en-US" altLang="zh-CN" sz="4400" b="1" dirty="0" smtClean="0">
                <a:latin typeface="华文楷体" pitchFamily="2" charset="-122"/>
                <a:ea typeface="华文楷体" pitchFamily="2" charset="-122"/>
              </a:rPr>
              <a:t>》</a:t>
            </a:r>
            <a:r>
              <a:rPr lang="zh-CN" altLang="en-US" sz="4400" b="1" dirty="0" smtClean="0">
                <a:latin typeface="华文楷体" pitchFamily="2" charset="-122"/>
                <a:ea typeface="华文楷体" pitchFamily="2" charset="-122"/>
              </a:rPr>
              <a:t> </a:t>
            </a:r>
            <a:endParaRPr lang="en-US" altLang="zh-CN" sz="4400" b="1" dirty="0" smtClean="0">
              <a:latin typeface="华文楷体" pitchFamily="2" charset="-122"/>
              <a:ea typeface="华文楷体" pitchFamily="2" charset="-122"/>
            </a:endParaRPr>
          </a:p>
        </p:txBody>
      </p:sp>
      <p:sp>
        <p:nvSpPr>
          <p:cNvPr id="4" name="矩形 3"/>
          <p:cNvSpPr/>
          <p:nvPr/>
        </p:nvSpPr>
        <p:spPr>
          <a:xfrm>
            <a:off x="1907704" y="1556792"/>
            <a:ext cx="6876256" cy="707886"/>
          </a:xfrm>
          <a:prstGeom prst="rect">
            <a:avLst/>
          </a:prstGeom>
        </p:spPr>
        <p:txBody>
          <a:bodyPr wrap="square">
            <a:spAutoFit/>
          </a:bodyPr>
          <a:lstStyle/>
          <a:p>
            <a:pPr algn="ctr"/>
            <a:r>
              <a:rPr lang="zh-CN" altLang="en-US" sz="4000" b="1" dirty="0" smtClean="0">
                <a:ea typeface="华文楷体" pitchFamily="2" charset="-122"/>
              </a:rPr>
              <a:t>回顾：</a:t>
            </a:r>
            <a:r>
              <a:rPr lang="zh-CN" altLang="en-US" sz="4000" b="1" dirty="0" smtClean="0">
                <a:solidFill>
                  <a:srgbClr val="FF0000"/>
                </a:solidFill>
                <a:ea typeface="华文楷体" pitchFamily="2" charset="-122"/>
              </a:rPr>
              <a:t>我们是怎么做的？</a:t>
            </a:r>
            <a:endParaRPr lang="zh-CN" altLang="en-US" sz="4000" dirty="0">
              <a:solidFill>
                <a:srgbClr val="FF0000"/>
              </a:solidFill>
            </a:endParaRPr>
          </a:p>
        </p:txBody>
      </p:sp>
      <p:pic>
        <p:nvPicPr>
          <p:cNvPr id="5" name="Picture 1"/>
          <p:cNvPicPr>
            <a:picLocks noChangeAspect="1" noChangeArrowheads="1"/>
          </p:cNvPicPr>
          <p:nvPr/>
        </p:nvPicPr>
        <p:blipFill>
          <a:blip r:embed="rId3" cstate="print"/>
          <a:srcRect/>
          <a:stretch>
            <a:fillRect/>
          </a:stretch>
        </p:blipFill>
        <p:spPr bwMode="auto">
          <a:xfrm>
            <a:off x="251520" y="1340768"/>
            <a:ext cx="1815377" cy="2428554"/>
          </a:xfrm>
          <a:prstGeom prst="rect">
            <a:avLst/>
          </a:prstGeom>
          <a:noFill/>
          <a:ln w="9525">
            <a:noFill/>
            <a:miter lim="800000"/>
            <a:headEnd/>
            <a:tailEnd/>
          </a:ln>
        </p:spPr>
      </p:pic>
      <p:sp>
        <p:nvSpPr>
          <p:cNvPr id="6" name="矩形 5"/>
          <p:cNvSpPr/>
          <p:nvPr/>
        </p:nvSpPr>
        <p:spPr>
          <a:xfrm>
            <a:off x="323528" y="4365104"/>
            <a:ext cx="1800200" cy="1384995"/>
          </a:xfrm>
          <a:prstGeom prst="rect">
            <a:avLst/>
          </a:prstGeom>
          <a:solidFill>
            <a:schemeClr val="tx2">
              <a:lumMod val="20000"/>
              <a:lumOff val="80000"/>
            </a:schemeClr>
          </a:solidFill>
        </p:spPr>
        <p:txBody>
          <a:bodyPr wrap="square">
            <a:spAutoFit/>
          </a:bodyPr>
          <a:lstStyle/>
          <a:p>
            <a:r>
              <a:rPr lang="zh-CN" altLang="en-US" sz="2800" b="1" dirty="0" smtClean="0"/>
              <a:t>逐一编号</a:t>
            </a:r>
            <a:endParaRPr lang="en-US" altLang="zh-CN" sz="2800" b="1" dirty="0" smtClean="0"/>
          </a:p>
          <a:p>
            <a:endParaRPr lang="en-US" altLang="zh-CN" sz="2800" b="1" dirty="0" smtClean="0"/>
          </a:p>
          <a:p>
            <a:r>
              <a:rPr lang="zh-CN" altLang="en-US" sz="2800" b="1" dirty="0" smtClean="0"/>
              <a:t>分类标准</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9144000" cy="1143000"/>
          </a:xfrm>
          <a:solidFill>
            <a:schemeClr val="accent6">
              <a:lumMod val="20000"/>
              <a:lumOff val="80000"/>
            </a:schemeClr>
          </a:solidFill>
        </p:spPr>
        <p:txBody>
          <a:bodyPr/>
          <a:lstStyle/>
          <a:p>
            <a:r>
              <a:rPr lang="zh-CN" altLang="en-US" b="1" dirty="0" smtClean="0"/>
              <a:t>动物和植物都有生命</a:t>
            </a:r>
            <a:endParaRPr lang="zh-CN" altLang="en-US" b="1" dirty="0"/>
          </a:p>
        </p:txBody>
      </p:sp>
      <p:sp>
        <p:nvSpPr>
          <p:cNvPr id="3" name="内容占位符 2"/>
          <p:cNvSpPr>
            <a:spLocks noGrp="1"/>
          </p:cNvSpPr>
          <p:nvPr>
            <p:ph idx="1"/>
          </p:nvPr>
        </p:nvSpPr>
        <p:spPr>
          <a:xfrm>
            <a:off x="755576" y="1916832"/>
            <a:ext cx="8388424" cy="4525963"/>
          </a:xfrm>
        </p:spPr>
        <p:txBody>
          <a:bodyPr>
            <a:normAutofit/>
          </a:bodyPr>
          <a:lstStyle/>
          <a:p>
            <a:r>
              <a:rPr lang="zh-CN" altLang="en-US" sz="3600" dirty="0" smtClean="0"/>
              <a:t>都是活的</a:t>
            </a:r>
            <a:endParaRPr lang="en-US" altLang="zh-CN" sz="3600" dirty="0" smtClean="0"/>
          </a:p>
          <a:p>
            <a:r>
              <a:rPr lang="zh-CN" altLang="en-US" sz="3600" dirty="0" smtClean="0"/>
              <a:t>要吃东西</a:t>
            </a:r>
            <a:endParaRPr lang="en-US" altLang="zh-CN" sz="3600" dirty="0" smtClean="0"/>
          </a:p>
          <a:p>
            <a:r>
              <a:rPr lang="zh-CN" altLang="en-US" sz="3600" dirty="0" smtClean="0"/>
              <a:t>都会长大</a:t>
            </a:r>
            <a:endParaRPr lang="en-US" altLang="zh-CN" sz="3600" dirty="0" smtClean="0"/>
          </a:p>
          <a:p>
            <a:r>
              <a:rPr lang="zh-CN" altLang="en-US" sz="3600" dirty="0" smtClean="0"/>
              <a:t>都会有后代</a:t>
            </a:r>
            <a:endParaRPr lang="en-US" altLang="zh-CN" sz="3600" dirty="0" smtClean="0"/>
          </a:p>
          <a:p>
            <a:r>
              <a:rPr lang="zh-CN" altLang="en-US" sz="3600" dirty="0" smtClean="0"/>
              <a:t>都会死</a:t>
            </a:r>
            <a:r>
              <a:rPr lang="zh-CN" altLang="en-US" sz="3600" dirty="0" smtClean="0"/>
              <a:t>亡</a:t>
            </a:r>
            <a:endParaRPr lang="en-US" altLang="zh-CN" sz="3600" dirty="0" smtClean="0"/>
          </a:p>
          <a:p>
            <a:r>
              <a:rPr lang="en-US" altLang="zh-CN" sz="3600" dirty="0" smtClean="0"/>
              <a:t>……</a:t>
            </a:r>
            <a:endParaRPr lang="en-US" altLang="zh-CN" sz="36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itchFamily="2" charset="-122"/>
                <a:ea typeface="华文中宋" pitchFamily="2" charset="-122"/>
              </a:rPr>
              <a:t>郑重申明</a:t>
            </a:r>
            <a:endParaRPr lang="zh-CN" altLang="en-US" sz="6000" b="1" dirty="0">
              <a:solidFill>
                <a:schemeClr val="bg1"/>
              </a:solidFill>
              <a:latin typeface="华文中宋" pitchFamily="2" charset="-122"/>
              <a:ea typeface="华文中宋"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个人在课堂教学中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0"/>
          <p:cNvPicPr>
            <a:picLocks noChangeAspect="1" noChangeArrowheads="1"/>
          </p:cNvPicPr>
          <p:nvPr/>
        </p:nvPicPr>
        <p:blipFill>
          <a:blip r:embed="rId2" cstate="print"/>
          <a:srcRect/>
          <a:stretch>
            <a:fillRect/>
          </a:stretch>
        </p:blipFill>
        <p:spPr bwMode="auto">
          <a:xfrm>
            <a:off x="2915816" y="5733256"/>
            <a:ext cx="720080" cy="642703"/>
          </a:xfrm>
          <a:prstGeom prst="rect">
            <a:avLst/>
          </a:prstGeom>
          <a:noFill/>
          <a:ln w="9525">
            <a:noFill/>
            <a:miter lim="800000"/>
            <a:headEnd/>
            <a:tailEnd/>
          </a:ln>
        </p:spPr>
      </p:pic>
      <p:pic>
        <p:nvPicPr>
          <p:cNvPr id="5" name="Picture 5" descr="1"/>
          <p:cNvPicPr>
            <a:picLocks noChangeAspect="1" noChangeArrowheads="1"/>
          </p:cNvPicPr>
          <p:nvPr/>
        </p:nvPicPr>
        <p:blipFill>
          <a:blip r:embed="rId3" cstate="print"/>
          <a:srcRect/>
          <a:stretch>
            <a:fillRect/>
          </a:stretch>
        </p:blipFill>
        <p:spPr bwMode="auto">
          <a:xfrm>
            <a:off x="6156176" y="1196752"/>
            <a:ext cx="2367760" cy="2088232"/>
          </a:xfrm>
          <a:prstGeom prst="rect">
            <a:avLst/>
          </a:prstGeom>
          <a:noFill/>
          <a:ln w="9525">
            <a:noFill/>
            <a:miter lim="800000"/>
            <a:headEnd/>
            <a:tailEnd/>
          </a:ln>
        </p:spPr>
      </p:pic>
      <p:pic>
        <p:nvPicPr>
          <p:cNvPr id="6" name="Picture 6" descr="2"/>
          <p:cNvPicPr>
            <a:picLocks noChangeAspect="1" noChangeArrowheads="1"/>
          </p:cNvPicPr>
          <p:nvPr/>
        </p:nvPicPr>
        <p:blipFill>
          <a:blip r:embed="rId4" cstate="print"/>
          <a:srcRect/>
          <a:stretch>
            <a:fillRect/>
          </a:stretch>
        </p:blipFill>
        <p:spPr bwMode="auto">
          <a:xfrm>
            <a:off x="2987824" y="2636912"/>
            <a:ext cx="748680" cy="662894"/>
          </a:xfrm>
          <a:prstGeom prst="rect">
            <a:avLst/>
          </a:prstGeom>
          <a:noFill/>
          <a:ln w="9525">
            <a:noFill/>
            <a:miter lim="800000"/>
            <a:headEnd/>
            <a:tailEnd/>
          </a:ln>
        </p:spPr>
      </p:pic>
      <p:pic>
        <p:nvPicPr>
          <p:cNvPr id="7" name="Picture 7" descr="3"/>
          <p:cNvPicPr>
            <a:picLocks noChangeAspect="1" noChangeArrowheads="1"/>
          </p:cNvPicPr>
          <p:nvPr/>
        </p:nvPicPr>
        <p:blipFill>
          <a:blip r:embed="rId5" cstate="print"/>
          <a:srcRect/>
          <a:stretch>
            <a:fillRect/>
          </a:stretch>
        </p:blipFill>
        <p:spPr bwMode="auto">
          <a:xfrm>
            <a:off x="539552" y="1196752"/>
            <a:ext cx="1728192" cy="1934143"/>
          </a:xfrm>
          <a:prstGeom prst="rect">
            <a:avLst/>
          </a:prstGeom>
          <a:noFill/>
          <a:ln w="9525">
            <a:noFill/>
            <a:miter lim="800000"/>
            <a:headEnd/>
            <a:tailEnd/>
          </a:ln>
        </p:spPr>
      </p:pic>
      <p:pic>
        <p:nvPicPr>
          <p:cNvPr id="8" name="Picture 9" descr="5"/>
          <p:cNvPicPr>
            <a:picLocks noChangeAspect="1" noChangeArrowheads="1"/>
          </p:cNvPicPr>
          <p:nvPr/>
        </p:nvPicPr>
        <p:blipFill>
          <a:blip r:embed="rId6" cstate="print"/>
          <a:srcRect/>
          <a:stretch>
            <a:fillRect/>
          </a:stretch>
        </p:blipFill>
        <p:spPr bwMode="auto">
          <a:xfrm>
            <a:off x="827584" y="3573016"/>
            <a:ext cx="792088" cy="725256"/>
          </a:xfrm>
          <a:prstGeom prst="rect">
            <a:avLst/>
          </a:prstGeom>
          <a:noFill/>
          <a:ln w="9525">
            <a:noFill/>
            <a:miter lim="800000"/>
            <a:headEnd/>
            <a:tailEnd/>
          </a:ln>
        </p:spPr>
      </p:pic>
      <p:pic>
        <p:nvPicPr>
          <p:cNvPr id="9" name="Picture 10" descr="6"/>
          <p:cNvPicPr>
            <a:picLocks noChangeAspect="1" noChangeArrowheads="1"/>
          </p:cNvPicPr>
          <p:nvPr/>
        </p:nvPicPr>
        <p:blipFill>
          <a:blip r:embed="rId7" cstate="print"/>
          <a:srcRect/>
          <a:stretch>
            <a:fillRect/>
          </a:stretch>
        </p:blipFill>
        <p:spPr bwMode="auto">
          <a:xfrm>
            <a:off x="2843808" y="3861048"/>
            <a:ext cx="1088942" cy="1080120"/>
          </a:xfrm>
          <a:prstGeom prst="rect">
            <a:avLst/>
          </a:prstGeom>
          <a:noFill/>
          <a:ln w="9525">
            <a:noFill/>
            <a:miter lim="800000"/>
            <a:headEnd/>
            <a:tailEnd/>
          </a:ln>
        </p:spPr>
      </p:pic>
      <p:pic>
        <p:nvPicPr>
          <p:cNvPr id="10" name="Picture 8" descr="4"/>
          <p:cNvPicPr>
            <a:picLocks noChangeAspect="1" noChangeArrowheads="1"/>
          </p:cNvPicPr>
          <p:nvPr/>
        </p:nvPicPr>
        <p:blipFill>
          <a:blip r:embed="rId8" cstate="print"/>
          <a:srcRect/>
          <a:stretch>
            <a:fillRect/>
          </a:stretch>
        </p:blipFill>
        <p:spPr bwMode="auto">
          <a:xfrm>
            <a:off x="3059832" y="1268760"/>
            <a:ext cx="736042" cy="648072"/>
          </a:xfrm>
          <a:prstGeom prst="rect">
            <a:avLst/>
          </a:prstGeom>
          <a:noFill/>
          <a:ln w="9525">
            <a:noFill/>
            <a:miter lim="800000"/>
            <a:headEnd/>
            <a:tailEnd/>
          </a:ln>
        </p:spPr>
      </p:pic>
      <p:pic>
        <p:nvPicPr>
          <p:cNvPr id="11" name="Picture 11" descr="7"/>
          <p:cNvPicPr>
            <a:picLocks noChangeAspect="1" noChangeArrowheads="1"/>
          </p:cNvPicPr>
          <p:nvPr/>
        </p:nvPicPr>
        <p:blipFill>
          <a:blip r:embed="rId9" cstate="print"/>
          <a:srcRect/>
          <a:stretch>
            <a:fillRect/>
          </a:stretch>
        </p:blipFill>
        <p:spPr bwMode="auto">
          <a:xfrm>
            <a:off x="4572000" y="2132856"/>
            <a:ext cx="947936" cy="757362"/>
          </a:xfrm>
          <a:prstGeom prst="rect">
            <a:avLst/>
          </a:prstGeom>
          <a:noFill/>
          <a:ln w="9525">
            <a:noFill/>
            <a:miter lim="800000"/>
            <a:headEnd/>
            <a:tailEnd/>
          </a:ln>
        </p:spPr>
      </p:pic>
      <p:pic>
        <p:nvPicPr>
          <p:cNvPr id="12" name="Picture 12" descr="8"/>
          <p:cNvPicPr>
            <a:picLocks noChangeAspect="1" noChangeArrowheads="1"/>
          </p:cNvPicPr>
          <p:nvPr/>
        </p:nvPicPr>
        <p:blipFill>
          <a:blip r:embed="rId10" cstate="print"/>
          <a:srcRect/>
          <a:stretch>
            <a:fillRect/>
          </a:stretch>
        </p:blipFill>
        <p:spPr bwMode="auto">
          <a:xfrm>
            <a:off x="4716016" y="3501008"/>
            <a:ext cx="3816035" cy="3096344"/>
          </a:xfrm>
          <a:prstGeom prst="rect">
            <a:avLst/>
          </a:prstGeom>
          <a:noFill/>
          <a:ln w="9525">
            <a:noFill/>
            <a:miter lim="800000"/>
            <a:headEnd/>
            <a:tailEnd/>
          </a:ln>
        </p:spPr>
      </p:pic>
      <p:pic>
        <p:nvPicPr>
          <p:cNvPr id="13" name="Picture 13" descr="9"/>
          <p:cNvPicPr>
            <a:picLocks noChangeAspect="1" noChangeArrowheads="1"/>
          </p:cNvPicPr>
          <p:nvPr/>
        </p:nvPicPr>
        <p:blipFill>
          <a:blip r:embed="rId11" cstate="print"/>
          <a:srcRect/>
          <a:stretch>
            <a:fillRect/>
          </a:stretch>
        </p:blipFill>
        <p:spPr bwMode="auto">
          <a:xfrm>
            <a:off x="467544" y="4725144"/>
            <a:ext cx="1886076" cy="1872208"/>
          </a:xfrm>
          <a:prstGeom prst="rect">
            <a:avLst/>
          </a:prstGeom>
          <a:noFill/>
          <a:ln w="9525">
            <a:noFill/>
            <a:miter lim="800000"/>
            <a:headEnd/>
            <a:tailEnd/>
          </a:ln>
        </p:spPr>
      </p:pic>
      <p:sp>
        <p:nvSpPr>
          <p:cNvPr id="18" name="TextBox 17"/>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pPr algn="ctr"/>
            <a:r>
              <a:rPr lang="zh-CN" altLang="en-US" sz="4400" b="1" dirty="0" smtClean="0">
                <a:latin typeface="华文楷体" pitchFamily="2" charset="-122"/>
                <a:ea typeface="华文楷体" pitchFamily="2" charset="-122"/>
              </a:rPr>
              <a:t>选一种</a:t>
            </a:r>
            <a:r>
              <a:rPr lang="zh-CN" altLang="en-US" sz="4400" b="1" dirty="0" smtClean="0">
                <a:solidFill>
                  <a:srgbClr val="FF0000"/>
                </a:solidFill>
                <a:latin typeface="华文楷体" pitchFamily="2" charset="-122"/>
                <a:ea typeface="华文楷体" pitchFamily="2" charset="-122"/>
              </a:rPr>
              <a:t>动物</a:t>
            </a:r>
            <a:r>
              <a:rPr lang="zh-CN" altLang="en-US" sz="4400" b="1" dirty="0" smtClean="0">
                <a:latin typeface="华文楷体" pitchFamily="2" charset="-122"/>
                <a:ea typeface="华文楷体" pitchFamily="2" charset="-122"/>
              </a:rPr>
              <a:t>，介绍它的</a:t>
            </a:r>
            <a:r>
              <a:rPr lang="zh-CN" altLang="en-US" sz="4400" b="1" dirty="0" smtClean="0">
                <a:solidFill>
                  <a:srgbClr val="FF0000"/>
                </a:solidFill>
                <a:latin typeface="华文楷体" pitchFamily="2" charset="-122"/>
                <a:ea typeface="华文楷体" pitchFamily="2" charset="-122"/>
              </a:rPr>
              <a:t>特点</a:t>
            </a:r>
            <a:endParaRPr lang="en-US" altLang="zh-CN" sz="4400" b="1" dirty="0" smtClean="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10"/>
          <p:cNvPicPr>
            <a:picLocks noChangeAspect="1" noChangeArrowheads="1"/>
          </p:cNvPicPr>
          <p:nvPr/>
        </p:nvPicPr>
        <p:blipFill>
          <a:blip r:embed="rId2" cstate="print"/>
          <a:srcRect/>
          <a:stretch>
            <a:fillRect/>
          </a:stretch>
        </p:blipFill>
        <p:spPr bwMode="auto">
          <a:xfrm>
            <a:off x="7380312" y="4365104"/>
            <a:ext cx="1205768" cy="1076201"/>
          </a:xfrm>
          <a:prstGeom prst="rect">
            <a:avLst/>
          </a:prstGeom>
          <a:noFill/>
          <a:ln w="9525">
            <a:noFill/>
            <a:miter lim="800000"/>
            <a:headEnd/>
            <a:tailEnd/>
          </a:ln>
        </p:spPr>
      </p:pic>
      <p:pic>
        <p:nvPicPr>
          <p:cNvPr id="3" name="Picture 5" descr="1"/>
          <p:cNvPicPr>
            <a:picLocks noChangeAspect="1" noChangeArrowheads="1"/>
          </p:cNvPicPr>
          <p:nvPr/>
        </p:nvPicPr>
        <p:blipFill>
          <a:blip r:embed="rId3" cstate="print"/>
          <a:srcRect/>
          <a:stretch>
            <a:fillRect/>
          </a:stretch>
        </p:blipFill>
        <p:spPr bwMode="auto">
          <a:xfrm>
            <a:off x="383704" y="1742530"/>
            <a:ext cx="1371600" cy="1209675"/>
          </a:xfrm>
          <a:prstGeom prst="rect">
            <a:avLst/>
          </a:prstGeom>
          <a:noFill/>
          <a:ln w="9525">
            <a:noFill/>
            <a:miter lim="800000"/>
            <a:headEnd/>
            <a:tailEnd/>
          </a:ln>
        </p:spPr>
      </p:pic>
      <p:pic>
        <p:nvPicPr>
          <p:cNvPr id="4" name="Picture 6" descr="2"/>
          <p:cNvPicPr>
            <a:picLocks noChangeAspect="1" noChangeArrowheads="1"/>
          </p:cNvPicPr>
          <p:nvPr/>
        </p:nvPicPr>
        <p:blipFill>
          <a:blip r:embed="rId4" cstate="print"/>
          <a:srcRect/>
          <a:stretch>
            <a:fillRect/>
          </a:stretch>
        </p:blipFill>
        <p:spPr bwMode="auto">
          <a:xfrm>
            <a:off x="2123728" y="1737767"/>
            <a:ext cx="1371600" cy="1214438"/>
          </a:xfrm>
          <a:prstGeom prst="rect">
            <a:avLst/>
          </a:prstGeom>
          <a:noFill/>
          <a:ln w="9525">
            <a:noFill/>
            <a:miter lim="800000"/>
            <a:headEnd/>
            <a:tailEnd/>
          </a:ln>
        </p:spPr>
      </p:pic>
      <p:pic>
        <p:nvPicPr>
          <p:cNvPr id="5" name="Picture 7" descr="3"/>
          <p:cNvPicPr>
            <a:picLocks noChangeAspect="1" noChangeArrowheads="1"/>
          </p:cNvPicPr>
          <p:nvPr/>
        </p:nvPicPr>
        <p:blipFill>
          <a:blip r:embed="rId5" cstate="print"/>
          <a:srcRect/>
          <a:stretch>
            <a:fillRect/>
          </a:stretch>
        </p:blipFill>
        <p:spPr bwMode="auto">
          <a:xfrm>
            <a:off x="4066530" y="1580605"/>
            <a:ext cx="1225550" cy="1371600"/>
          </a:xfrm>
          <a:prstGeom prst="rect">
            <a:avLst/>
          </a:prstGeom>
          <a:noFill/>
          <a:ln w="9525">
            <a:noFill/>
            <a:miter lim="800000"/>
            <a:headEnd/>
            <a:tailEnd/>
          </a:ln>
        </p:spPr>
      </p:pic>
      <p:pic>
        <p:nvPicPr>
          <p:cNvPr id="6" name="Picture 8" descr="4"/>
          <p:cNvPicPr>
            <a:picLocks noChangeAspect="1" noChangeArrowheads="1"/>
          </p:cNvPicPr>
          <p:nvPr/>
        </p:nvPicPr>
        <p:blipFill>
          <a:blip r:embed="rId6" cstate="print"/>
          <a:srcRect/>
          <a:stretch>
            <a:fillRect/>
          </a:stretch>
        </p:blipFill>
        <p:spPr bwMode="auto">
          <a:xfrm>
            <a:off x="5500464" y="1678509"/>
            <a:ext cx="1447800" cy="1274762"/>
          </a:xfrm>
          <a:prstGeom prst="rect">
            <a:avLst/>
          </a:prstGeom>
          <a:noFill/>
          <a:ln w="9525">
            <a:noFill/>
            <a:miter lim="800000"/>
            <a:headEnd/>
            <a:tailEnd/>
          </a:ln>
        </p:spPr>
      </p:pic>
      <p:pic>
        <p:nvPicPr>
          <p:cNvPr id="7" name="Picture 9" descr="5"/>
          <p:cNvPicPr>
            <a:picLocks noChangeAspect="1" noChangeArrowheads="1"/>
          </p:cNvPicPr>
          <p:nvPr/>
        </p:nvPicPr>
        <p:blipFill>
          <a:blip r:embed="rId7" cstate="print"/>
          <a:srcRect/>
          <a:stretch>
            <a:fillRect/>
          </a:stretch>
        </p:blipFill>
        <p:spPr bwMode="auto">
          <a:xfrm>
            <a:off x="7296472" y="1556792"/>
            <a:ext cx="1524000" cy="1395413"/>
          </a:xfrm>
          <a:prstGeom prst="rect">
            <a:avLst/>
          </a:prstGeom>
          <a:noFill/>
          <a:ln w="9525">
            <a:noFill/>
            <a:miter lim="800000"/>
            <a:headEnd/>
            <a:tailEnd/>
          </a:ln>
        </p:spPr>
      </p:pic>
      <p:pic>
        <p:nvPicPr>
          <p:cNvPr id="8" name="Picture 10" descr="6"/>
          <p:cNvPicPr>
            <a:picLocks noChangeAspect="1" noChangeArrowheads="1"/>
          </p:cNvPicPr>
          <p:nvPr/>
        </p:nvPicPr>
        <p:blipFill>
          <a:blip r:embed="rId8" cstate="print"/>
          <a:srcRect/>
          <a:stretch>
            <a:fillRect/>
          </a:stretch>
        </p:blipFill>
        <p:spPr bwMode="auto">
          <a:xfrm>
            <a:off x="280392" y="4278039"/>
            <a:ext cx="1371600" cy="1360488"/>
          </a:xfrm>
          <a:prstGeom prst="rect">
            <a:avLst/>
          </a:prstGeom>
          <a:noFill/>
          <a:ln w="9525">
            <a:noFill/>
            <a:miter lim="800000"/>
            <a:headEnd/>
            <a:tailEnd/>
          </a:ln>
        </p:spPr>
      </p:pic>
      <p:pic>
        <p:nvPicPr>
          <p:cNvPr id="9" name="Picture 11" descr="7"/>
          <p:cNvPicPr>
            <a:picLocks noChangeAspect="1" noChangeArrowheads="1"/>
          </p:cNvPicPr>
          <p:nvPr/>
        </p:nvPicPr>
        <p:blipFill>
          <a:blip r:embed="rId9" cstate="print"/>
          <a:srcRect/>
          <a:stretch>
            <a:fillRect/>
          </a:stretch>
        </p:blipFill>
        <p:spPr bwMode="auto">
          <a:xfrm>
            <a:off x="1979712" y="4371627"/>
            <a:ext cx="1524000" cy="1217613"/>
          </a:xfrm>
          <a:prstGeom prst="rect">
            <a:avLst/>
          </a:prstGeom>
          <a:noFill/>
          <a:ln w="9525">
            <a:noFill/>
            <a:miter lim="800000"/>
            <a:headEnd/>
            <a:tailEnd/>
          </a:ln>
        </p:spPr>
      </p:pic>
      <p:pic>
        <p:nvPicPr>
          <p:cNvPr id="10" name="Picture 12" descr="8"/>
          <p:cNvPicPr>
            <a:picLocks noChangeAspect="1" noChangeArrowheads="1"/>
          </p:cNvPicPr>
          <p:nvPr/>
        </p:nvPicPr>
        <p:blipFill>
          <a:blip r:embed="rId10" cstate="print"/>
          <a:srcRect/>
          <a:stretch>
            <a:fillRect/>
          </a:stretch>
        </p:blipFill>
        <p:spPr bwMode="auto">
          <a:xfrm>
            <a:off x="3995936" y="4437112"/>
            <a:ext cx="1447800" cy="1174750"/>
          </a:xfrm>
          <a:prstGeom prst="rect">
            <a:avLst/>
          </a:prstGeom>
          <a:noFill/>
          <a:ln w="9525">
            <a:noFill/>
            <a:miter lim="800000"/>
            <a:headEnd/>
            <a:tailEnd/>
          </a:ln>
        </p:spPr>
      </p:pic>
      <p:pic>
        <p:nvPicPr>
          <p:cNvPr id="11" name="Picture 13" descr="9"/>
          <p:cNvPicPr>
            <a:picLocks noChangeAspect="1" noChangeArrowheads="1"/>
          </p:cNvPicPr>
          <p:nvPr/>
        </p:nvPicPr>
        <p:blipFill>
          <a:blip r:embed="rId11" cstate="print"/>
          <a:srcRect/>
          <a:stretch>
            <a:fillRect/>
          </a:stretch>
        </p:blipFill>
        <p:spPr bwMode="auto">
          <a:xfrm>
            <a:off x="5868888" y="4375373"/>
            <a:ext cx="1295400" cy="1285875"/>
          </a:xfrm>
          <a:prstGeom prst="rect">
            <a:avLst/>
          </a:prstGeom>
          <a:noFill/>
          <a:ln w="9525">
            <a:noFill/>
            <a:miter lim="800000"/>
            <a:headEnd/>
            <a:tailEnd/>
          </a:ln>
        </p:spPr>
      </p:pic>
      <p:sp>
        <p:nvSpPr>
          <p:cNvPr id="12" name="Text Box 14"/>
          <p:cNvSpPr txBox="1">
            <a:spLocks noChangeArrowheads="1"/>
          </p:cNvSpPr>
          <p:nvPr/>
        </p:nvSpPr>
        <p:spPr bwMode="auto">
          <a:xfrm>
            <a:off x="863808" y="2994869"/>
            <a:ext cx="545342" cy="523220"/>
          </a:xfrm>
          <a:prstGeom prst="rect">
            <a:avLst/>
          </a:prstGeom>
          <a:noFill/>
          <a:ln w="9525">
            <a:noFill/>
            <a:miter lim="800000"/>
            <a:headEnd/>
            <a:tailEnd/>
          </a:ln>
        </p:spPr>
        <p:txBody>
          <a:bodyPr wrap="none">
            <a:spAutoFit/>
          </a:bodyPr>
          <a:lstStyle/>
          <a:p>
            <a:r>
              <a:rPr lang="zh-CN" altLang="en-US" sz="2800" dirty="0">
                <a:latin typeface="黑体" pitchFamily="49" charset="-122"/>
                <a:ea typeface="黑体" pitchFamily="49" charset="-122"/>
              </a:rPr>
              <a:t>狗</a:t>
            </a:r>
          </a:p>
        </p:txBody>
      </p:sp>
      <p:sp>
        <p:nvSpPr>
          <p:cNvPr id="13" name="Text Box 15"/>
          <p:cNvSpPr txBox="1">
            <a:spLocks noChangeArrowheads="1"/>
          </p:cNvSpPr>
          <p:nvPr/>
        </p:nvSpPr>
        <p:spPr bwMode="auto">
          <a:xfrm>
            <a:off x="2573288" y="2985833"/>
            <a:ext cx="1143000" cy="519113"/>
          </a:xfrm>
          <a:prstGeom prst="rect">
            <a:avLst/>
          </a:prstGeom>
          <a:noFill/>
          <a:ln w="9525">
            <a:noFill/>
            <a:miter lim="800000"/>
            <a:headEnd/>
            <a:tailEnd/>
          </a:ln>
        </p:spPr>
        <p:txBody>
          <a:bodyPr wrap="square">
            <a:spAutoFit/>
          </a:bodyPr>
          <a:lstStyle/>
          <a:p>
            <a:r>
              <a:rPr lang="zh-CN" altLang="en-US" sz="2800" dirty="0">
                <a:latin typeface="黑体" pitchFamily="49" charset="-122"/>
                <a:ea typeface="黑体" pitchFamily="49" charset="-122"/>
              </a:rPr>
              <a:t>蝴蝶</a:t>
            </a:r>
          </a:p>
        </p:txBody>
      </p:sp>
      <p:sp>
        <p:nvSpPr>
          <p:cNvPr id="14" name="Text Box 16"/>
          <p:cNvSpPr txBox="1">
            <a:spLocks noChangeArrowheads="1"/>
          </p:cNvSpPr>
          <p:nvPr/>
        </p:nvSpPr>
        <p:spPr bwMode="auto">
          <a:xfrm>
            <a:off x="4572000" y="3005049"/>
            <a:ext cx="714510" cy="523220"/>
          </a:xfrm>
          <a:prstGeom prst="rect">
            <a:avLst/>
          </a:prstGeom>
          <a:noFill/>
          <a:ln w="9525">
            <a:noFill/>
            <a:miter lim="800000"/>
            <a:headEnd/>
            <a:tailEnd/>
          </a:ln>
        </p:spPr>
        <p:txBody>
          <a:bodyPr wrap="square">
            <a:spAutoFit/>
          </a:bodyPr>
          <a:lstStyle/>
          <a:p>
            <a:r>
              <a:rPr lang="zh-CN" altLang="en-US" sz="2800" b="1" dirty="0">
                <a:latin typeface="黑体" pitchFamily="49" charset="-122"/>
                <a:ea typeface="黑体" pitchFamily="49" charset="-122"/>
              </a:rPr>
              <a:t>鸡</a:t>
            </a:r>
          </a:p>
        </p:txBody>
      </p:sp>
      <p:sp>
        <p:nvSpPr>
          <p:cNvPr id="15" name="Text Box 17"/>
          <p:cNvSpPr txBox="1">
            <a:spLocks noChangeArrowheads="1"/>
          </p:cNvSpPr>
          <p:nvPr/>
        </p:nvSpPr>
        <p:spPr bwMode="auto">
          <a:xfrm>
            <a:off x="6097488" y="2961003"/>
            <a:ext cx="1066800" cy="519113"/>
          </a:xfrm>
          <a:prstGeom prst="rect">
            <a:avLst/>
          </a:prstGeom>
          <a:noFill/>
          <a:ln w="9525">
            <a:noFill/>
            <a:miter lim="800000"/>
            <a:headEnd/>
            <a:tailEnd/>
          </a:ln>
        </p:spPr>
        <p:txBody>
          <a:bodyPr>
            <a:spAutoFit/>
          </a:bodyPr>
          <a:lstStyle/>
          <a:p>
            <a:r>
              <a:rPr lang="zh-CN" altLang="en-US" sz="2800" b="1" dirty="0">
                <a:latin typeface="黑体" pitchFamily="49" charset="-122"/>
                <a:ea typeface="黑体" pitchFamily="49" charset="-122"/>
              </a:rPr>
              <a:t>蛞蝓</a:t>
            </a:r>
          </a:p>
        </p:txBody>
      </p:sp>
      <p:sp>
        <p:nvSpPr>
          <p:cNvPr id="16" name="Text Box 18"/>
          <p:cNvSpPr txBox="1">
            <a:spLocks noChangeArrowheads="1"/>
          </p:cNvSpPr>
          <p:nvPr/>
        </p:nvSpPr>
        <p:spPr bwMode="auto">
          <a:xfrm>
            <a:off x="7804720" y="2952205"/>
            <a:ext cx="1339280" cy="519113"/>
          </a:xfrm>
          <a:prstGeom prst="rect">
            <a:avLst/>
          </a:prstGeom>
          <a:noFill/>
          <a:ln w="9525">
            <a:noFill/>
            <a:miter lim="800000"/>
            <a:headEnd/>
            <a:tailEnd/>
          </a:ln>
        </p:spPr>
        <p:txBody>
          <a:bodyPr wrap="square">
            <a:spAutoFit/>
          </a:bodyPr>
          <a:lstStyle/>
          <a:p>
            <a:r>
              <a:rPr lang="zh-CN" altLang="en-US" sz="2800" b="1" dirty="0">
                <a:latin typeface="黑体" pitchFamily="49" charset="-122"/>
                <a:ea typeface="黑体" pitchFamily="49" charset="-122"/>
              </a:rPr>
              <a:t>蚂蚁</a:t>
            </a:r>
          </a:p>
        </p:txBody>
      </p:sp>
      <p:sp>
        <p:nvSpPr>
          <p:cNvPr id="17" name="Text Box 19"/>
          <p:cNvSpPr txBox="1">
            <a:spLocks noChangeArrowheads="1"/>
          </p:cNvSpPr>
          <p:nvPr/>
        </p:nvSpPr>
        <p:spPr bwMode="auto">
          <a:xfrm>
            <a:off x="747936" y="5718199"/>
            <a:ext cx="1524000" cy="519113"/>
          </a:xfrm>
          <a:prstGeom prst="rect">
            <a:avLst/>
          </a:prstGeom>
          <a:noFill/>
          <a:ln w="9525">
            <a:noFill/>
            <a:miter lim="800000"/>
            <a:headEnd/>
            <a:tailEnd/>
          </a:ln>
        </p:spPr>
        <p:txBody>
          <a:bodyPr>
            <a:spAutoFit/>
          </a:bodyPr>
          <a:lstStyle/>
          <a:p>
            <a:r>
              <a:rPr lang="zh-CN" altLang="en-US" sz="2800" b="1" dirty="0">
                <a:latin typeface="黑体" pitchFamily="49" charset="-122"/>
                <a:ea typeface="黑体" pitchFamily="49" charset="-122"/>
              </a:rPr>
              <a:t>金鱼</a:t>
            </a:r>
          </a:p>
        </p:txBody>
      </p:sp>
      <p:sp>
        <p:nvSpPr>
          <p:cNvPr id="18" name="Text Box 20"/>
          <p:cNvSpPr txBox="1">
            <a:spLocks noChangeArrowheads="1"/>
          </p:cNvSpPr>
          <p:nvPr/>
        </p:nvSpPr>
        <p:spPr bwMode="auto">
          <a:xfrm>
            <a:off x="2501280" y="5718199"/>
            <a:ext cx="1447800" cy="519113"/>
          </a:xfrm>
          <a:prstGeom prst="rect">
            <a:avLst/>
          </a:prstGeom>
          <a:noFill/>
          <a:ln w="9525">
            <a:noFill/>
            <a:miter lim="800000"/>
            <a:headEnd/>
            <a:tailEnd/>
          </a:ln>
        </p:spPr>
        <p:txBody>
          <a:bodyPr>
            <a:spAutoFit/>
          </a:bodyPr>
          <a:lstStyle/>
          <a:p>
            <a:r>
              <a:rPr lang="zh-CN" altLang="en-US" sz="2800" b="1" dirty="0">
                <a:latin typeface="黑体" pitchFamily="49" charset="-122"/>
                <a:ea typeface="黑体" pitchFamily="49" charset="-122"/>
              </a:rPr>
              <a:t>蜗牛</a:t>
            </a:r>
          </a:p>
        </p:txBody>
      </p:sp>
      <p:sp>
        <p:nvSpPr>
          <p:cNvPr id="19" name="Text Box 21"/>
          <p:cNvSpPr txBox="1">
            <a:spLocks noChangeArrowheads="1"/>
          </p:cNvSpPr>
          <p:nvPr/>
        </p:nvSpPr>
        <p:spPr bwMode="auto">
          <a:xfrm>
            <a:off x="4572000" y="5730031"/>
            <a:ext cx="1371600" cy="519113"/>
          </a:xfrm>
          <a:prstGeom prst="rect">
            <a:avLst/>
          </a:prstGeom>
          <a:noFill/>
          <a:ln w="9525">
            <a:noFill/>
            <a:miter lim="800000"/>
            <a:headEnd/>
            <a:tailEnd/>
          </a:ln>
        </p:spPr>
        <p:txBody>
          <a:bodyPr>
            <a:spAutoFit/>
          </a:bodyPr>
          <a:lstStyle/>
          <a:p>
            <a:r>
              <a:rPr lang="zh-CN" altLang="en-US" sz="2800" b="1" dirty="0">
                <a:latin typeface="黑体" pitchFamily="49" charset="-122"/>
                <a:ea typeface="黑体" pitchFamily="49" charset="-122"/>
              </a:rPr>
              <a:t>老虎</a:t>
            </a:r>
          </a:p>
        </p:txBody>
      </p:sp>
      <p:sp>
        <p:nvSpPr>
          <p:cNvPr id="20" name="Text Box 22"/>
          <p:cNvSpPr txBox="1">
            <a:spLocks noChangeArrowheads="1"/>
          </p:cNvSpPr>
          <p:nvPr/>
        </p:nvSpPr>
        <p:spPr bwMode="auto">
          <a:xfrm>
            <a:off x="6156176" y="5733256"/>
            <a:ext cx="1066800" cy="519113"/>
          </a:xfrm>
          <a:prstGeom prst="rect">
            <a:avLst/>
          </a:prstGeom>
          <a:noFill/>
          <a:ln w="9525">
            <a:noFill/>
            <a:miter lim="800000"/>
            <a:headEnd/>
            <a:tailEnd/>
          </a:ln>
        </p:spPr>
        <p:txBody>
          <a:bodyPr>
            <a:spAutoFit/>
          </a:bodyPr>
          <a:lstStyle/>
          <a:p>
            <a:r>
              <a:rPr lang="zh-CN" altLang="en-US" sz="2800" b="1" dirty="0">
                <a:latin typeface="黑体" pitchFamily="49" charset="-122"/>
                <a:ea typeface="黑体" pitchFamily="49" charset="-122"/>
              </a:rPr>
              <a:t>喜鹊</a:t>
            </a:r>
          </a:p>
        </p:txBody>
      </p:sp>
      <p:sp>
        <p:nvSpPr>
          <p:cNvPr id="21" name="Text Box 23"/>
          <p:cNvSpPr txBox="1">
            <a:spLocks noChangeArrowheads="1"/>
          </p:cNvSpPr>
          <p:nvPr/>
        </p:nvSpPr>
        <p:spPr bwMode="auto">
          <a:xfrm>
            <a:off x="8079900" y="5703912"/>
            <a:ext cx="545342" cy="523220"/>
          </a:xfrm>
          <a:prstGeom prst="rect">
            <a:avLst/>
          </a:prstGeom>
          <a:noFill/>
          <a:ln w="9525">
            <a:noFill/>
            <a:miter lim="800000"/>
            <a:headEnd/>
            <a:tailEnd/>
          </a:ln>
        </p:spPr>
        <p:txBody>
          <a:bodyPr wrap="none">
            <a:spAutoFit/>
          </a:bodyPr>
          <a:lstStyle/>
          <a:p>
            <a:r>
              <a:rPr lang="zh-CN" altLang="en-US" sz="2800" b="1" dirty="0">
                <a:latin typeface="黑体" pitchFamily="49" charset="-122"/>
                <a:ea typeface="黑体" pitchFamily="49" charset="-122"/>
              </a:rPr>
              <a:t>蛤</a:t>
            </a:r>
          </a:p>
        </p:txBody>
      </p:sp>
      <p:sp>
        <p:nvSpPr>
          <p:cNvPr id="22" name="Rectangle 64"/>
          <p:cNvSpPr>
            <a:spLocks noChangeArrowheads="1"/>
          </p:cNvSpPr>
          <p:nvPr/>
        </p:nvSpPr>
        <p:spPr bwMode="auto">
          <a:xfrm>
            <a:off x="459250" y="3009156"/>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23" name="Rectangle 65"/>
          <p:cNvSpPr>
            <a:spLocks noChangeArrowheads="1"/>
          </p:cNvSpPr>
          <p:nvPr/>
        </p:nvSpPr>
        <p:spPr bwMode="auto">
          <a:xfrm>
            <a:off x="2133296" y="2997661"/>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24" name="Rectangle 66"/>
          <p:cNvSpPr>
            <a:spLocks noChangeArrowheads="1"/>
          </p:cNvSpPr>
          <p:nvPr/>
        </p:nvSpPr>
        <p:spPr bwMode="auto">
          <a:xfrm>
            <a:off x="4104258" y="3009157"/>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sp>
        <p:nvSpPr>
          <p:cNvPr id="25" name="Rectangle 67"/>
          <p:cNvSpPr>
            <a:spLocks noChangeArrowheads="1"/>
          </p:cNvSpPr>
          <p:nvPr/>
        </p:nvSpPr>
        <p:spPr bwMode="auto">
          <a:xfrm>
            <a:off x="5616426" y="2975290"/>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④</a:t>
            </a:r>
          </a:p>
        </p:txBody>
      </p:sp>
      <p:sp>
        <p:nvSpPr>
          <p:cNvPr id="26" name="Rectangle 68"/>
          <p:cNvSpPr>
            <a:spLocks noChangeArrowheads="1"/>
          </p:cNvSpPr>
          <p:nvPr/>
        </p:nvSpPr>
        <p:spPr bwMode="auto">
          <a:xfrm>
            <a:off x="7296472" y="2955745"/>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⑤</a:t>
            </a:r>
          </a:p>
        </p:txBody>
      </p:sp>
      <p:sp>
        <p:nvSpPr>
          <p:cNvPr id="27" name="Rectangle 69"/>
          <p:cNvSpPr>
            <a:spLocks noChangeArrowheads="1"/>
          </p:cNvSpPr>
          <p:nvPr/>
        </p:nvSpPr>
        <p:spPr bwMode="auto">
          <a:xfrm>
            <a:off x="280392" y="5718199"/>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⑥</a:t>
            </a:r>
          </a:p>
        </p:txBody>
      </p:sp>
      <p:sp>
        <p:nvSpPr>
          <p:cNvPr id="28" name="Rectangle 70"/>
          <p:cNvSpPr>
            <a:spLocks noChangeArrowheads="1"/>
          </p:cNvSpPr>
          <p:nvPr/>
        </p:nvSpPr>
        <p:spPr bwMode="auto">
          <a:xfrm>
            <a:off x="2044080" y="5718199"/>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⑦</a:t>
            </a:r>
          </a:p>
        </p:txBody>
      </p:sp>
      <p:sp>
        <p:nvSpPr>
          <p:cNvPr id="29" name="Rectangle 71"/>
          <p:cNvSpPr>
            <a:spLocks noChangeArrowheads="1"/>
          </p:cNvSpPr>
          <p:nvPr/>
        </p:nvSpPr>
        <p:spPr bwMode="auto">
          <a:xfrm>
            <a:off x="4067944" y="5744318"/>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⑧</a:t>
            </a:r>
          </a:p>
        </p:txBody>
      </p:sp>
      <p:sp>
        <p:nvSpPr>
          <p:cNvPr id="30" name="Rectangle 72"/>
          <p:cNvSpPr>
            <a:spLocks noChangeArrowheads="1"/>
          </p:cNvSpPr>
          <p:nvPr/>
        </p:nvSpPr>
        <p:spPr bwMode="auto">
          <a:xfrm>
            <a:off x="5665440" y="5733256"/>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⑨</a:t>
            </a:r>
          </a:p>
        </p:txBody>
      </p:sp>
      <p:sp>
        <p:nvSpPr>
          <p:cNvPr id="31" name="Rectangle 73"/>
          <p:cNvSpPr>
            <a:spLocks noChangeArrowheads="1"/>
          </p:cNvSpPr>
          <p:nvPr/>
        </p:nvSpPr>
        <p:spPr bwMode="auto">
          <a:xfrm>
            <a:off x="7596336" y="5718199"/>
            <a:ext cx="539750" cy="519113"/>
          </a:xfrm>
          <a:prstGeom prst="rect">
            <a:avLst/>
          </a:prstGeom>
          <a:noFill/>
          <a:ln w="9525">
            <a:noFill/>
            <a:miter lim="800000"/>
            <a:headEnd/>
            <a:tailEnd/>
          </a:ln>
        </p:spPr>
        <p:txBody>
          <a:bodyPr wrap="none">
            <a:spAutoFit/>
          </a:bodyPr>
          <a:lstStyle/>
          <a:p>
            <a:r>
              <a:rPr lang="en-US" altLang="zh-CN" sz="2800" b="1" dirty="0">
                <a:solidFill>
                  <a:srgbClr val="FF3300"/>
                </a:solidFill>
              </a:rPr>
              <a:t>⑩</a:t>
            </a:r>
          </a:p>
        </p:txBody>
      </p:sp>
      <p:sp>
        <p:nvSpPr>
          <p:cNvPr id="33" name="TextBox 32"/>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1.</a:t>
            </a:r>
            <a:r>
              <a:rPr lang="zh-CN" altLang="en-US" sz="4400" b="1" dirty="0" smtClean="0">
                <a:latin typeface="华文楷体" pitchFamily="2" charset="-122"/>
                <a:ea typeface="华文楷体" pitchFamily="2" charset="-122"/>
              </a:rPr>
              <a:t>给动物卡片</a:t>
            </a:r>
            <a:r>
              <a:rPr lang="zh-CN" altLang="en-US" sz="4400" b="1" dirty="0" smtClean="0">
                <a:solidFill>
                  <a:srgbClr val="FF0000"/>
                </a:solidFill>
                <a:latin typeface="华文楷体" pitchFamily="2" charset="-122"/>
                <a:ea typeface="华文楷体" pitchFamily="2" charset="-122"/>
              </a:rPr>
              <a:t>编号</a:t>
            </a:r>
            <a:endParaRPr lang="en-US" altLang="zh-CN" sz="4400" b="1" dirty="0" smtClean="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linds(horizontal)">
                                      <p:cBhvr>
                                        <p:cTn id="25" dur="500"/>
                                        <p:tgtEl>
                                          <p:spTgt spid="2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linds(horizontal)">
                                      <p:cBhvr>
                                        <p:cTn id="28" dur="500"/>
                                        <p:tgtEl>
                                          <p:spTgt spid="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linds(horizontal)">
                                      <p:cBhvr>
                                        <p:cTn id="31" dur="500"/>
                                        <p:tgtEl>
                                          <p:spTgt spid="3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linds(horizontal)">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2.</a:t>
            </a:r>
            <a:r>
              <a:rPr lang="zh-CN" altLang="en-US" sz="4400" b="1" dirty="0" smtClean="0">
                <a:latin typeface="华文楷体" pitchFamily="2" charset="-122"/>
                <a:ea typeface="华文楷体" pitchFamily="2" charset="-122"/>
              </a:rPr>
              <a:t>交流</a:t>
            </a:r>
            <a:r>
              <a:rPr lang="zh-CN" altLang="en-US" sz="4400" b="1" dirty="0" smtClean="0">
                <a:solidFill>
                  <a:srgbClr val="FF0000"/>
                </a:solidFill>
                <a:latin typeface="华文楷体" pitchFamily="2" charset="-122"/>
                <a:ea typeface="华文楷体" pitchFamily="2" charset="-122"/>
              </a:rPr>
              <a:t>分类标准</a:t>
            </a:r>
            <a:endParaRPr lang="en-US" altLang="zh-CN" sz="4400" b="1" dirty="0" smtClean="0">
              <a:solidFill>
                <a:srgbClr val="FF0000"/>
              </a:solidFill>
              <a:latin typeface="华文楷体" pitchFamily="2" charset="-122"/>
              <a:ea typeface="华文楷体" pitchFamily="2" charset="-122"/>
            </a:endParaRPr>
          </a:p>
        </p:txBody>
      </p:sp>
      <p:pic>
        <p:nvPicPr>
          <p:cNvPr id="11265" name="Picture 1" descr="C:\Documents and Settings\Administrator\Application Data\Tencent\Users\173692760\QQ\WinTemp\RichOle\F4FC@{TF8LLOKLJ%VHMJLNB.png"/>
          <p:cNvPicPr>
            <a:picLocks noChangeAspect="1" noChangeArrowheads="1"/>
          </p:cNvPicPr>
          <p:nvPr/>
        </p:nvPicPr>
        <p:blipFill>
          <a:blip r:embed="rId2" cstate="print"/>
          <a:srcRect/>
          <a:stretch>
            <a:fillRect/>
          </a:stretch>
        </p:blipFill>
        <p:spPr bwMode="auto">
          <a:xfrm>
            <a:off x="2123728" y="2592279"/>
            <a:ext cx="6712865" cy="3717041"/>
          </a:xfrm>
          <a:prstGeom prst="rect">
            <a:avLst/>
          </a:prstGeom>
          <a:noFill/>
        </p:spPr>
      </p:pic>
      <p:grpSp>
        <p:nvGrpSpPr>
          <p:cNvPr id="37" name="组合 36"/>
          <p:cNvGrpSpPr/>
          <p:nvPr/>
        </p:nvGrpSpPr>
        <p:grpSpPr>
          <a:xfrm>
            <a:off x="179512" y="1452798"/>
            <a:ext cx="8964488" cy="3704394"/>
            <a:chOff x="251520" y="1268760"/>
            <a:chExt cx="8964488" cy="3704394"/>
          </a:xfrm>
        </p:grpSpPr>
        <p:pic>
          <p:nvPicPr>
            <p:cNvPr id="34" name="Picture 1"/>
            <p:cNvPicPr>
              <a:picLocks noChangeAspect="1" noChangeArrowheads="1"/>
            </p:cNvPicPr>
            <p:nvPr/>
          </p:nvPicPr>
          <p:blipFill>
            <a:blip r:embed="rId3" cstate="print"/>
            <a:srcRect/>
            <a:stretch>
              <a:fillRect/>
            </a:stretch>
          </p:blipFill>
          <p:spPr bwMode="auto">
            <a:xfrm>
              <a:off x="251520" y="2564904"/>
              <a:ext cx="1800200" cy="2408250"/>
            </a:xfrm>
            <a:prstGeom prst="rect">
              <a:avLst/>
            </a:prstGeom>
            <a:noFill/>
            <a:ln w="9525">
              <a:noFill/>
              <a:miter lim="800000"/>
              <a:headEnd/>
              <a:tailEnd/>
            </a:ln>
          </p:spPr>
        </p:pic>
        <p:sp>
          <p:nvSpPr>
            <p:cNvPr id="35" name="线形标注 2 34"/>
            <p:cNvSpPr/>
            <p:nvPr/>
          </p:nvSpPr>
          <p:spPr>
            <a:xfrm>
              <a:off x="2411760" y="1268760"/>
              <a:ext cx="6408712" cy="864096"/>
            </a:xfrm>
            <a:prstGeom prst="borderCallout2">
              <a:avLst>
                <a:gd name="adj1" fmla="val 52345"/>
                <a:gd name="adj2" fmla="val -270"/>
                <a:gd name="adj3" fmla="val 117854"/>
                <a:gd name="adj4" fmla="val -9789"/>
                <a:gd name="adj5" fmla="val 223361"/>
                <a:gd name="adj6" fmla="val -1109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627784" y="1340768"/>
              <a:ext cx="6588224" cy="646331"/>
            </a:xfrm>
            <a:prstGeom prst="rect">
              <a:avLst/>
            </a:prstGeom>
          </p:spPr>
          <p:txBody>
            <a:bodyPr wrap="square">
              <a:spAutoFit/>
            </a:bodyPr>
            <a:lstStyle/>
            <a:p>
              <a:r>
                <a:rPr lang="zh-CN" altLang="en-US" sz="3600" b="1" dirty="0" smtClean="0"/>
                <a:t>按什么标准分类？分成几类？</a:t>
              </a:r>
              <a:endParaRPr lang="zh-CN" altLang="en-US" sz="36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988840"/>
            <a:ext cx="5544617" cy="4626326"/>
          </a:xfrm>
          <a:prstGeom prst="rect">
            <a:avLst/>
          </a:prstGeom>
          <a:noFill/>
        </p:spPr>
      </p:pic>
      <p:sp>
        <p:nvSpPr>
          <p:cNvPr id="4" name="TextBox 3"/>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sp>
        <p:nvSpPr>
          <p:cNvPr id="5" name="矩形 4"/>
          <p:cNvSpPr/>
          <p:nvPr/>
        </p:nvSpPr>
        <p:spPr>
          <a:xfrm>
            <a:off x="323528" y="1196752"/>
            <a:ext cx="8820472" cy="646331"/>
          </a:xfrm>
          <a:prstGeom prst="rect">
            <a:avLst/>
          </a:prstGeom>
        </p:spPr>
        <p:txBody>
          <a:bodyPr wrap="square">
            <a:spAutoFit/>
          </a:bodyPr>
          <a:lstStyle/>
          <a:p>
            <a:r>
              <a:rPr lang="zh-CN" altLang="en-US" sz="3600" b="1" dirty="0" smtClean="0"/>
              <a:t>举例：按“</a:t>
            </a:r>
            <a:r>
              <a:rPr lang="zh-CN" altLang="en-US" sz="3600" b="1" dirty="0" smtClean="0">
                <a:solidFill>
                  <a:srgbClr val="FF0000"/>
                </a:solidFill>
              </a:rPr>
              <a:t>是否水生</a:t>
            </a:r>
            <a:r>
              <a:rPr lang="zh-CN" altLang="en-US" sz="3600" b="1" dirty="0" smtClean="0"/>
              <a:t>”标准分类</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pic>
        <p:nvPicPr>
          <p:cNvPr id="9" name="Picture 2" descr="C:\DOCUME~1\ADMINI~1\LOCALS~1\Temp\1524638857(1).png"/>
          <p:cNvPicPr>
            <a:picLocks noChangeAspect="1" noChangeArrowheads="1"/>
          </p:cNvPicPr>
          <p:nvPr/>
        </p:nvPicPr>
        <p:blipFill>
          <a:blip r:embed="rId3" cstate="print"/>
          <a:srcRect/>
          <a:stretch>
            <a:fillRect/>
          </a:stretch>
        </p:blipFill>
        <p:spPr bwMode="auto">
          <a:xfrm>
            <a:off x="6804248" y="4293096"/>
            <a:ext cx="2088232" cy="2233581"/>
          </a:xfrm>
          <a:prstGeom prst="rect">
            <a:avLst/>
          </a:prstGeom>
          <a:noFill/>
        </p:spPr>
      </p:pic>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pic>
        <p:nvPicPr>
          <p:cNvPr id="8" name="Picture 3" descr="C:\DOCUME~1\ADMINI~1\LOCALS~1\Temp\1524638864(1).png"/>
          <p:cNvPicPr>
            <a:picLocks noChangeAspect="1" noChangeArrowheads="1"/>
          </p:cNvPicPr>
          <p:nvPr/>
        </p:nvPicPr>
        <p:blipFill>
          <a:blip r:embed="rId3" cstate="print"/>
          <a:srcRect/>
          <a:stretch>
            <a:fillRect/>
          </a:stretch>
        </p:blipFill>
        <p:spPr bwMode="auto">
          <a:xfrm>
            <a:off x="6660232" y="1700808"/>
            <a:ext cx="2127498" cy="2001937"/>
          </a:xfrm>
          <a:prstGeom prst="rect">
            <a:avLst/>
          </a:prstGeom>
          <a:noFill/>
        </p:spPr>
      </p:pic>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69441"/>
          </a:xfrm>
          <a:prstGeom prst="rect">
            <a:avLst/>
          </a:prstGeom>
          <a:solidFill>
            <a:schemeClr val="accent2">
              <a:lumMod val="20000"/>
              <a:lumOff val="80000"/>
            </a:schemeClr>
          </a:solidFill>
        </p:spPr>
        <p:txBody>
          <a:bodyPr wrap="square" rtlCol="0">
            <a:spAutoFit/>
          </a:bodyPr>
          <a:lstStyle/>
          <a:p>
            <a:r>
              <a:rPr lang="zh-CN" altLang="en-US" sz="4400" b="1" dirty="0" smtClean="0">
                <a:latin typeface="华文楷体" pitchFamily="2" charset="-122"/>
                <a:ea typeface="华文楷体" pitchFamily="2" charset="-122"/>
              </a:rPr>
              <a:t>  </a:t>
            </a:r>
            <a:r>
              <a:rPr lang="en-US" altLang="zh-CN" sz="4400" b="1" dirty="0" smtClean="0">
                <a:latin typeface="华文楷体" pitchFamily="2" charset="-122"/>
                <a:ea typeface="华文楷体" pitchFamily="2" charset="-122"/>
              </a:rPr>
              <a:t>3.</a:t>
            </a:r>
            <a:r>
              <a:rPr lang="zh-CN" altLang="en-US" sz="4400" b="1" dirty="0" smtClean="0">
                <a:latin typeface="华文楷体" pitchFamily="2" charset="-122"/>
                <a:ea typeface="华文楷体" pitchFamily="2" charset="-122"/>
              </a:rPr>
              <a:t>给动物</a:t>
            </a:r>
            <a:r>
              <a:rPr lang="zh-CN" altLang="en-US" sz="4400" b="1" dirty="0" smtClean="0">
                <a:solidFill>
                  <a:srgbClr val="FF0000"/>
                </a:solidFill>
                <a:latin typeface="华文楷体" pitchFamily="2" charset="-122"/>
                <a:ea typeface="华文楷体" pitchFamily="2" charset="-122"/>
              </a:rPr>
              <a:t>分类</a:t>
            </a:r>
            <a:r>
              <a:rPr lang="zh-CN" altLang="en-US" sz="4400" b="1" dirty="0" smtClean="0">
                <a:latin typeface="华文楷体" pitchFamily="2" charset="-122"/>
                <a:ea typeface="华文楷体" pitchFamily="2" charset="-122"/>
              </a:rPr>
              <a:t>，填写手册（</a:t>
            </a:r>
            <a:r>
              <a:rPr lang="en-US" altLang="zh-CN" sz="4400" b="1" dirty="0" smtClean="0">
                <a:latin typeface="华文楷体" pitchFamily="2" charset="-122"/>
                <a:ea typeface="华文楷体" pitchFamily="2" charset="-122"/>
              </a:rPr>
              <a:t>13</a:t>
            </a:r>
            <a:r>
              <a:rPr lang="zh-CN" altLang="en-US" sz="4400" b="1" dirty="0" smtClean="0">
                <a:latin typeface="华文楷体" pitchFamily="2" charset="-122"/>
                <a:ea typeface="华文楷体" pitchFamily="2" charset="-122"/>
              </a:rPr>
              <a:t>页）</a:t>
            </a:r>
            <a:endParaRPr lang="en-US" altLang="zh-CN" sz="4400" b="1" dirty="0" smtClean="0">
              <a:latin typeface="华文楷体" pitchFamily="2" charset="-122"/>
              <a:ea typeface="华文楷体" pitchFamily="2" charset="-122"/>
            </a:endParaRPr>
          </a:p>
        </p:txBody>
      </p:sp>
      <p:pic>
        <p:nvPicPr>
          <p:cNvPr id="3" name="Picture 1" descr="C:\Documents and Settings\Administrator\Application Data\Tencent\Users\173692760\QQ\WinTemp\RichOle\QUB_EFH6V9HBBM4]V}{S[QU.png"/>
          <p:cNvPicPr>
            <a:picLocks noChangeAspect="1" noChangeArrowheads="1"/>
          </p:cNvPicPr>
          <p:nvPr/>
        </p:nvPicPr>
        <p:blipFill>
          <a:blip r:embed="rId2" cstate="print"/>
          <a:srcRect/>
          <a:stretch>
            <a:fillRect/>
          </a:stretch>
        </p:blipFill>
        <p:spPr bwMode="auto">
          <a:xfrm>
            <a:off x="251519" y="1340768"/>
            <a:ext cx="6349911" cy="5298249"/>
          </a:xfrm>
          <a:prstGeom prst="rect">
            <a:avLst/>
          </a:prstGeom>
          <a:noFill/>
        </p:spPr>
      </p:pic>
      <p:sp>
        <p:nvSpPr>
          <p:cNvPr id="7" name="矩形 6"/>
          <p:cNvSpPr/>
          <p:nvPr/>
        </p:nvSpPr>
        <p:spPr>
          <a:xfrm>
            <a:off x="2915816" y="2823319"/>
            <a:ext cx="1422184" cy="461665"/>
          </a:xfrm>
          <a:prstGeom prst="rect">
            <a:avLst/>
          </a:prstGeom>
        </p:spPr>
        <p:txBody>
          <a:bodyPr wrap="none">
            <a:spAutoFit/>
          </a:bodyPr>
          <a:lstStyle/>
          <a:p>
            <a:r>
              <a:rPr lang="zh-CN" altLang="en-US" sz="2400" b="1" dirty="0" smtClean="0">
                <a:solidFill>
                  <a:srgbClr val="FF0000"/>
                </a:solidFill>
              </a:rPr>
              <a:t>是否水生</a:t>
            </a:r>
            <a:endParaRPr lang="zh-CN" altLang="en-US" sz="2400" dirty="0"/>
          </a:p>
        </p:txBody>
      </p:sp>
      <p:sp>
        <p:nvSpPr>
          <p:cNvPr id="11" name="Rectangle 64"/>
          <p:cNvSpPr>
            <a:spLocks noChangeArrowheads="1"/>
          </p:cNvSpPr>
          <p:nvPr/>
        </p:nvSpPr>
        <p:spPr bwMode="auto">
          <a:xfrm>
            <a:off x="1619672" y="3429000"/>
            <a:ext cx="539750" cy="519113"/>
          </a:xfrm>
          <a:prstGeom prst="rect">
            <a:avLst/>
          </a:prstGeom>
          <a:noFill/>
          <a:ln w="9525">
            <a:noFill/>
            <a:miter lim="800000"/>
            <a:headEnd/>
            <a:tailEnd/>
          </a:ln>
        </p:spPr>
        <p:txBody>
          <a:bodyPr>
            <a:spAutoFit/>
          </a:bodyPr>
          <a:lstStyle/>
          <a:p>
            <a:r>
              <a:rPr lang="en-US" altLang="zh-CN" sz="2800" b="1" dirty="0">
                <a:solidFill>
                  <a:srgbClr val="FF3300"/>
                </a:solidFill>
              </a:rPr>
              <a:t>①</a:t>
            </a:r>
          </a:p>
        </p:txBody>
      </p:sp>
      <p:sp>
        <p:nvSpPr>
          <p:cNvPr id="10" name="Rectangle 65"/>
          <p:cNvSpPr>
            <a:spLocks noChangeArrowheads="1"/>
          </p:cNvSpPr>
          <p:nvPr/>
        </p:nvSpPr>
        <p:spPr bwMode="auto">
          <a:xfrm>
            <a:off x="2195736" y="3429000"/>
            <a:ext cx="412750" cy="519112"/>
          </a:xfrm>
          <a:prstGeom prst="rect">
            <a:avLst/>
          </a:prstGeom>
          <a:noFill/>
          <a:ln w="9525">
            <a:noFill/>
            <a:miter lim="800000"/>
            <a:headEnd/>
            <a:tailEnd/>
          </a:ln>
        </p:spPr>
        <p:txBody>
          <a:bodyPr>
            <a:spAutoFit/>
          </a:bodyPr>
          <a:lstStyle/>
          <a:p>
            <a:r>
              <a:rPr lang="en-US" altLang="zh-CN" sz="2800" b="1" dirty="0">
                <a:solidFill>
                  <a:srgbClr val="FF3300"/>
                </a:solidFill>
              </a:rPr>
              <a:t>②</a:t>
            </a:r>
          </a:p>
        </p:txBody>
      </p:sp>
      <p:sp>
        <p:nvSpPr>
          <p:cNvPr id="9" name="Rectangle 66"/>
          <p:cNvSpPr>
            <a:spLocks noChangeArrowheads="1"/>
          </p:cNvSpPr>
          <p:nvPr/>
        </p:nvSpPr>
        <p:spPr bwMode="auto">
          <a:xfrm>
            <a:off x="2771800" y="3429000"/>
            <a:ext cx="539750" cy="519112"/>
          </a:xfrm>
          <a:prstGeom prst="rect">
            <a:avLst/>
          </a:prstGeom>
          <a:noFill/>
          <a:ln w="9525">
            <a:noFill/>
            <a:miter lim="800000"/>
            <a:headEnd/>
            <a:tailEnd/>
          </a:ln>
        </p:spPr>
        <p:txBody>
          <a:bodyPr wrap="none">
            <a:spAutoFit/>
          </a:bodyPr>
          <a:lstStyle/>
          <a:p>
            <a:r>
              <a:rPr lang="en-US" altLang="zh-CN" sz="2800" b="1" dirty="0">
                <a:solidFill>
                  <a:srgbClr val="FF3300"/>
                </a:solidFill>
              </a:rPr>
              <a:t>③</a:t>
            </a:r>
          </a:p>
        </p:txBody>
      </p:sp>
      <p:pic>
        <p:nvPicPr>
          <p:cNvPr id="12" name="Picture 4" descr="C:\DOCUME~1\ADMINI~1\LOCALS~1\Temp\1524638877(1).png"/>
          <p:cNvPicPr>
            <a:picLocks noChangeAspect="1" noChangeArrowheads="1"/>
          </p:cNvPicPr>
          <p:nvPr/>
        </p:nvPicPr>
        <p:blipFill>
          <a:blip r:embed="rId3" cstate="print"/>
          <a:srcRect/>
          <a:stretch>
            <a:fillRect/>
          </a:stretch>
        </p:blipFill>
        <p:spPr bwMode="auto">
          <a:xfrm>
            <a:off x="6588224" y="4077072"/>
            <a:ext cx="2411760" cy="24635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1424</TotalTime>
  <Words>639</Words>
  <Application>Microsoft Office PowerPoint</Application>
  <PresentationFormat>全屏显示(4:3)</PresentationFormat>
  <Paragraphs>140</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动物和植物都有生命</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181</cp:revision>
  <dcterms:created xsi:type="dcterms:W3CDTF">2017-08-06T08:46:27Z</dcterms:created>
  <dcterms:modified xsi:type="dcterms:W3CDTF">2018-04-30T14:19:28Z</dcterms:modified>
</cp:coreProperties>
</file>