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13"/>
  </p:notesMasterIdLst>
  <p:sldIdLst>
    <p:sldId id="257" r:id="rId2"/>
    <p:sldId id="263" r:id="rId3"/>
    <p:sldId id="285" r:id="rId4"/>
    <p:sldId id="290" r:id="rId5"/>
    <p:sldId id="288" r:id="rId6"/>
    <p:sldId id="265" r:id="rId7"/>
    <p:sldId id="282" r:id="rId8"/>
    <p:sldId id="284" r:id="rId9"/>
    <p:sldId id="283" r:id="rId10"/>
    <p:sldId id="286" r:id="rId11"/>
    <p:sldId id="28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97" d="100"/>
          <a:sy n="97" d="100"/>
        </p:scale>
        <p:origin x="63" y="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70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C8A8FB-400B-421E-B5DC-904113A67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0DCF808-B16A-42DE-8EFF-AE7DEE8A40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58C6C5-CCA9-43D3-8ED1-297FF4A43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FB3544-70F1-4664-B486-0216993B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DBB21C-7CF5-45F9-AA3D-16C449B90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11FA-DE70-457C-8D35-DB9BD7985B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12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29919B-1171-4054-995B-7EFF14470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4DBE09-C056-4E50-A32D-1A01D29DB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68B0B9-B3EE-4979-96E4-42911FDED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B34DE3-7ABA-4969-9557-65C0EE595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AE29AD-6479-404E-8FD8-9F30F7DB9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E7A8A-0969-4633-8303-A6E373CC7A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806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F62802F-78EB-4889-9209-B49658AAEA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5BBB84-54A2-4A93-B48A-606E15791C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AD71D5-E545-47FD-BE7A-1878B854C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433409-22B0-49B3-B5B7-960CAD733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B66D82-C0C3-4941-B0E8-D307F5351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20B4-CE90-452C-9636-AEC3BED70E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3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9E5BEF-439D-47C8-A181-3E8B16E9B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2DF287-F47C-40BF-8DA0-338F272E6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B2D6DC-B0CC-4CB6-9426-A7EF8FBA7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9AEB4-12FE-4756-9552-C87575241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4003D6-3AA0-41E5-AA0D-21A32561F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B380-596A-4EE0-BD3A-716BF89716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6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664E07-5B67-4DB5-B1AA-819BC12B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7E56C-A430-4E23-8C70-1424E90EB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CCAD42-1BCA-483A-BB88-AFBB5F4F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BB257E-DCDB-4BE6-842D-C0614123B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8BC832-A247-4505-90D5-95906281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08EE8-4DCA-41C2-975A-7299650EC3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10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14289-EE25-47A1-8094-2A6499B06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A7462D-BF9C-436F-9F56-822BF7FEDF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B6F321-E773-4047-9D34-23F361767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F53192-8300-4289-9CE3-D12D2332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E2277B-2B12-467D-A751-320B29CF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436FC0-C880-4116-8A61-BCE7013C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FC1C-BF9E-44C7-916A-322CA94C12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9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9E4F0E-24D9-40B5-A361-6A54A635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A27801-2F15-4A1B-82C4-4E9DC747A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2CFC34-BF84-4C60-A66A-6F515FD4D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5A34849-1483-4C82-BA27-4B2B5BC898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3B23605-24C7-405F-8650-5972C2F10A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06E09D-895A-46E9-91BD-C2C150E23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8D7D1FF-C4CB-49E0-AB3F-47FB1F5E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F0BE783-8A71-4E76-8727-1C76425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959-0C14-4F6B-BB28-FC362CEF6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7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D27DA-1F04-4469-A76E-8A73BD5E0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E2554E-FEBC-4A51-9205-AC594E9D3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DA47CB1-367F-4913-97CB-C7F3882C9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C9C6AF4-F64D-4AB4-BBA6-9CEF41CF2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BF4F-745C-452C-A86B-EA149E7D9B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27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5ED8EB4-EB5E-4981-8CC7-AB77DD29D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1420A9C-7ACC-46FB-A11B-773D6044E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25AFF-C0A9-462F-A6FA-F3874E816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3F4CB-3874-44E0-B657-BC78867AC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51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FD37A6-5E1F-4C0C-9704-8D966963E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188AB6-AA86-4443-9C81-6AA89D699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00D39A-360D-48F6-9750-3824BB846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613B5A-8A28-4049-A119-6CA176B63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60FE54-E993-42A5-877A-616833CDD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547BB5-B781-4D6C-859A-BD17C86FD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5D8D-E29A-421B-87A4-719AD5776D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1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3C44A9-A573-4C88-AA1F-C6EAFA9F8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0E1E63E-2F2C-415A-8E63-FF1E9DFEA8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863EA1-9969-41B3-83FE-C61F6F6AF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6F8F2C-3A30-4C32-A83C-63012A04D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3F6099-1499-4A6E-9900-DA37C9389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C86FB5-41E3-4AE2-9507-0CB8A1E56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ED0C-63B4-4684-B54B-45C1CD6B2C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9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13078D-D227-47F8-996E-C2B5E8941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D9E1787-D55E-4F07-9A31-D3701230D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E0C247-0774-4204-AC3F-3902D2D588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BDDCFE-5695-4D3D-8AF8-4A2CA71A8D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4A4BC3-A5CF-43D9-BDB5-A4F1AB5E2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B4B16-F2E9-4880-9F7C-AF8299E3EA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2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564904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err="1">
                <a:latin typeface="华文中宋" pitchFamily="2" charset="-122"/>
                <a:ea typeface="华文中宋" pitchFamily="2" charset="-122"/>
              </a:rPr>
              <a:t>guān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3200" b="1" dirty="0" err="1">
                <a:latin typeface="华文中宋" pitchFamily="2" charset="-122"/>
                <a:ea typeface="华文中宋" pitchFamily="2" charset="-122"/>
              </a:rPr>
              <a:t>chá</a:t>
            </a:r>
            <a:r>
              <a:rPr lang="en-US" altLang="zh-CN" sz="3200" b="1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3200" b="1" dirty="0" err="1">
                <a:latin typeface="华文中宋" pitchFamily="2" charset="-122"/>
                <a:ea typeface="华文中宋" pitchFamily="2" charset="-122"/>
              </a:rPr>
              <a:t>yè</a:t>
            </a:r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  <a:p>
            <a:pPr algn="ctr"/>
            <a:r>
              <a:rPr lang="zh-CN" altLang="en-US" sz="6600" b="1" dirty="0">
                <a:latin typeface="华文中宋" pitchFamily="2" charset="-122"/>
                <a:ea typeface="华文中宋" pitchFamily="2" charset="-122"/>
              </a:rPr>
              <a:t>观 察 叶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67544" y="392885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教科版一年级上册第一单元第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31BC53-3683-4613-8728-46B95D94DFDE}"/>
              </a:ext>
            </a:extLst>
          </p:cNvPr>
          <p:cNvSpPr txBox="1"/>
          <p:nvPr/>
        </p:nvSpPr>
        <p:spPr>
          <a:xfrm>
            <a:off x="725694" y="5229200"/>
            <a:ext cx="73789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龙泉市南窖中心小学   周雪芳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09D70AA-9263-499C-ADCF-25E3F9261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3228621" cy="2376264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97FE422-FEA2-48BB-A392-485EB7BB8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6321"/>
            <a:ext cx="2224088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4BBAEC0-39E1-4079-BD94-01372F0318DE}"/>
              </a:ext>
            </a:extLst>
          </p:cNvPr>
          <p:cNvSpPr/>
          <p:nvPr/>
        </p:nvSpPr>
        <p:spPr>
          <a:xfrm>
            <a:off x="190311" y="2996952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/>
              <a:t>每日任务：</a:t>
            </a:r>
            <a:endParaRPr lang="en-US" altLang="zh-CN" sz="4800" b="1" dirty="0"/>
          </a:p>
          <a:p>
            <a:r>
              <a:rPr lang="en-US" altLang="zh-CN" sz="4800" b="1" dirty="0"/>
              <a:t>1.</a:t>
            </a:r>
            <a:r>
              <a:rPr lang="zh-CN" altLang="en-US" sz="4800" b="1" dirty="0"/>
              <a:t>照顾好你的植物</a:t>
            </a:r>
            <a:endParaRPr lang="en-US" altLang="zh-CN" sz="4800" b="1" dirty="0"/>
          </a:p>
          <a:p>
            <a:r>
              <a:rPr lang="en-US" altLang="zh-CN" sz="4800" b="1" dirty="0"/>
              <a:t>2.</a:t>
            </a:r>
            <a:r>
              <a:rPr lang="zh-CN" altLang="en-US" sz="4800" b="1" dirty="0"/>
              <a:t>每天都要看书哦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C35D6BDE-7B57-4FA1-A72C-5EBC7D63E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2852936"/>
            <a:ext cx="28384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7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F41D772-FA51-47F4-91AB-6F9E79B52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88840"/>
            <a:ext cx="3106837" cy="407009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8287DB7-FA30-4859-B3D5-9A886DD0383E}"/>
              </a:ext>
            </a:extLst>
          </p:cNvPr>
          <p:cNvSpPr/>
          <p:nvPr/>
        </p:nvSpPr>
        <p:spPr>
          <a:xfrm>
            <a:off x="1835696" y="2420888"/>
            <a:ext cx="35846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>
                <a:ln w="0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1243734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5C1904-CAEF-418D-9E9D-0FE61D70F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8" y="984684"/>
            <a:ext cx="9129562" cy="475946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3F817EA-49C6-4AA7-ADD9-E8983947BE57}"/>
              </a:ext>
            </a:extLst>
          </p:cNvPr>
          <p:cNvSpPr txBox="1"/>
          <p:nvPr/>
        </p:nvSpPr>
        <p:spPr>
          <a:xfrm>
            <a:off x="1440160" y="104142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找一找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68D763F-A7C8-4A57-B670-184C663F92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389"/>
            <a:ext cx="1440160" cy="82809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1FB49DF-6614-40B6-B514-58627E61CB98}"/>
              </a:ext>
            </a:extLst>
          </p:cNvPr>
          <p:cNvSpPr txBox="1"/>
          <p:nvPr/>
        </p:nvSpPr>
        <p:spPr>
          <a:xfrm>
            <a:off x="395536" y="6021288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zh</a:t>
            </a:r>
            <a:r>
              <a:rPr lang="az-Cyrl-AZ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ӑ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o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zh</a:t>
            </a:r>
            <a:r>
              <a:rPr lang="az-Cyrl-AZ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ӑ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o  t</a:t>
            </a:r>
            <a:r>
              <a:rPr lang="el-GR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ύ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zhōng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yŏu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méi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yŏu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xiāng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tóng  de 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yè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 </a:t>
            </a:r>
            <a:r>
              <a:rPr lang="en-US" altLang="zh-CN" b="1" dirty="0" err="1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zi</a:t>
            </a:r>
            <a:r>
              <a:rPr lang="en-US" altLang="zh-CN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rgbClr val="05070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   找      找      图      中      有      没      有      相      同      的     叶     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8D1EE3-3577-45F9-B8AE-E1678217393C}"/>
              </a:ext>
            </a:extLst>
          </p:cNvPr>
          <p:cNvSpPr txBox="1"/>
          <p:nvPr/>
        </p:nvSpPr>
        <p:spPr>
          <a:xfrm>
            <a:off x="3048601" y="1340768"/>
            <a:ext cx="307327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Yè</a:t>
            </a:r>
            <a:r>
              <a:rPr lang="en-US" altLang="zh-CN" dirty="0"/>
              <a:t>  </a:t>
            </a:r>
            <a:r>
              <a:rPr lang="en-US" altLang="zh-CN" dirty="0" err="1"/>
              <a:t>yŏu</a:t>
            </a:r>
            <a:r>
              <a:rPr lang="en-US" altLang="zh-CN" dirty="0"/>
              <a:t> </a:t>
            </a:r>
            <a:r>
              <a:rPr lang="en-US" altLang="zh-CN" dirty="0" err="1"/>
              <a:t>shén</a:t>
            </a:r>
            <a:r>
              <a:rPr lang="en-US" altLang="zh-CN" dirty="0"/>
              <a:t> me  bù tóng  ne</a:t>
            </a:r>
          </a:p>
          <a:p>
            <a:r>
              <a:rPr lang="zh-CN" altLang="en-US" sz="2400" b="1" dirty="0"/>
              <a:t>叶 有 什 么 不 同 呢？</a:t>
            </a:r>
          </a:p>
        </p:txBody>
      </p:sp>
      <p:sp>
        <p:nvSpPr>
          <p:cNvPr id="3" name="爆炸形: 8 pt  2">
            <a:hlinkClick r:id="rId5" action="ppaction://hlinksldjump"/>
            <a:extLst>
              <a:ext uri="{FF2B5EF4-FFF2-40B4-BE49-F238E27FC236}">
                <a16:creationId xmlns:a16="http://schemas.microsoft.com/office/drawing/2014/main" id="{61CEB4DD-DA84-4E3B-AAED-A71F73EC02D3}"/>
              </a:ext>
            </a:extLst>
          </p:cNvPr>
          <p:cNvSpPr/>
          <p:nvPr/>
        </p:nvSpPr>
        <p:spPr>
          <a:xfrm>
            <a:off x="720080" y="2348880"/>
            <a:ext cx="1584259" cy="11521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颜色</a:t>
            </a:r>
          </a:p>
        </p:txBody>
      </p:sp>
      <p:sp>
        <p:nvSpPr>
          <p:cNvPr id="8" name="爆炸形: 8 pt  7">
            <a:extLst>
              <a:ext uri="{FF2B5EF4-FFF2-40B4-BE49-F238E27FC236}">
                <a16:creationId xmlns:a16="http://schemas.microsoft.com/office/drawing/2014/main" id="{F20FD306-BACC-472B-82AA-4FE56F868138}"/>
              </a:ext>
            </a:extLst>
          </p:cNvPr>
          <p:cNvSpPr/>
          <p:nvPr/>
        </p:nvSpPr>
        <p:spPr>
          <a:xfrm>
            <a:off x="992673" y="4140104"/>
            <a:ext cx="1584259" cy="11521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形状</a:t>
            </a:r>
          </a:p>
        </p:txBody>
      </p:sp>
      <p:sp>
        <p:nvSpPr>
          <p:cNvPr id="10" name="爆炸形: 8 pt  9">
            <a:extLst>
              <a:ext uri="{FF2B5EF4-FFF2-40B4-BE49-F238E27FC236}">
                <a16:creationId xmlns:a16="http://schemas.microsoft.com/office/drawing/2014/main" id="{CEDEC3EF-FE1B-4270-8C06-309BBC3D1115}"/>
              </a:ext>
            </a:extLst>
          </p:cNvPr>
          <p:cNvSpPr/>
          <p:nvPr/>
        </p:nvSpPr>
        <p:spPr>
          <a:xfrm>
            <a:off x="6660232" y="3169703"/>
            <a:ext cx="1944216" cy="1569199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en-US" altLang="zh-CN" b="1" dirty="0" err="1">
                <a:solidFill>
                  <a:schemeClr val="accent1">
                    <a:lumMod val="75000"/>
                  </a:schemeClr>
                </a:solidFill>
              </a:rPr>
              <a:t>yuán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叶  缘</a:t>
            </a:r>
          </a:p>
        </p:txBody>
      </p:sp>
      <p:sp>
        <p:nvSpPr>
          <p:cNvPr id="11" name="爆炸形: 8 pt  10">
            <a:extLst>
              <a:ext uri="{FF2B5EF4-FFF2-40B4-BE49-F238E27FC236}">
                <a16:creationId xmlns:a16="http://schemas.microsoft.com/office/drawing/2014/main" id="{3414E3F3-CC58-4204-B42C-35D6CB41CBF8}"/>
              </a:ext>
            </a:extLst>
          </p:cNvPr>
          <p:cNvSpPr/>
          <p:nvPr/>
        </p:nvSpPr>
        <p:spPr>
          <a:xfrm>
            <a:off x="3680473" y="4754610"/>
            <a:ext cx="1584259" cy="115212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大小</a:t>
            </a:r>
          </a:p>
        </p:txBody>
      </p:sp>
      <p:sp>
        <p:nvSpPr>
          <p:cNvPr id="12" name="爆炸形: 8 pt  11">
            <a:extLst>
              <a:ext uri="{FF2B5EF4-FFF2-40B4-BE49-F238E27FC236}">
                <a16:creationId xmlns:a16="http://schemas.microsoft.com/office/drawing/2014/main" id="{6D634736-751E-436A-A527-A16AA0EFAB7E}"/>
              </a:ext>
            </a:extLst>
          </p:cNvPr>
          <p:cNvSpPr/>
          <p:nvPr/>
        </p:nvSpPr>
        <p:spPr>
          <a:xfrm>
            <a:off x="6843819" y="1412776"/>
            <a:ext cx="1904645" cy="158427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en-US" altLang="zh-CN" b="1" dirty="0" err="1">
                <a:solidFill>
                  <a:schemeClr val="accent1">
                    <a:lumMod val="75000"/>
                  </a:schemeClr>
                </a:solidFill>
              </a:rPr>
              <a:t>mài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叶  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30A397-CAF3-40D8-AC79-6C5306F032BC}"/>
              </a:ext>
            </a:extLst>
          </p:cNvPr>
          <p:cNvSpPr/>
          <p:nvPr/>
        </p:nvSpPr>
        <p:spPr>
          <a:xfrm>
            <a:off x="1097319" y="5661994"/>
            <a:ext cx="67505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世界上找不到</a:t>
            </a:r>
            <a:r>
              <a:rPr lang="zh-CN" altLang="en-US" sz="3200" b="1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两片</a:t>
            </a:r>
            <a:r>
              <a:rPr lang="zh-CN" altLang="en-US" sz="3200" b="1" cap="none" spc="0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完全相同的叶子！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3" grpId="0" animBg="1"/>
      <p:bldP spid="3" grpId="1" animBg="1"/>
      <p:bldP spid="8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http://img.ea3w.com/380/379830.jpg">
            <a:extLst>
              <a:ext uri="{FF2B5EF4-FFF2-40B4-BE49-F238E27FC236}">
                <a16:creationId xmlns:a16="http://schemas.microsoft.com/office/drawing/2014/main" id="{BC7ED374-8ABC-4728-BE75-194EAAD06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910942"/>
            <a:ext cx="7786742" cy="4947058"/>
          </a:xfrm>
          <a:prstGeom prst="rect">
            <a:avLst/>
          </a:prstGeom>
          <a:noFill/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9064D5DD-F7F1-40A2-95D1-DB3B0BCDFC36}"/>
              </a:ext>
            </a:extLst>
          </p:cNvPr>
          <p:cNvGrpSpPr/>
          <p:nvPr/>
        </p:nvGrpSpPr>
        <p:grpSpPr>
          <a:xfrm>
            <a:off x="5409430" y="3879636"/>
            <a:ext cx="1552586" cy="1492658"/>
            <a:chOff x="3651691" y="244519"/>
            <a:chExt cx="1552586" cy="222833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ECCE0DC9-F0E6-423B-9F12-DB00357D1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1691" y="244519"/>
              <a:ext cx="1552586" cy="156687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381D7DB-321D-4902-BB70-66F4B5A45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821" y="1741163"/>
              <a:ext cx="1080119" cy="731695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249045A-A603-4887-A305-1EC553E155A4}"/>
              </a:ext>
            </a:extLst>
          </p:cNvPr>
          <p:cNvGrpSpPr/>
          <p:nvPr/>
        </p:nvGrpSpPr>
        <p:grpSpPr>
          <a:xfrm>
            <a:off x="4104981" y="4615946"/>
            <a:ext cx="1590266" cy="839201"/>
            <a:chOff x="5918617" y="188640"/>
            <a:chExt cx="2519776" cy="201941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A1DE3A2-76C3-466D-910E-FAD4D60BF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4263" y="188640"/>
              <a:ext cx="2424130" cy="1529539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8D7719FC-4B27-4C52-A1B1-25096E906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8617" y="1472604"/>
              <a:ext cx="1111355" cy="735455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EB3CF7B-DA3B-432C-9C55-4C707E998480}"/>
              </a:ext>
            </a:extLst>
          </p:cNvPr>
          <p:cNvGrpSpPr/>
          <p:nvPr/>
        </p:nvGrpSpPr>
        <p:grpSpPr>
          <a:xfrm>
            <a:off x="4789392" y="5433888"/>
            <a:ext cx="2667019" cy="1215735"/>
            <a:chOff x="265600" y="2911498"/>
            <a:chExt cx="2667019" cy="1215735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DBFF421F-0461-43B0-A223-AD62A94C0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600" y="2911498"/>
              <a:ext cx="2667019" cy="571504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3EB666A6-5D6D-429F-861B-5B6574852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478" y="3370255"/>
              <a:ext cx="938338" cy="756978"/>
            </a:xfrm>
            <a:prstGeom prst="rect">
              <a:avLst/>
            </a:prstGeom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87C9150-826B-4CD3-B4F6-DA13DDE7FED7}"/>
              </a:ext>
            </a:extLst>
          </p:cNvPr>
          <p:cNvGrpSpPr/>
          <p:nvPr/>
        </p:nvGrpSpPr>
        <p:grpSpPr>
          <a:xfrm>
            <a:off x="3865663" y="5733256"/>
            <a:ext cx="1318765" cy="946098"/>
            <a:chOff x="3653516" y="4677569"/>
            <a:chExt cx="1962164" cy="181303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0D8CBF3F-561E-423C-AD0A-FA151E7A5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3516" y="4677569"/>
              <a:ext cx="1962164" cy="1238259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A2A8D8E4-BA82-480E-BB7B-7261D7D50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5670" y="5870523"/>
              <a:ext cx="1076985" cy="620083"/>
            </a:xfrm>
            <a:prstGeom prst="rect">
              <a:avLst/>
            </a:prstGeom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34ACA84-177B-4D91-B172-6E2DD90F27E5}"/>
              </a:ext>
            </a:extLst>
          </p:cNvPr>
          <p:cNvGrpSpPr/>
          <p:nvPr/>
        </p:nvGrpSpPr>
        <p:grpSpPr>
          <a:xfrm>
            <a:off x="6841222" y="4940066"/>
            <a:ext cx="1293988" cy="1614640"/>
            <a:chOff x="6728344" y="4736855"/>
            <a:chExt cx="1293988" cy="161464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D6649608-1706-4503-99A1-34B310C3A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8344" y="4736855"/>
              <a:ext cx="1293988" cy="1048294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B16A182-F5A8-49E3-871A-C13133177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1963" y="5755517"/>
              <a:ext cx="806750" cy="595978"/>
            </a:xfrm>
            <a:prstGeom prst="rect">
              <a:avLst/>
            </a:prstGeom>
          </p:spPr>
        </p:pic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45785BF8-DAF2-4677-BBBA-C7C98C84EFC6}"/>
              </a:ext>
            </a:extLst>
          </p:cNvPr>
          <p:cNvSpPr txBox="1"/>
          <p:nvPr/>
        </p:nvSpPr>
        <p:spPr>
          <a:xfrm>
            <a:off x="5004048" y="325083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我是一片叶子，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人们都说我长得像一把扇子，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我喜欢在秋天穿上金黄的衣服，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猜猜我是谁？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318265B-BAD3-438B-8772-E7520814A31C}"/>
              </a:ext>
            </a:extLst>
          </p:cNvPr>
          <p:cNvSpPr/>
          <p:nvPr/>
        </p:nvSpPr>
        <p:spPr>
          <a:xfrm>
            <a:off x="5247004" y="2609843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猜叶子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522C1E6-CA88-47E9-BCFE-102A09686FF6}"/>
              </a:ext>
            </a:extLst>
          </p:cNvPr>
          <p:cNvSpPr/>
          <p:nvPr/>
        </p:nvSpPr>
        <p:spPr>
          <a:xfrm>
            <a:off x="323528" y="265543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小游戏</a:t>
            </a:r>
          </a:p>
        </p:txBody>
      </p:sp>
      <p:pic>
        <p:nvPicPr>
          <p:cNvPr id="37" name="Picture 3" descr="C:\Users\chunfang\Desktop\2.png2">
            <a:extLst>
              <a:ext uri="{FF2B5EF4-FFF2-40B4-BE49-F238E27FC236}">
                <a16:creationId xmlns:a16="http://schemas.microsoft.com/office/drawing/2014/main" id="{B24844D5-1AAD-44A3-91CC-A25A56106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75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30" name="Group 2">
            <a:extLst>
              <a:ext uri="{FF2B5EF4-FFF2-40B4-BE49-F238E27FC236}">
                <a16:creationId xmlns:a16="http://schemas.microsoft.com/office/drawing/2014/main" id="{10983A43-5A01-4129-85F3-02DD34CA218C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865188"/>
            <a:ext cx="2520950" cy="1878012"/>
            <a:chOff x="520" y="612"/>
            <a:chExt cx="1588" cy="1183"/>
          </a:xfrm>
        </p:grpSpPr>
        <p:pic>
          <p:nvPicPr>
            <p:cNvPr id="77846" name="Picture 3" descr="_34`2`P6`%Z%E]DC@WI$[8D">
              <a:extLst>
                <a:ext uri="{FF2B5EF4-FFF2-40B4-BE49-F238E27FC236}">
                  <a16:creationId xmlns:a16="http://schemas.microsoft.com/office/drawing/2014/main" id="{BF20E4F3-4BC2-4C82-89ED-1D211E9930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" y="612"/>
              <a:ext cx="1006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47" name="Rectangle 4">
              <a:extLst>
                <a:ext uri="{FF2B5EF4-FFF2-40B4-BE49-F238E27FC236}">
                  <a16:creationId xmlns:a16="http://schemas.microsoft.com/office/drawing/2014/main" id="{903B7BFB-B901-42A7-B987-AA22B79B3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" y="1349"/>
              <a:ext cx="1588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yín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xìnɡ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yè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银   杏   叶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</a:p>
          </p:txBody>
        </p:sp>
      </p:grpSp>
      <p:grpSp>
        <p:nvGrpSpPr>
          <p:cNvPr id="77831" name="Group 5">
            <a:extLst>
              <a:ext uri="{FF2B5EF4-FFF2-40B4-BE49-F238E27FC236}">
                <a16:creationId xmlns:a16="http://schemas.microsoft.com/office/drawing/2014/main" id="{6617CA0F-1F44-4CB4-9902-0318740878F2}"/>
              </a:ext>
            </a:extLst>
          </p:cNvPr>
          <p:cNvGrpSpPr>
            <a:grpSpLocks/>
          </p:cNvGrpSpPr>
          <p:nvPr/>
        </p:nvGrpSpPr>
        <p:grpSpPr bwMode="auto">
          <a:xfrm>
            <a:off x="2679700" y="727075"/>
            <a:ext cx="2665413" cy="2012950"/>
            <a:chOff x="3945" y="537"/>
            <a:chExt cx="1679" cy="1268"/>
          </a:xfrm>
        </p:grpSpPr>
        <p:pic>
          <p:nvPicPr>
            <p:cNvPr id="77844" name="Picture 6" descr="S}PIIC5P[U6562_~XD2_J]V">
              <a:extLst>
                <a:ext uri="{FF2B5EF4-FFF2-40B4-BE49-F238E27FC236}">
                  <a16:creationId xmlns:a16="http://schemas.microsoft.com/office/drawing/2014/main" id="{E30A4C10-3648-4253-A29E-482070CA2B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04357">
              <a:off x="4000" y="537"/>
              <a:ext cx="646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45" name="Rectangle 7">
              <a:extLst>
                <a:ext uri="{FF2B5EF4-FFF2-40B4-BE49-F238E27FC236}">
                  <a16:creationId xmlns:a16="http://schemas.microsoft.com/office/drawing/2014/main" id="{98E49D64-C7B2-49D4-893B-6FCBAA619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" y="1359"/>
              <a:ext cx="167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zǐ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jīnɡ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yè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紫  荆   叶  </a:t>
              </a:r>
            </a:p>
          </p:txBody>
        </p:sp>
      </p:grpSp>
      <p:grpSp>
        <p:nvGrpSpPr>
          <p:cNvPr id="77832" name="Group 8">
            <a:extLst>
              <a:ext uri="{FF2B5EF4-FFF2-40B4-BE49-F238E27FC236}">
                <a16:creationId xmlns:a16="http://schemas.microsoft.com/office/drawing/2014/main" id="{295646F6-777F-4BDC-BA2F-3AC232894C97}"/>
              </a:ext>
            </a:extLst>
          </p:cNvPr>
          <p:cNvGrpSpPr>
            <a:grpSpLocks/>
          </p:cNvGrpSpPr>
          <p:nvPr/>
        </p:nvGrpSpPr>
        <p:grpSpPr bwMode="auto">
          <a:xfrm>
            <a:off x="6503988" y="865188"/>
            <a:ext cx="2736850" cy="1890712"/>
            <a:chOff x="25" y="2614"/>
            <a:chExt cx="1724" cy="1191"/>
          </a:xfrm>
        </p:grpSpPr>
        <p:pic>
          <p:nvPicPr>
            <p:cNvPr id="77842" name="Picture 9" descr="SK{%Y{{QOA4S]{FZGIV@FG2">
              <a:extLst>
                <a:ext uri="{FF2B5EF4-FFF2-40B4-BE49-F238E27FC236}">
                  <a16:creationId xmlns:a16="http://schemas.microsoft.com/office/drawing/2014/main" id="{00FC2698-A0FE-443E-B875-451AB01B0F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614"/>
              <a:ext cx="995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43" name="Rectangle 10">
              <a:extLst>
                <a:ext uri="{FF2B5EF4-FFF2-40B4-BE49-F238E27FC236}">
                  <a16:creationId xmlns:a16="http://schemas.microsoft.com/office/drawing/2014/main" id="{90EA5C8E-9704-4794-9B82-478554A62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" y="3359"/>
              <a:ext cx="172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zhānɡ shù yè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樟       树    叶  </a:t>
              </a:r>
            </a:p>
          </p:txBody>
        </p:sp>
      </p:grpSp>
      <p:grpSp>
        <p:nvGrpSpPr>
          <p:cNvPr id="77833" name="Group 13">
            <a:extLst>
              <a:ext uri="{FF2B5EF4-FFF2-40B4-BE49-F238E27FC236}">
                <a16:creationId xmlns:a16="http://schemas.microsoft.com/office/drawing/2014/main" id="{47F03C1F-1B61-4B73-AC47-A99DD2C53C58}"/>
              </a:ext>
            </a:extLst>
          </p:cNvPr>
          <p:cNvGrpSpPr>
            <a:grpSpLocks/>
          </p:cNvGrpSpPr>
          <p:nvPr/>
        </p:nvGrpSpPr>
        <p:grpSpPr bwMode="auto">
          <a:xfrm>
            <a:off x="4521200" y="671513"/>
            <a:ext cx="2573338" cy="2066925"/>
            <a:chOff x="2941" y="2355"/>
            <a:chExt cx="1621" cy="1302"/>
          </a:xfrm>
        </p:grpSpPr>
        <p:pic>
          <p:nvPicPr>
            <p:cNvPr id="77840" name="Picture 11" descr="YYB8QEAF70OF8S%X($I{8T8">
              <a:extLst>
                <a:ext uri="{FF2B5EF4-FFF2-40B4-BE49-F238E27FC236}">
                  <a16:creationId xmlns:a16="http://schemas.microsoft.com/office/drawing/2014/main" id="{4DA21BB2-19F3-43B9-A773-B1BCB83E4E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4" y="2355"/>
              <a:ext cx="780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41" name="Rectangle 12">
              <a:extLst>
                <a:ext uri="{FF2B5EF4-FFF2-40B4-BE49-F238E27FC236}">
                  <a16:creationId xmlns:a16="http://schemas.microsoft.com/office/drawing/2014/main" id="{56A8556A-2502-4463-842C-448CCFB3B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1" y="3211"/>
              <a:ext cx="1621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fēnɡ shù yè 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 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5070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rPr>
                <a:t>枫   树   叶  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965070-C8D2-4778-A170-27CF93E2F17D}"/>
              </a:ext>
            </a:extLst>
          </p:cNvPr>
          <p:cNvSpPr txBox="1"/>
          <p:nvPr/>
        </p:nvSpPr>
        <p:spPr>
          <a:xfrm>
            <a:off x="1287898" y="120459"/>
            <a:ext cx="2064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说一说</a:t>
            </a:r>
          </a:p>
        </p:txBody>
      </p:sp>
      <p:sp>
        <p:nvSpPr>
          <p:cNvPr id="8" name="思想气泡: 云 7">
            <a:extLst>
              <a:ext uri="{FF2B5EF4-FFF2-40B4-BE49-F238E27FC236}">
                <a16:creationId xmlns:a16="http://schemas.microsoft.com/office/drawing/2014/main" id="{989CD46D-10DF-4402-A238-AA9DE34979BF}"/>
              </a:ext>
            </a:extLst>
          </p:cNvPr>
          <p:cNvSpPr/>
          <p:nvPr/>
        </p:nvSpPr>
        <p:spPr>
          <a:xfrm>
            <a:off x="281342" y="3750817"/>
            <a:ext cx="3070995" cy="2536674"/>
          </a:xfrm>
          <a:prstGeom prst="cloudCallout">
            <a:avLst>
              <a:gd name="adj1" fmla="val 53432"/>
              <a:gd name="adj2" fmla="val -811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</a:rPr>
              <a:t>选择你喜欢的叶子观察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8C21FEE-ED58-4AAA-A868-37D430D7C56D}"/>
              </a:ext>
            </a:extLst>
          </p:cNvPr>
          <p:cNvGrpSpPr/>
          <p:nvPr/>
        </p:nvGrpSpPr>
        <p:grpSpPr>
          <a:xfrm>
            <a:off x="4521200" y="3501008"/>
            <a:ext cx="4278312" cy="2466975"/>
            <a:chOff x="4865688" y="3208338"/>
            <a:chExt cx="6913562" cy="2466975"/>
          </a:xfrm>
        </p:grpSpPr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96D4E1F1-69F7-45BB-A84F-D77CADBAC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5688" y="3208338"/>
              <a:ext cx="6913562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en-US" altLang="zh-CN" sz="2400" dirty="0"/>
                <a:t>       </a:t>
              </a:r>
            </a:p>
            <a:p>
              <a:r>
                <a:rPr lang="en-US" altLang="en-US" sz="2400" b="1" dirty="0"/>
                <a:t>① </a:t>
              </a:r>
              <a:r>
                <a:rPr lang="zh-CN" altLang="en-US" sz="2400" b="1" dirty="0"/>
                <a:t>我观察的是什么叶子 ？</a:t>
              </a:r>
              <a:r>
                <a:rPr lang="zh-CN" altLang="en-US" sz="2400" dirty="0"/>
                <a:t>  </a:t>
              </a:r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id="{7B94EBFC-F5E4-45AD-BA31-D6C763E2C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788" y="4132263"/>
              <a:ext cx="626427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en-US" altLang="en-US" sz="2400" b="1" dirty="0"/>
                <a:t>②</a:t>
              </a:r>
              <a:r>
                <a:rPr lang="zh-CN" altLang="en-US" sz="2400" b="1" dirty="0"/>
                <a:t>它是什么颜 色的？  </a:t>
              </a: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35869B7E-1D85-41D6-BC4D-BE4C41C4F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900" y="4692650"/>
              <a:ext cx="6337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en-US" altLang="en-US" sz="2400" b="1"/>
                <a:t>③</a:t>
              </a:r>
              <a:r>
                <a:rPr lang="en-US" altLang="zh-CN" sz="2400" b="1"/>
                <a:t> </a:t>
              </a:r>
              <a:r>
                <a:rPr lang="zh-CN" altLang="en-US" sz="2400" b="1"/>
                <a:t>它的形状像什么？  </a:t>
              </a:r>
            </a:p>
          </p:txBody>
        </p:sp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DE193D80-3872-4F77-B528-E2D799625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313" y="5213350"/>
              <a:ext cx="6337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/>
                <a:t>④ 其他发现。  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ECE1F6CE-0BDE-4772-9D1B-884BC40E5F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1" y="64323"/>
            <a:ext cx="117404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0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965070-C8D2-4778-A170-27CF93E2F17D}"/>
              </a:ext>
            </a:extLst>
          </p:cNvPr>
          <p:cNvSpPr txBox="1"/>
          <p:nvPr/>
        </p:nvSpPr>
        <p:spPr>
          <a:xfrm>
            <a:off x="1287898" y="120459"/>
            <a:ext cx="2064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画一画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374D7F9-7961-49ED-A263-758FA0E37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96752"/>
            <a:ext cx="3139712" cy="30055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B8583E-E1BD-4BD9-8A34-4C7A37D60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91875"/>
            <a:ext cx="5000662" cy="300992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ECE1F6CE-0BDE-4772-9D1B-884BC40E5F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1" y="64323"/>
            <a:ext cx="117404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8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892F61-2060-4110-9378-E3FA67C3A24E}"/>
              </a:ext>
            </a:extLst>
          </p:cNvPr>
          <p:cNvSpPr txBox="1"/>
          <p:nvPr/>
        </p:nvSpPr>
        <p:spPr>
          <a:xfrm>
            <a:off x="1043608" y="260648"/>
            <a:ext cx="2064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秀一秀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7E8C6F-E600-4347-88B1-B8E3AED75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69082" cy="1100258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7889BCC7-3C86-407D-BDEB-80C0DE31D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4210380" cy="25456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7269C18-06CE-4EEA-A2CD-C80CC8780B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6712"/>
            <a:ext cx="3786215" cy="25479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0180440-93D7-4326-A092-D52B13C6924B}"/>
              </a:ext>
            </a:extLst>
          </p:cNvPr>
          <p:cNvSpPr txBox="1"/>
          <p:nvPr/>
        </p:nvSpPr>
        <p:spPr>
          <a:xfrm>
            <a:off x="1367524" y="206931"/>
            <a:ext cx="2064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想一想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09C3B90-15A9-4862-B572-BDAC97FA9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627866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D:\我的文档\Tencent Files\173692760\Image\C2C\0]ZMZ2$H@@DE%`1[L933IRO.jpg">
            <a:extLst>
              <a:ext uri="{FF2B5EF4-FFF2-40B4-BE49-F238E27FC236}">
                <a16:creationId xmlns:a16="http://schemas.microsoft.com/office/drawing/2014/main" id="{2A446786-34C3-4A0E-A7C1-F4B79441C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44625"/>
            <a:ext cx="1080120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EECAAE4-E8E4-4384-A57B-80B366004774}"/>
              </a:ext>
            </a:extLst>
          </p:cNvPr>
          <p:cNvSpPr/>
          <p:nvPr/>
        </p:nvSpPr>
        <p:spPr>
          <a:xfrm>
            <a:off x="1511652" y="4941168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植物是“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活</a:t>
            </a:r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”的！</a:t>
            </a:r>
          </a:p>
        </p:txBody>
      </p:sp>
      <p:sp>
        <p:nvSpPr>
          <p:cNvPr id="14" name="思想气泡: 云 13">
            <a:extLst>
              <a:ext uri="{FF2B5EF4-FFF2-40B4-BE49-F238E27FC236}">
                <a16:creationId xmlns:a16="http://schemas.microsoft.com/office/drawing/2014/main" id="{EB136C58-6B7F-42C6-B63D-C1A0635F90F7}"/>
              </a:ext>
            </a:extLst>
          </p:cNvPr>
          <p:cNvSpPr/>
          <p:nvPr/>
        </p:nvSpPr>
        <p:spPr>
          <a:xfrm>
            <a:off x="5364088" y="512676"/>
            <a:ext cx="3744416" cy="1368152"/>
          </a:xfrm>
          <a:prstGeom prst="cloudCallout">
            <a:avLst>
              <a:gd name="adj1" fmla="val -16763"/>
              <a:gd name="adj2" fmla="val 1550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</a:rPr>
              <a:t>它会怎样变化？</a:t>
            </a:r>
          </a:p>
        </p:txBody>
      </p:sp>
    </p:spTree>
    <p:extLst>
      <p:ext uri="{BB962C8B-B14F-4D97-AF65-F5344CB8AC3E}">
        <p14:creationId xmlns:p14="http://schemas.microsoft.com/office/powerpoint/2010/main" val="254174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7D25866-630E-4D40-9869-E004D3968B1D}"/>
              </a:ext>
            </a:extLst>
          </p:cNvPr>
          <p:cNvSpPr txBox="1"/>
          <p:nvPr/>
        </p:nvSpPr>
        <p:spPr>
          <a:xfrm>
            <a:off x="1115616" y="260648"/>
            <a:ext cx="2064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做一做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0FD025-B47D-4654-8648-03DC31380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4462"/>
            <a:ext cx="869082" cy="11002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A52184A-BD6C-4B29-8709-92B435BCB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73160"/>
            <a:ext cx="3385054" cy="23806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86B3EAB-7341-438F-A67A-89F8D90C84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630" y="1144965"/>
            <a:ext cx="3451975" cy="23762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0163BA5-85AB-4B7C-B651-BCFCDE9189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67856"/>
            <a:ext cx="2627784" cy="235617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50D1B4A-019B-4CA8-A4B1-FE2F9F6BBE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417" y="4077072"/>
            <a:ext cx="3385053" cy="235617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4B0F72E-6DE3-4288-B4DE-2136A64274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470" y="4077072"/>
            <a:ext cx="3376201" cy="2366797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195A8F20-2937-413A-ADFF-198EAFA4717C}"/>
              </a:ext>
            </a:extLst>
          </p:cNvPr>
          <p:cNvSpPr txBox="1"/>
          <p:nvPr/>
        </p:nvSpPr>
        <p:spPr>
          <a:xfrm>
            <a:off x="4403580" y="476672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记得写上你的名字哦！</a:t>
            </a:r>
          </a:p>
        </p:txBody>
      </p:sp>
    </p:spTree>
    <p:extLst>
      <p:ext uri="{BB962C8B-B14F-4D97-AF65-F5344CB8AC3E}">
        <p14:creationId xmlns:p14="http://schemas.microsoft.com/office/powerpoint/2010/main" val="36177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A6B2079-4EB7-4390-8C3C-46EB9CF332C8}"/>
              </a:ext>
            </a:extLst>
          </p:cNvPr>
          <p:cNvSpPr txBox="1"/>
          <p:nvPr/>
        </p:nvSpPr>
        <p:spPr>
          <a:xfrm>
            <a:off x="1115616" y="26064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highlight>
                  <a:srgbClr val="00FFFF"/>
                </a:highlight>
              </a:rPr>
              <a:t>试一试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64841F-D5C4-40F7-A2E2-31C65D4C5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1417"/>
            <a:ext cx="869082" cy="1100258"/>
          </a:xfrm>
          <a:prstGeom prst="rect">
            <a:avLst/>
          </a:prstGeom>
        </p:spPr>
      </p:pic>
      <p:pic>
        <p:nvPicPr>
          <p:cNvPr id="6" name="Picture 6" descr="1NYPX9(ILHY6DT91MX$LDZW">
            <a:extLst>
              <a:ext uri="{FF2B5EF4-FFF2-40B4-BE49-F238E27FC236}">
                <a16:creationId xmlns:a16="http://schemas.microsoft.com/office/drawing/2014/main" id="{9E86FF3B-A5BE-4D20-9EDF-253BEC3205C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65" y="3726109"/>
            <a:ext cx="4388992" cy="288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TB_9S%__J)P{MY]@@}D24HJ">
            <a:extLst>
              <a:ext uri="{FF2B5EF4-FFF2-40B4-BE49-F238E27FC236}">
                <a16:creationId xmlns:a16="http://schemas.microsoft.com/office/drawing/2014/main" id="{3FE0B8E8-C34C-4E4D-92C2-D87EB72F0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98" y="1103614"/>
            <a:ext cx="438556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438421F-12EF-4261-966E-5FB64481A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199684"/>
            <a:ext cx="3542365" cy="53268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2C43AD-EB56-4D7D-9524-8D848D22B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48680"/>
            <a:ext cx="3816270" cy="53583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394EA35-670F-4E79-8027-D3DE52E8C6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0" y="1600232"/>
            <a:ext cx="4525406" cy="333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8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20170803 一年级科学《植物》单元教材剖析</Template>
  <TotalTime>1587</TotalTime>
  <Words>241</Words>
  <Application>Microsoft Office PowerPoint</Application>
  <PresentationFormat>全屏显示(4:3)</PresentationFormat>
  <Paragraphs>51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华文楷体</vt:lpstr>
      <vt:lpstr>华文中宋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刘涛</cp:lastModifiedBy>
  <cp:revision>122</cp:revision>
  <dcterms:created xsi:type="dcterms:W3CDTF">2017-08-06T08:46:27Z</dcterms:created>
  <dcterms:modified xsi:type="dcterms:W3CDTF">2017-08-14T15:54:00Z</dcterms:modified>
</cp:coreProperties>
</file>