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7" r:id="rId2"/>
    <p:sldId id="286" r:id="rId3"/>
    <p:sldId id="291" r:id="rId4"/>
    <p:sldId id="288" r:id="rId5"/>
    <p:sldId id="293" r:id="rId6"/>
    <p:sldId id="276" r:id="rId7"/>
    <p:sldId id="301" r:id="rId8"/>
    <p:sldId id="295" r:id="rId9"/>
    <p:sldId id="290" r:id="rId10"/>
    <p:sldId id="289" r:id="rId11"/>
    <p:sldId id="302" r:id="rId12"/>
    <p:sldId id="294" r:id="rId13"/>
    <p:sldId id="282" r:id="rId14"/>
    <p:sldId id="284"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33FD23"/>
    <a:srgbClr val="FF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60"/>
        <p:guide pos="2911"/>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2018-3-3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8350"/>
          </a:xfrm>
          <a:prstGeom prst="rect">
            <a:avLst/>
          </a:prstGeom>
          <a:no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小学科学教学网   陈梅娟</a:t>
            </a:r>
            <a:endParaRPr lang="en-US" altLang="zh-CN" sz="4400" b="1" dirty="0" smtClean="0">
              <a:latin typeface="华文楷体" panose="02010600040101010101" pitchFamily="2" charset="-122"/>
              <a:ea typeface="华文楷体" panose="02010600040101010101"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6805"/>
          </a:xfrm>
          <a:prstGeom prst="rect">
            <a:avLst/>
          </a:prstGeom>
          <a:noFill/>
        </p:spPr>
        <p:txBody>
          <a:bodyPr wrap="square" rtlCol="0">
            <a:spAutoFit/>
          </a:bodyPr>
          <a:lstStyle/>
          <a:p>
            <a:pPr algn="ctr"/>
            <a:r>
              <a:rPr lang="en-US" altLang="zh-CN" sz="6600" b="1" dirty="0" smtClean="0">
                <a:latin typeface="华文中宋" panose="02010600040101010101" pitchFamily="2" charset="-122"/>
                <a:ea typeface="华文中宋" panose="02010600040101010101" pitchFamily="2" charset="-122"/>
              </a:rPr>
              <a:t>3.</a:t>
            </a:r>
            <a:r>
              <a:rPr lang="zh-CN" altLang="en-US" sz="6600" b="1" dirty="0" smtClean="0">
                <a:latin typeface="华文中宋" panose="02010600040101010101" pitchFamily="2" charset="-122"/>
                <a:ea typeface="华文中宋" panose="02010600040101010101" pitchFamily="2" charset="-122"/>
              </a:rPr>
              <a:t>认识物体的形状</a:t>
            </a: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教科版一年级下册第一单元</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stretch>
            <a:fillRect/>
          </a:stretch>
        </p:blipFill>
        <p:spPr>
          <a:xfrm>
            <a:off x="285750" y="2094865"/>
            <a:ext cx="8572500" cy="4255770"/>
          </a:xfrm>
          <a:prstGeom prst="rect">
            <a:avLst/>
          </a:prstGeom>
        </p:spPr>
      </p:pic>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写一写</a:t>
            </a:r>
          </a:p>
        </p:txBody>
      </p:sp>
      <p:sp>
        <p:nvSpPr>
          <p:cNvPr id="31" name="矩形 30"/>
          <p:cNvSpPr/>
          <p:nvPr/>
        </p:nvSpPr>
        <p:spPr>
          <a:xfrm>
            <a:off x="2500630" y="381000"/>
            <a:ext cx="6635750" cy="156845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把第</a:t>
            </a:r>
            <a:r>
              <a:rPr lang="en-US" altLang="zh-CN" sz="4800" b="1" dirty="0" smtClean="0">
                <a:solidFill>
                  <a:schemeClr val="tx1"/>
                </a:solidFill>
                <a:latin typeface="楷体" panose="02010609060101010101" charset="-122"/>
                <a:ea typeface="楷体" panose="02010609060101010101" charset="-122"/>
              </a:rPr>
              <a:t>2</a:t>
            </a:r>
            <a:r>
              <a:rPr lang="zh-CN" altLang="en-US" sz="4800" b="1" dirty="0" smtClean="0">
                <a:solidFill>
                  <a:schemeClr val="tx1"/>
                </a:solidFill>
                <a:latin typeface="楷体" panose="02010609060101010101" charset="-122"/>
                <a:ea typeface="楷体" panose="02010609060101010101" charset="-122"/>
              </a:rPr>
              <a:t>次</a:t>
            </a:r>
            <a:r>
              <a:rPr lang="zh-CN" altLang="en-US" sz="4800" b="1" dirty="0" smtClean="0">
                <a:solidFill>
                  <a:srgbClr val="FF0000"/>
                </a:solidFill>
                <a:latin typeface="楷体" panose="02010609060101010101" charset="-122"/>
                <a:ea typeface="楷体" panose="02010609060101010101" charset="-122"/>
              </a:rPr>
              <a:t>平铺</a:t>
            </a:r>
            <a:r>
              <a:rPr lang="zh-CN" altLang="en-US" sz="4800" b="1" dirty="0" smtClean="0">
                <a:solidFill>
                  <a:schemeClr val="tx1"/>
                </a:solidFill>
                <a:latin typeface="楷体" panose="02010609060101010101" charset="-122"/>
                <a:ea typeface="楷体" panose="02010609060101010101" charset="-122"/>
              </a:rPr>
              <a:t>放入盒子的物体数量记录下来</a:t>
            </a:r>
          </a:p>
        </p:txBody>
      </p:sp>
      <p:sp>
        <p:nvSpPr>
          <p:cNvPr id="19" name="圆角矩形 18"/>
          <p:cNvSpPr/>
          <p:nvPr/>
        </p:nvSpPr>
        <p:spPr>
          <a:xfrm>
            <a:off x="2268220" y="5445224"/>
            <a:ext cx="6192212" cy="618490"/>
          </a:xfrm>
          <a:prstGeom prst="roundRect">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F0000"/>
                </a:solidFill>
              </a:rPr>
              <a:t>（  </a:t>
            </a:r>
            <a:r>
              <a:rPr lang="zh-CN" altLang="en-US" sz="3600" dirty="0" smtClean="0">
                <a:solidFill>
                  <a:srgbClr val="FF0000"/>
                </a:solidFill>
              </a:rPr>
              <a:t>）（   ）（   ）（   </a:t>
            </a:r>
            <a:r>
              <a:rPr lang="zh-CN" altLang="en-US" sz="3600" dirty="0">
                <a:solidFill>
                  <a:srgbClr val="FF00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26" presetClass="emph" presetSubtype="0" fill="hold" grpId="1" nodeType="withEffect">
                                  <p:stCondLst>
                                    <p:cond delay="0"/>
                                  </p:stCondLst>
                                  <p:childTnLst>
                                    <p:animEffect transition="out" filter="fade">
                                      <p:cBhvr>
                                        <p:cTn id="8" dur="500" tmFilter="0, 0; .2, .5; .8, .5; 1, 0"/>
                                        <p:tgtEl>
                                          <p:spTgt spid="19"/>
                                        </p:tgtEl>
                                      </p:cBhvr>
                                    </p:animEffect>
                                    <p:animScale>
                                      <p:cBhvr>
                                        <p:cTn id="9"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bldLvl="0" animBg="1"/>
      <p:bldP spid="19" grpId="2"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写一写</a:t>
            </a:r>
          </a:p>
        </p:txBody>
      </p:sp>
      <p:sp>
        <p:nvSpPr>
          <p:cNvPr id="31" name="矩形 30"/>
          <p:cNvSpPr/>
          <p:nvPr/>
        </p:nvSpPr>
        <p:spPr>
          <a:xfrm>
            <a:off x="2926715" y="547370"/>
            <a:ext cx="4747260" cy="829945"/>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ctr"/>
            <a:r>
              <a:rPr lang="zh-CN" altLang="en-US" sz="4800" b="1" dirty="0" smtClean="0">
                <a:solidFill>
                  <a:schemeClr val="tx1"/>
                </a:solidFill>
                <a:latin typeface="楷体" panose="02010609060101010101" charset="-122"/>
                <a:ea typeface="楷体" panose="02010609060101010101" charset="-122"/>
              </a:rPr>
              <a:t>班级记录表</a:t>
            </a:r>
          </a:p>
        </p:txBody>
      </p:sp>
      <p:graphicFrame>
        <p:nvGraphicFramePr>
          <p:cNvPr id="2" name="表格 -1"/>
          <p:cNvGraphicFramePr/>
          <p:nvPr/>
        </p:nvGraphicFramePr>
        <p:xfrm>
          <a:off x="382270" y="1645285"/>
          <a:ext cx="8346440" cy="4876165"/>
        </p:xfrm>
        <a:graphic>
          <a:graphicData uri="http://schemas.openxmlformats.org/drawingml/2006/table">
            <a:tbl>
              <a:tblPr firstRow="1" bandRow="1">
                <a:tableStyleId>{5940675A-B579-460E-94D1-54222C63F5DA}</a:tableStyleId>
              </a:tblPr>
              <a:tblGrid>
                <a:gridCol w="927100"/>
                <a:gridCol w="927100"/>
                <a:gridCol w="927100"/>
                <a:gridCol w="930275"/>
                <a:gridCol w="927100"/>
                <a:gridCol w="926465"/>
                <a:gridCol w="909955"/>
                <a:gridCol w="944245"/>
                <a:gridCol w="927100"/>
              </a:tblGrid>
              <a:tr h="605790">
                <a:tc rowSpan="2">
                  <a:txBody>
                    <a:bodyPr/>
                    <a:lstStyle/>
                    <a:p>
                      <a:pPr indent="0" algn="ctr">
                        <a:buNone/>
                      </a:pPr>
                      <a:endParaRPr lang="zh-CN" altLang="en-US" sz="2400" b="0">
                        <a:solidFill>
                          <a:srgbClr val="000000"/>
                        </a:solidFill>
                        <a:latin typeface="楷体" panose="02010609060101010101" charset="-122"/>
                        <a:ea typeface="楷体" panose="02010609060101010101" charset="-122"/>
                        <a:cs typeface="楷体" panose="02010609060101010101" charset="-122"/>
                      </a:endParaRP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螺 母</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木 块</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橡 皮</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乒乓球</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057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1</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第1次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第1次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1</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605155">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1</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605790">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606425">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3</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605790">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4</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605155">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5</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r h="636270">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6</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endParaRPr lang="zh-CN" altLang="en-US" sz="2400" b="0">
                        <a:solidFill>
                          <a:srgbClr val="000000"/>
                        </a:solidFill>
                        <a:latin typeface="楷体" panose="02010609060101010101" charset="-122"/>
                        <a:ea typeface="楷体" panose="02010609060101010101" charset="-122"/>
                        <a:cs typeface="楷体" panose="02010609060101010101" charset="-122"/>
                      </a:endParaRP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stretch>
            <a:fillRect/>
          </a:stretch>
        </p:blipFill>
        <p:spPr>
          <a:xfrm>
            <a:off x="285750" y="2094865"/>
            <a:ext cx="8572500" cy="4255770"/>
          </a:xfrm>
          <a:prstGeom prst="rect">
            <a:avLst/>
          </a:prstGeom>
        </p:spPr>
      </p:pic>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说一说</a:t>
            </a:r>
          </a:p>
        </p:txBody>
      </p:sp>
      <p:sp>
        <p:nvSpPr>
          <p:cNvPr id="31" name="矩形 30"/>
          <p:cNvSpPr/>
          <p:nvPr/>
        </p:nvSpPr>
        <p:spPr>
          <a:xfrm>
            <a:off x="2500630" y="381000"/>
            <a:ext cx="6635750" cy="156845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sz="4800" b="1" dirty="0" smtClean="0">
                <a:solidFill>
                  <a:schemeClr val="tx1"/>
                </a:solidFill>
                <a:latin typeface="楷体" panose="02010609060101010101" charset="-122"/>
                <a:ea typeface="楷体" panose="02010609060101010101" charset="-122"/>
              </a:rPr>
              <a:t>同一种物体的两种平铺方法，结果一样吗？</a:t>
            </a:r>
          </a:p>
        </p:txBody>
      </p:sp>
      <p:sp>
        <p:nvSpPr>
          <p:cNvPr id="2" name="圆角矩形 1"/>
          <p:cNvSpPr/>
          <p:nvPr/>
        </p:nvSpPr>
        <p:spPr>
          <a:xfrm>
            <a:off x="2339752" y="4243070"/>
            <a:ext cx="1368152" cy="1901190"/>
          </a:xfrm>
          <a:prstGeom prst="roundRect">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F0000"/>
                </a:solidFill>
              </a:rPr>
              <a:t>  （ </a:t>
            </a:r>
            <a:r>
              <a:rPr lang="zh-CN" altLang="en-US" sz="3600" dirty="0" smtClean="0">
                <a:solidFill>
                  <a:srgbClr val="FF0000"/>
                </a:solidFill>
              </a:rPr>
              <a:t> ）  （  </a:t>
            </a:r>
            <a:r>
              <a:rPr lang="zh-CN" altLang="en-US" sz="3600" dirty="0">
                <a:solidFill>
                  <a:srgbClr val="FF0000"/>
                </a:solidFill>
              </a:rPr>
              <a:t>） </a:t>
            </a:r>
          </a:p>
        </p:txBody>
      </p:sp>
      <p:sp>
        <p:nvSpPr>
          <p:cNvPr id="3" name="圆角矩形 2"/>
          <p:cNvSpPr/>
          <p:nvPr/>
        </p:nvSpPr>
        <p:spPr>
          <a:xfrm>
            <a:off x="3888740" y="4227830"/>
            <a:ext cx="1366520" cy="1901190"/>
          </a:xfrm>
          <a:prstGeom prst="roundRect">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F0000"/>
                </a:solidFill>
              </a:rPr>
              <a:t>  （  </a:t>
            </a:r>
            <a:r>
              <a:rPr lang="zh-CN" altLang="en-US" sz="3600" dirty="0" smtClean="0">
                <a:solidFill>
                  <a:srgbClr val="FF0000"/>
                </a:solidFill>
              </a:rPr>
              <a:t>）  </a:t>
            </a:r>
            <a:r>
              <a:rPr lang="zh-CN" altLang="en-US" sz="3600" dirty="0">
                <a:solidFill>
                  <a:srgbClr val="FF0000"/>
                </a:solidFill>
              </a:rPr>
              <a:t>（  </a:t>
            </a:r>
            <a:r>
              <a:rPr lang="zh-CN" altLang="en-US" sz="3600" dirty="0" smtClean="0">
                <a:solidFill>
                  <a:srgbClr val="FF0000"/>
                </a:solidFill>
              </a:rPr>
              <a:t>） </a:t>
            </a:r>
            <a:endParaRPr lang="zh-CN" altLang="en-US" sz="3600" dirty="0">
              <a:solidFill>
                <a:srgbClr val="FF0000"/>
              </a:solidFill>
            </a:endParaRPr>
          </a:p>
        </p:txBody>
      </p:sp>
      <p:sp>
        <p:nvSpPr>
          <p:cNvPr id="4" name="圆角矩形 3"/>
          <p:cNvSpPr/>
          <p:nvPr/>
        </p:nvSpPr>
        <p:spPr>
          <a:xfrm>
            <a:off x="5436096" y="4243070"/>
            <a:ext cx="1366520" cy="1901190"/>
          </a:xfrm>
          <a:prstGeom prst="roundRect">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F0000"/>
                </a:solidFill>
              </a:rPr>
              <a:t>  （  </a:t>
            </a:r>
            <a:r>
              <a:rPr lang="zh-CN" altLang="en-US" sz="3600" dirty="0" smtClean="0">
                <a:solidFill>
                  <a:srgbClr val="FF0000"/>
                </a:solidFill>
              </a:rPr>
              <a:t>）  </a:t>
            </a:r>
            <a:r>
              <a:rPr lang="zh-CN" altLang="en-US" sz="3600" dirty="0">
                <a:solidFill>
                  <a:srgbClr val="FF0000"/>
                </a:solidFill>
              </a:rPr>
              <a:t>（  </a:t>
            </a:r>
            <a:r>
              <a:rPr lang="zh-CN" altLang="en-US" sz="3600" dirty="0" smtClean="0">
                <a:solidFill>
                  <a:srgbClr val="FF0000"/>
                </a:solidFill>
              </a:rPr>
              <a:t>） </a:t>
            </a:r>
            <a:endParaRPr lang="zh-CN" altLang="en-US" sz="3600" dirty="0">
              <a:solidFill>
                <a:srgbClr val="FF0000"/>
              </a:solidFill>
            </a:endParaRPr>
          </a:p>
        </p:txBody>
      </p:sp>
      <p:sp>
        <p:nvSpPr>
          <p:cNvPr id="5" name="圆角矩形 4"/>
          <p:cNvSpPr/>
          <p:nvPr/>
        </p:nvSpPr>
        <p:spPr>
          <a:xfrm>
            <a:off x="6989445" y="4227830"/>
            <a:ext cx="1366520" cy="1901190"/>
          </a:xfrm>
          <a:prstGeom prst="roundRect">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F0000"/>
                </a:solidFill>
              </a:rPr>
              <a:t>  （  </a:t>
            </a:r>
            <a:r>
              <a:rPr lang="zh-CN" altLang="en-US" sz="3600" dirty="0" smtClean="0">
                <a:solidFill>
                  <a:srgbClr val="FF0000"/>
                </a:solidFill>
              </a:rPr>
              <a:t>）  </a:t>
            </a:r>
            <a:r>
              <a:rPr lang="zh-CN" altLang="en-US" sz="3600" dirty="0">
                <a:solidFill>
                  <a:srgbClr val="FF0000"/>
                </a:solidFill>
              </a:rPr>
              <a:t>（  </a:t>
            </a:r>
            <a:r>
              <a:rPr lang="zh-CN" altLang="en-US" sz="3600" dirty="0" smtClean="0">
                <a:solidFill>
                  <a:srgbClr val="FF0000"/>
                </a:solidFill>
              </a:rPr>
              <a:t>） </a:t>
            </a:r>
            <a:endParaRPr lang="zh-CN"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26" presetClass="emph" presetSubtype="0" fill="hold" grpId="1" nodeType="with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2"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26" presetClass="emph" presetSubtype="0" fill="hold" grpId="1" nodeType="withEffect">
                                  <p:stCondLst>
                                    <p:cond delay="0"/>
                                  </p:stCondLst>
                                  <p:childTnLst>
                                    <p:animEffect transition="out" filter="fade">
                                      <p:cBhvr>
                                        <p:cTn id="19" dur="500" tmFilter="0, 0; .2, .5; .8, .5; 1, 0"/>
                                        <p:tgtEl>
                                          <p:spTgt spid="3"/>
                                        </p:tgtEl>
                                      </p:cBhvr>
                                    </p:animEffect>
                                    <p:animScale>
                                      <p:cBhvr>
                                        <p:cTn id="20" dur="250" autoRev="1" fill="hold"/>
                                        <p:tgtEl>
                                          <p:spTgt spid="3"/>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2"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26" presetClass="emph" presetSubtype="0" fill="hold" grpId="1" nodeType="withEffect">
                                  <p:stCondLst>
                                    <p:cond delay="0"/>
                                  </p:stCondLst>
                                  <p:childTnLst>
                                    <p:animEffect transition="out" filter="fade">
                                      <p:cBhvr>
                                        <p:cTn id="26" dur="500" tmFilter="0, 0; .2, .5; .8, .5; 1, 0"/>
                                        <p:tgtEl>
                                          <p:spTgt spid="4"/>
                                        </p:tgtEl>
                                      </p:cBhvr>
                                    </p:animEffect>
                                    <p:animScale>
                                      <p:cBhvr>
                                        <p:cTn id="27" dur="250" autoRev="1" fill="hold"/>
                                        <p:tgtEl>
                                          <p:spTgt spid="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2" nodeType="clickEffect">
                                  <p:stCondLst>
                                    <p:cond delay="0"/>
                                  </p:stCondLst>
                                  <p:childTnLst>
                                    <p:set>
                                      <p:cBhvr>
                                        <p:cTn id="31" dur="1" fill="hold">
                                          <p:stCondLst>
                                            <p:cond delay="0"/>
                                          </p:stCondLst>
                                        </p:cTn>
                                        <p:tgtEl>
                                          <p:spTgt spid="5"/>
                                        </p:tgtEl>
                                        <p:attrNameLst>
                                          <p:attrName>style.visibility</p:attrName>
                                        </p:attrNameLst>
                                      </p:cBhvr>
                                      <p:to>
                                        <p:strVal val="visible"/>
                                      </p:to>
                                    </p:set>
                                  </p:childTnLst>
                                </p:cTn>
                              </p:par>
                              <p:par>
                                <p:cTn id="32" presetID="26" presetClass="emph" presetSubtype="0" fill="hold" grpId="1" nodeType="withEffect">
                                  <p:stCondLst>
                                    <p:cond delay="0"/>
                                  </p:stCondLst>
                                  <p:childTnLst>
                                    <p:animEffect transition="out" filter="fade">
                                      <p:cBhvr>
                                        <p:cTn id="33" dur="500" tmFilter="0, 0; .2, .5; .8, .5; 1, 0"/>
                                        <p:tgtEl>
                                          <p:spTgt spid="5"/>
                                        </p:tgtEl>
                                      </p:cBhvr>
                                    </p:animEffect>
                                    <p:animScale>
                                      <p:cBhvr>
                                        <p:cTn id="34"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ldLvl="0" animBg="1"/>
      <p:bldP spid="2" grpId="2" bldLvl="0" animBg="1"/>
      <p:bldP spid="3" grpId="1" bldLvl="0" animBg="1"/>
      <p:bldP spid="3" grpId="2" bldLvl="0" animBg="1"/>
      <p:bldP spid="4" grpId="1" bldLvl="0" animBg="1"/>
      <p:bldP spid="4" grpId="2" bldLvl="0" animBg="1"/>
      <p:bldP spid="5" grpId="1" bldLvl="0" animBg="1"/>
      <p:bldP spid="5" grpId="2"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说一说</a:t>
            </a:r>
          </a:p>
        </p:txBody>
      </p:sp>
      <p:sp>
        <p:nvSpPr>
          <p:cNvPr id="31" name="矩形 30"/>
          <p:cNvSpPr/>
          <p:nvPr/>
        </p:nvSpPr>
        <p:spPr>
          <a:xfrm>
            <a:off x="2500630" y="381000"/>
            <a:ext cx="6635750" cy="156845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sz="4800" b="1" dirty="0" smtClean="0">
                <a:solidFill>
                  <a:schemeClr val="tx1"/>
                </a:solidFill>
                <a:latin typeface="楷体" panose="02010609060101010101" charset="-122"/>
                <a:ea typeface="楷体" panose="02010609060101010101" charset="-122"/>
              </a:rPr>
              <a:t>如果把这个物体平铺在盒子里，怎样装得更多？</a:t>
            </a:r>
          </a:p>
        </p:txBody>
      </p:sp>
      <p:pic>
        <p:nvPicPr>
          <p:cNvPr id="30" name="图片 29"/>
          <p:cNvPicPr>
            <a:picLocks noChangeAspect="1"/>
          </p:cNvPicPr>
          <p:nvPr/>
        </p:nvPicPr>
        <p:blipFill>
          <a:blip r:embed="rId3" cstate="print"/>
          <a:srcRect l="7923" t="5111" r="7786" b="9833"/>
          <a:stretch>
            <a:fillRect/>
          </a:stretch>
        </p:blipFill>
        <p:spPr>
          <a:xfrm>
            <a:off x="5591175" y="2772410"/>
            <a:ext cx="3308350" cy="2352040"/>
          </a:xfrm>
          <a:prstGeom prst="rect">
            <a:avLst/>
          </a:prstGeom>
        </p:spPr>
      </p:pic>
      <p:graphicFrame>
        <p:nvGraphicFramePr>
          <p:cNvPr id="7" name="对象 6"/>
          <p:cNvGraphicFramePr>
            <a:graphicFrameLocks/>
          </p:cNvGraphicFramePr>
          <p:nvPr/>
        </p:nvGraphicFramePr>
        <p:xfrm>
          <a:off x="274320" y="2617470"/>
          <a:ext cx="4328160" cy="2661285"/>
        </p:xfrm>
        <a:graphic>
          <a:graphicData uri="http://schemas.openxmlformats.org/presentationml/2006/ole">
            <p:oleObj spid="_x0000_s21505" r:id="rId4" imgW="6744285" imgH="4198984" progId="PBrush">
              <p:embed/>
            </p:oleObj>
          </a:graphicData>
        </a:graphic>
      </p:graphicFrame>
      <p:sp>
        <p:nvSpPr>
          <p:cNvPr id="25" name="下箭头 24"/>
          <p:cNvSpPr/>
          <p:nvPr/>
        </p:nvSpPr>
        <p:spPr>
          <a:xfrm rot="16200000">
            <a:off x="5000625" y="3731260"/>
            <a:ext cx="435610" cy="601345"/>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130935" y="5575935"/>
            <a:ext cx="2329815" cy="768350"/>
          </a:xfrm>
          <a:prstGeom prst="rect">
            <a:avLst/>
          </a:prstGeom>
        </p:spPr>
        <p:txBody>
          <a:bodyPr wrap="square">
            <a:spAutoFit/>
          </a:bodyPr>
          <a:lstStyle/>
          <a:p>
            <a:pPr algn="ctr"/>
            <a:r>
              <a:rPr lang="zh-CN" altLang="en-US" sz="4400" dirty="0" smtClean="0">
                <a:solidFill>
                  <a:schemeClr val="tx1"/>
                </a:solidFill>
                <a:latin typeface="+mn-ea"/>
              </a:rPr>
              <a:t>泡沫块</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anose="02010600040101010101" pitchFamily="2" charset="-122"/>
                <a:ea typeface="华文中宋" panose="02010600040101010101" pitchFamily="2" charset="-122"/>
              </a:rPr>
              <a:t>郑重申明</a:t>
            </a:r>
            <a:endParaRPr lang="zh-CN" altLang="en-US" sz="6000" b="1" dirty="0">
              <a:solidFill>
                <a:schemeClr val="bg1"/>
              </a:solidFill>
              <a:latin typeface="华文中宋" panose="02010600040101010101" pitchFamily="2" charset="-122"/>
              <a:ea typeface="华文中宋" panose="02010600040101010101"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本课件和配套教案版权归小学科学教学网组建的精品课程开发团队所有，供全国小学科学教师无偿使用。其他网站或个人想要转载，请与开发团队联系；如果其他网站或个人用于赢利，我们保留追究的权利！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p:cNvPicPr>
            <a:picLocks noChangeAspect="1" noChangeArrowheads="1"/>
          </p:cNvPicPr>
          <p:nvPr/>
        </p:nvPicPr>
        <p:blipFill>
          <a:blip r:embed="rId2" cstate="print"/>
          <a:srcRect/>
          <a:stretch>
            <a:fillRect/>
          </a:stretch>
        </p:blipFill>
        <p:spPr bwMode="auto">
          <a:xfrm>
            <a:off x="323850" y="1532890"/>
            <a:ext cx="8208645" cy="4775835"/>
          </a:xfrm>
          <a:prstGeom prst="rect">
            <a:avLst/>
          </a:prstGeom>
          <a:noFill/>
          <a:ln w="9525">
            <a:noFill/>
            <a:miter lim="800000"/>
            <a:headEnd/>
            <a:tailEnd/>
          </a:ln>
        </p:spPr>
      </p:pic>
      <p:sp>
        <p:nvSpPr>
          <p:cNvPr id="3" name="TextBox 2"/>
          <p:cNvSpPr txBox="1"/>
          <p:nvPr/>
        </p:nvSpPr>
        <p:spPr>
          <a:xfrm>
            <a:off x="2700020" y="476885"/>
            <a:ext cx="6716395" cy="829945"/>
          </a:xfrm>
          <a:prstGeom prst="rect">
            <a:avLst/>
          </a:prstGeom>
          <a:noFill/>
          <a:extLst>
            <a:ext uri="{909E8E84-426E-40DD-AFC4-6F175D3DCCD1}">
              <a14:hiddenFill xmlns:a14="http://schemas.microsoft.com/office/drawing/2010/main" xmlns="">
                <a:solidFill>
                  <a:schemeClr val="accent6">
                    <a:lumMod val="40000"/>
                    <a:lumOff val="60000"/>
                  </a:schemeClr>
                </a:solidFill>
              </a14:hiddenFill>
            </a:ext>
          </a:extLst>
        </p:spPr>
        <p:txBody>
          <a:bodyPr wrap="square" rtlCol="0">
            <a:spAutoFit/>
          </a:bodyPr>
          <a:lstStyle/>
          <a:p>
            <a:pPr algn="ctr"/>
            <a:r>
              <a:rPr lang="zh-CN" sz="4800" b="1" dirty="0" smtClean="0">
                <a:solidFill>
                  <a:schemeClr val="tx1"/>
                </a:solidFill>
                <a:latin typeface="楷体" panose="02010609060101010101" charset="-122"/>
                <a:ea typeface="楷体" panose="02010609060101010101" charset="-122"/>
              </a:rPr>
              <a:t>它们的 </a:t>
            </a:r>
            <a:r>
              <a:rPr lang="zh-CN" sz="4800" b="1" dirty="0" smtClean="0">
                <a:solidFill>
                  <a:srgbClr val="FF0000"/>
                </a:solidFill>
                <a:latin typeface="楷体" panose="02010609060101010101" charset="-122"/>
                <a:ea typeface="楷体" panose="02010609060101010101" charset="-122"/>
              </a:rPr>
              <a:t>形 状</a:t>
            </a:r>
            <a:r>
              <a:rPr lang="zh-CN" sz="4800" b="1" dirty="0" smtClean="0">
                <a:solidFill>
                  <a:schemeClr val="tx1"/>
                </a:solidFill>
                <a:latin typeface="楷体" panose="02010609060101010101" charset="-122"/>
                <a:ea typeface="楷体" panose="02010609060101010101" charset="-122"/>
              </a:rPr>
              <a:t> 一样吗？</a:t>
            </a:r>
          </a:p>
        </p:txBody>
      </p:sp>
      <p:sp>
        <p:nvSpPr>
          <p:cNvPr id="4" name="矩形 3"/>
          <p:cNvSpPr/>
          <p:nvPr/>
        </p:nvSpPr>
        <p:spPr>
          <a:xfrm>
            <a:off x="4115435" y="-139065"/>
            <a:ext cx="3886200" cy="768350"/>
          </a:xfrm>
          <a:prstGeom prst="rect">
            <a:avLst/>
          </a:prstGeom>
        </p:spPr>
        <p:txBody>
          <a:bodyPr wrap="square">
            <a:spAutoFit/>
          </a:bodyPr>
          <a:lstStyle/>
          <a:p>
            <a:pPr algn="l"/>
            <a:r>
              <a:rPr lang="en-US" altLang="zh-CN" sz="4400" dirty="0" smtClean="0">
                <a:solidFill>
                  <a:schemeClr val="tx1"/>
                </a:solidFill>
                <a:latin typeface="+mn-ea"/>
              </a:rPr>
              <a:t>x</a:t>
            </a:r>
            <a:r>
              <a:rPr lang="en-US" altLang="zh-CN" sz="4400" dirty="0" smtClean="0">
                <a:solidFill>
                  <a:schemeClr val="tx1"/>
                </a:solidFill>
                <a:latin typeface="宋体" panose="02010600030101010101" pitchFamily="2" charset="-122"/>
                <a:ea typeface="宋体" panose="02010600030101010101" pitchFamily="2" charset="-122"/>
              </a:rPr>
              <a:t>í</a:t>
            </a:r>
            <a:r>
              <a:rPr lang="en-US" altLang="zh-CN" sz="4400" dirty="0" smtClean="0">
                <a:solidFill>
                  <a:schemeClr val="tx1"/>
                </a:solidFill>
                <a:latin typeface="+mn-ea"/>
              </a:rPr>
              <a:t>ng zhu</a:t>
            </a:r>
            <a:r>
              <a:rPr lang="en-US" altLang="zh-CN" sz="4400" dirty="0" smtClean="0">
                <a:solidFill>
                  <a:schemeClr val="tx1"/>
                </a:solidFill>
                <a:latin typeface="宋体" panose="02010600030101010101" pitchFamily="2" charset="-122"/>
                <a:ea typeface="宋体" panose="02010600030101010101" pitchFamily="2" charset="-122"/>
                <a:sym typeface="+mn-ea"/>
              </a:rPr>
              <a:t>à</a:t>
            </a:r>
            <a:r>
              <a:rPr lang="en-US" altLang="zh-CN" sz="4400" dirty="0" smtClean="0">
                <a:solidFill>
                  <a:schemeClr val="tx1"/>
                </a:solidFill>
                <a:latin typeface="+mn-ea"/>
              </a:rPr>
              <a:t>ng</a:t>
            </a:r>
          </a:p>
        </p:txBody>
      </p:sp>
      <p:sp>
        <p:nvSpPr>
          <p:cNvPr id="34"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a:t>
            </a:r>
            <a:r>
              <a:rPr lang="zh-CN" altLang="en-US" sz="4400" b="1" dirty="0" smtClean="0">
                <a:solidFill>
                  <a:schemeClr val="tx1"/>
                </a:solidFill>
                <a:latin typeface="华文楷体" panose="02010600040101010101" pitchFamily="2" charset="-122"/>
                <a:ea typeface="华文楷体" panose="02010600040101010101" pitchFamily="2" charset="-122"/>
                <a:sym typeface="+mn-ea"/>
              </a:rPr>
              <a:t>说</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srcRect r="-1852" b="10224"/>
          <a:stretch>
            <a:fillRect/>
          </a:stretch>
        </p:blipFill>
        <p:spPr>
          <a:xfrm>
            <a:off x="73660" y="1794510"/>
            <a:ext cx="2426970" cy="2139950"/>
          </a:xfrm>
          <a:prstGeom prst="rect">
            <a:avLst/>
          </a:prstGeom>
        </p:spPr>
      </p:pic>
      <p:graphicFrame>
        <p:nvGraphicFramePr>
          <p:cNvPr id="20" name="对象 19"/>
          <p:cNvGraphicFramePr>
            <a:graphicFrameLocks/>
          </p:cNvGraphicFramePr>
          <p:nvPr/>
        </p:nvGraphicFramePr>
        <p:xfrm>
          <a:off x="4655185" y="2028190"/>
          <a:ext cx="2052320" cy="1902460"/>
        </p:xfrm>
        <a:graphic>
          <a:graphicData uri="http://schemas.openxmlformats.org/presentationml/2006/ole">
            <p:oleObj spid="_x0000_s1026" r:id="rId5" imgW="7895004" imgH="5715495" progId="PBrush">
              <p:embed/>
            </p:oleObj>
          </a:graphicData>
        </a:graphic>
      </p:graphicFrame>
      <p:graphicFrame>
        <p:nvGraphicFramePr>
          <p:cNvPr id="22" name="对象 21"/>
          <p:cNvGraphicFramePr>
            <a:graphicFrameLocks/>
          </p:cNvGraphicFramePr>
          <p:nvPr/>
        </p:nvGraphicFramePr>
        <p:xfrm>
          <a:off x="2480945" y="2167890"/>
          <a:ext cx="2085340" cy="1623060"/>
        </p:xfrm>
        <a:graphic>
          <a:graphicData uri="http://schemas.openxmlformats.org/presentationml/2006/ole">
            <p:oleObj spid="_x0000_s1025" r:id="rId6" imgW="4107536" imgH="2956816" progId="PBrush">
              <p:embed/>
            </p:oleObj>
          </a:graphicData>
        </a:graphic>
      </p:graphicFrame>
      <p:pic>
        <p:nvPicPr>
          <p:cNvPr id="10" name="图片 9"/>
          <p:cNvPicPr>
            <a:picLocks noChangeAspect="1"/>
          </p:cNvPicPr>
          <p:nvPr/>
        </p:nvPicPr>
        <p:blipFill>
          <a:blip r:embed="rId7" cstate="print"/>
          <a:srcRect r="22513" b="506"/>
          <a:stretch>
            <a:fillRect/>
          </a:stretch>
        </p:blipFill>
        <p:spPr>
          <a:xfrm>
            <a:off x="6803390" y="2031365"/>
            <a:ext cx="2189480" cy="1759585"/>
          </a:xfrm>
          <a:prstGeom prst="rect">
            <a:avLst/>
          </a:prstGeom>
        </p:spPr>
      </p:pic>
      <p:grpSp>
        <p:nvGrpSpPr>
          <p:cNvPr id="15" name="组合 14"/>
          <p:cNvGrpSpPr/>
          <p:nvPr/>
        </p:nvGrpSpPr>
        <p:grpSpPr>
          <a:xfrm>
            <a:off x="-23495" y="4544695"/>
            <a:ext cx="9159875" cy="1675130"/>
            <a:chOff x="-37" y="7157"/>
            <a:chExt cx="14425" cy="2638"/>
          </a:xfrm>
        </p:grpSpPr>
        <p:pic>
          <p:nvPicPr>
            <p:cNvPr id="16" name="图片 15"/>
            <p:cNvPicPr>
              <a:picLocks noChangeAspect="1"/>
            </p:cNvPicPr>
            <p:nvPr/>
          </p:nvPicPr>
          <p:blipFill>
            <a:blip r:embed="rId8" cstate="print"/>
            <a:srcRect l="7923" t="5111" r="7786" b="9833"/>
            <a:stretch>
              <a:fillRect/>
            </a:stretch>
          </p:blipFill>
          <p:spPr>
            <a:xfrm>
              <a:off x="-37" y="7157"/>
              <a:ext cx="3712" cy="2639"/>
            </a:xfrm>
            <a:prstGeom prst="rect">
              <a:avLst/>
            </a:prstGeom>
          </p:spPr>
        </p:pic>
        <p:pic>
          <p:nvPicPr>
            <p:cNvPr id="28" name="图片 27"/>
            <p:cNvPicPr>
              <a:picLocks noChangeAspect="1"/>
            </p:cNvPicPr>
            <p:nvPr/>
          </p:nvPicPr>
          <p:blipFill>
            <a:blip r:embed="rId8" cstate="print"/>
            <a:srcRect l="7923" t="5111" r="7786" b="9833"/>
            <a:stretch>
              <a:fillRect/>
            </a:stretch>
          </p:blipFill>
          <p:spPr>
            <a:xfrm>
              <a:off x="3408" y="7157"/>
              <a:ext cx="3712" cy="2639"/>
            </a:xfrm>
            <a:prstGeom prst="rect">
              <a:avLst/>
            </a:prstGeom>
          </p:spPr>
        </p:pic>
        <p:pic>
          <p:nvPicPr>
            <p:cNvPr id="29" name="图片 28"/>
            <p:cNvPicPr>
              <a:picLocks noChangeAspect="1"/>
            </p:cNvPicPr>
            <p:nvPr/>
          </p:nvPicPr>
          <p:blipFill>
            <a:blip r:embed="rId8" cstate="print"/>
            <a:srcRect l="7923" t="5111" r="7786" b="9833"/>
            <a:stretch>
              <a:fillRect/>
            </a:stretch>
          </p:blipFill>
          <p:spPr>
            <a:xfrm>
              <a:off x="7191" y="7157"/>
              <a:ext cx="3712" cy="2639"/>
            </a:xfrm>
            <a:prstGeom prst="rect">
              <a:avLst/>
            </a:prstGeom>
          </p:spPr>
        </p:pic>
        <p:pic>
          <p:nvPicPr>
            <p:cNvPr id="30" name="图片 29"/>
            <p:cNvPicPr>
              <a:picLocks noChangeAspect="1"/>
            </p:cNvPicPr>
            <p:nvPr/>
          </p:nvPicPr>
          <p:blipFill>
            <a:blip r:embed="rId8" cstate="print"/>
            <a:srcRect l="7923" t="5111" r="7786" b="9833"/>
            <a:stretch>
              <a:fillRect/>
            </a:stretch>
          </p:blipFill>
          <p:spPr>
            <a:xfrm>
              <a:off x="10676" y="7157"/>
              <a:ext cx="3712" cy="2639"/>
            </a:xfrm>
            <a:prstGeom prst="rect">
              <a:avLst/>
            </a:prstGeom>
          </p:spPr>
        </p:pic>
      </p:grpSp>
      <p:grpSp>
        <p:nvGrpSpPr>
          <p:cNvPr id="14" name="组合 13"/>
          <p:cNvGrpSpPr/>
          <p:nvPr/>
        </p:nvGrpSpPr>
        <p:grpSpPr>
          <a:xfrm>
            <a:off x="865505" y="3900805"/>
            <a:ext cx="7156450" cy="650875"/>
            <a:chOff x="1363" y="6143"/>
            <a:chExt cx="11270" cy="1025"/>
          </a:xfrm>
        </p:grpSpPr>
        <p:sp>
          <p:nvSpPr>
            <p:cNvPr id="24" name="下箭头 23"/>
            <p:cNvSpPr/>
            <p:nvPr/>
          </p:nvSpPr>
          <p:spPr>
            <a:xfrm>
              <a:off x="4921" y="6222"/>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下箭头 24"/>
            <p:cNvSpPr/>
            <p:nvPr/>
          </p:nvSpPr>
          <p:spPr>
            <a:xfrm>
              <a:off x="8553" y="6215"/>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下箭头 25"/>
            <p:cNvSpPr/>
            <p:nvPr/>
          </p:nvSpPr>
          <p:spPr>
            <a:xfrm>
              <a:off x="11947" y="6143"/>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下箭头 26"/>
            <p:cNvSpPr/>
            <p:nvPr/>
          </p:nvSpPr>
          <p:spPr>
            <a:xfrm>
              <a:off x="1363" y="6222"/>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08585" y="-179070"/>
            <a:ext cx="9027795" cy="2128520"/>
            <a:chOff x="171" y="-282"/>
            <a:chExt cx="14217" cy="3352"/>
          </a:xfrm>
        </p:grpSpPr>
        <p:sp>
          <p:nvSpPr>
            <p:cNvPr id="35" name="TextBox 1"/>
            <p:cNvSpPr txBox="1"/>
            <p:nvPr/>
          </p:nvSpPr>
          <p:spPr>
            <a:xfrm>
              <a:off x="171" y="862"/>
              <a:ext cx="3629" cy="121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说一说</a:t>
              </a:r>
            </a:p>
          </p:txBody>
        </p:sp>
        <p:sp>
          <p:nvSpPr>
            <p:cNvPr id="7" name="矩形 6"/>
            <p:cNvSpPr/>
            <p:nvPr/>
          </p:nvSpPr>
          <p:spPr>
            <a:xfrm>
              <a:off x="3561" y="600"/>
              <a:ext cx="10827" cy="247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如果把物体 </a:t>
              </a:r>
              <a:r>
                <a:rPr lang="zh-CN" altLang="en-US" sz="4800" b="1" dirty="0" smtClean="0">
                  <a:solidFill>
                    <a:srgbClr val="FF0000"/>
                  </a:solidFill>
                  <a:latin typeface="楷体" panose="02010609060101010101" charset="-122"/>
                  <a:ea typeface="楷体" panose="02010609060101010101" charset="-122"/>
                </a:rPr>
                <a:t>装进</a:t>
              </a:r>
              <a:r>
                <a:rPr lang="zh-CN" altLang="en-US" sz="4800" b="1" dirty="0" smtClean="0">
                  <a:solidFill>
                    <a:schemeClr val="tx1"/>
                  </a:solidFill>
                  <a:latin typeface="楷体" panose="02010609060101010101" charset="-122"/>
                  <a:ea typeface="楷体" panose="02010609060101010101" charset="-122"/>
                </a:rPr>
                <a:t>盒子里，怎样装得更多？</a:t>
              </a:r>
            </a:p>
          </p:txBody>
        </p:sp>
        <p:sp>
          <p:nvSpPr>
            <p:cNvPr id="8" name="矩形 7"/>
            <p:cNvSpPr/>
            <p:nvPr/>
          </p:nvSpPr>
          <p:spPr>
            <a:xfrm>
              <a:off x="7388" y="-282"/>
              <a:ext cx="5374" cy="1210"/>
            </a:xfrm>
            <a:prstGeom prst="rect">
              <a:avLst/>
            </a:prstGeom>
          </p:spPr>
          <p:txBody>
            <a:bodyPr wrap="square">
              <a:spAutoFit/>
            </a:bodyPr>
            <a:lstStyle/>
            <a:p>
              <a:pPr algn="l"/>
              <a:r>
                <a:rPr lang="en-US" altLang="zh-CN" sz="4400" dirty="0" smtClean="0">
                  <a:solidFill>
                    <a:schemeClr val="tx1"/>
                  </a:solidFill>
                  <a:latin typeface="+mn-ea"/>
                </a:rPr>
                <a:t>zhuāng</a:t>
              </a:r>
              <a:r>
                <a:rPr lang="en-US" altLang="zh-CN" sz="2800" dirty="0" smtClean="0">
                  <a:solidFill>
                    <a:schemeClr val="tx1"/>
                  </a:solidFill>
                  <a:latin typeface="+mn-ea"/>
                </a:rPr>
                <a:t> </a:t>
              </a:r>
              <a:r>
                <a:rPr lang="en-US" altLang="zh-CN" sz="4400" dirty="0" smtClean="0">
                  <a:solidFill>
                    <a:schemeClr val="tx1"/>
                  </a:solidFill>
                  <a:latin typeface="+mn-ea"/>
                </a:rPr>
                <a:t>j</a:t>
              </a:r>
              <a:r>
                <a:rPr lang="en-US" altLang="zh-CN" sz="4400" dirty="0" smtClean="0">
                  <a:solidFill>
                    <a:schemeClr val="tx1"/>
                  </a:solidFill>
                  <a:latin typeface="宋体" panose="02010600030101010101" pitchFamily="2" charset="-122"/>
                  <a:ea typeface="宋体" panose="02010600030101010101" pitchFamily="2" charset="-122"/>
                </a:rPr>
                <a:t>ì</a:t>
              </a:r>
              <a:r>
                <a:rPr lang="en-US" altLang="zh-CN" sz="4400" dirty="0" smtClean="0">
                  <a:solidFill>
                    <a:schemeClr val="tx1"/>
                  </a:solidFill>
                  <a:latin typeface="+mn-ea"/>
                </a:rPr>
                <a:t>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学一学</a:t>
            </a:r>
          </a:p>
        </p:txBody>
      </p:sp>
      <p:sp>
        <p:nvSpPr>
          <p:cNvPr id="36" name="矩形 35"/>
          <p:cNvSpPr/>
          <p:nvPr/>
        </p:nvSpPr>
        <p:spPr>
          <a:xfrm>
            <a:off x="4817110" y="762635"/>
            <a:ext cx="2364105" cy="829945"/>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 </a:t>
            </a:r>
            <a:r>
              <a:rPr lang="zh-CN" altLang="en-US" sz="4800" b="1" dirty="0" smtClean="0">
                <a:solidFill>
                  <a:srgbClr val="FF0000"/>
                </a:solidFill>
                <a:latin typeface="楷体" panose="02010609060101010101" charset="-122"/>
                <a:ea typeface="楷体" panose="02010609060101010101" charset="-122"/>
              </a:rPr>
              <a:t>平铺</a:t>
            </a:r>
            <a:r>
              <a:rPr lang="zh-CN" altLang="en-US" sz="4800" b="1" dirty="0" smtClean="0">
                <a:solidFill>
                  <a:schemeClr val="tx1"/>
                </a:solidFill>
                <a:latin typeface="楷体" panose="02010609060101010101" charset="-122"/>
                <a:ea typeface="楷体" panose="02010609060101010101" charset="-122"/>
              </a:rPr>
              <a:t> </a:t>
            </a:r>
          </a:p>
        </p:txBody>
      </p:sp>
      <p:sp>
        <p:nvSpPr>
          <p:cNvPr id="37" name="矩形 36"/>
          <p:cNvSpPr/>
          <p:nvPr/>
        </p:nvSpPr>
        <p:spPr>
          <a:xfrm>
            <a:off x="4817368" y="202818"/>
            <a:ext cx="2664296" cy="768350"/>
          </a:xfrm>
          <a:prstGeom prst="rect">
            <a:avLst/>
          </a:prstGeom>
        </p:spPr>
        <p:txBody>
          <a:bodyPr wrap="square">
            <a:spAutoFit/>
          </a:bodyPr>
          <a:lstStyle/>
          <a:p>
            <a:pPr algn="l"/>
            <a:r>
              <a:rPr lang="en-US" altLang="zh-CN" sz="4400" dirty="0" smtClean="0">
                <a:solidFill>
                  <a:srgbClr val="FF0000"/>
                </a:solidFill>
                <a:latin typeface="+mn-ea"/>
              </a:rPr>
              <a:t>p</a:t>
            </a:r>
            <a:r>
              <a:rPr lang="en-US" altLang="zh-CN" sz="4400" dirty="0" smtClean="0">
                <a:solidFill>
                  <a:srgbClr val="FF0000"/>
                </a:solidFill>
                <a:latin typeface="宋体" panose="02010600030101010101" pitchFamily="2" charset="-122"/>
                <a:ea typeface="宋体" panose="02010600030101010101" pitchFamily="2" charset="-122"/>
                <a:sym typeface="+mn-ea"/>
              </a:rPr>
              <a:t>í</a:t>
            </a:r>
            <a:r>
              <a:rPr lang="en-US" altLang="zh-CN" sz="4400" dirty="0" smtClean="0">
                <a:solidFill>
                  <a:srgbClr val="FF0000"/>
                </a:solidFill>
                <a:latin typeface="+mn-ea"/>
              </a:rPr>
              <a:t>ng</a:t>
            </a:r>
            <a:r>
              <a:rPr lang="en-US" altLang="zh-CN" sz="2800" dirty="0" smtClean="0">
                <a:solidFill>
                  <a:srgbClr val="FF0000"/>
                </a:solidFill>
                <a:latin typeface="+mn-ea"/>
              </a:rPr>
              <a:t> </a:t>
            </a:r>
            <a:r>
              <a:rPr lang="en-US" altLang="zh-CN" sz="4400" dirty="0" smtClean="0">
                <a:solidFill>
                  <a:srgbClr val="FF0000"/>
                </a:solidFill>
                <a:latin typeface="+mn-ea"/>
              </a:rPr>
              <a:t>pū</a:t>
            </a:r>
          </a:p>
        </p:txBody>
      </p:sp>
      <p:pic>
        <p:nvPicPr>
          <p:cNvPr id="38" name="图片 37"/>
          <p:cNvPicPr>
            <a:picLocks noChangeAspect="1"/>
          </p:cNvPicPr>
          <p:nvPr/>
        </p:nvPicPr>
        <p:blipFill>
          <a:blip r:embed="rId3" cstate="print"/>
          <a:stretch>
            <a:fillRect/>
          </a:stretch>
        </p:blipFill>
        <p:spPr>
          <a:xfrm>
            <a:off x="108585" y="1898015"/>
            <a:ext cx="3728085" cy="3526155"/>
          </a:xfrm>
          <a:prstGeom prst="rect">
            <a:avLst/>
          </a:prstGeom>
        </p:spPr>
      </p:pic>
      <p:pic>
        <p:nvPicPr>
          <p:cNvPr id="2" name="图片 1"/>
          <p:cNvPicPr>
            <a:picLocks noChangeAspect="1"/>
          </p:cNvPicPr>
          <p:nvPr/>
        </p:nvPicPr>
        <p:blipFill>
          <a:blip r:embed="rId4" cstate="print"/>
          <a:srcRect l="3179" t="3389" r="7373" b="1567"/>
          <a:stretch>
            <a:fillRect/>
          </a:stretch>
        </p:blipFill>
        <p:spPr>
          <a:xfrm>
            <a:off x="4023360" y="1917065"/>
            <a:ext cx="4797425" cy="339471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clickPar">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srcRect r="-1852" b="10224"/>
          <a:stretch>
            <a:fillRect/>
          </a:stretch>
        </p:blipFill>
        <p:spPr>
          <a:xfrm>
            <a:off x="73660" y="1794510"/>
            <a:ext cx="2426970" cy="2139950"/>
          </a:xfrm>
          <a:prstGeom prst="rect">
            <a:avLst/>
          </a:prstGeom>
        </p:spPr>
      </p:pic>
      <p:graphicFrame>
        <p:nvGraphicFramePr>
          <p:cNvPr id="20" name="对象 19"/>
          <p:cNvGraphicFramePr>
            <a:graphicFrameLocks/>
          </p:cNvGraphicFramePr>
          <p:nvPr/>
        </p:nvGraphicFramePr>
        <p:xfrm>
          <a:off x="4655185" y="2028190"/>
          <a:ext cx="2052320" cy="1902460"/>
        </p:xfrm>
        <a:graphic>
          <a:graphicData uri="http://schemas.openxmlformats.org/presentationml/2006/ole">
            <p:oleObj spid="_x0000_s17410" r:id="rId5" imgW="7895004" imgH="5715495" progId="PBrush">
              <p:embed/>
            </p:oleObj>
          </a:graphicData>
        </a:graphic>
      </p:graphicFrame>
      <p:graphicFrame>
        <p:nvGraphicFramePr>
          <p:cNvPr id="22" name="对象 21"/>
          <p:cNvGraphicFramePr>
            <a:graphicFrameLocks/>
          </p:cNvGraphicFramePr>
          <p:nvPr/>
        </p:nvGraphicFramePr>
        <p:xfrm>
          <a:off x="2480945" y="2167890"/>
          <a:ext cx="2085340" cy="1623060"/>
        </p:xfrm>
        <a:graphic>
          <a:graphicData uri="http://schemas.openxmlformats.org/presentationml/2006/ole">
            <p:oleObj spid="_x0000_s17409" r:id="rId6" imgW="4107536" imgH="2956816" progId="PBrush">
              <p:embed/>
            </p:oleObj>
          </a:graphicData>
        </a:graphic>
      </p:graphicFrame>
      <p:pic>
        <p:nvPicPr>
          <p:cNvPr id="10" name="图片 9"/>
          <p:cNvPicPr>
            <a:picLocks noChangeAspect="1"/>
          </p:cNvPicPr>
          <p:nvPr/>
        </p:nvPicPr>
        <p:blipFill>
          <a:blip r:embed="rId7" cstate="print"/>
          <a:srcRect r="22513" b="506"/>
          <a:stretch>
            <a:fillRect/>
          </a:stretch>
        </p:blipFill>
        <p:spPr>
          <a:xfrm>
            <a:off x="6803390" y="2031365"/>
            <a:ext cx="2189480" cy="1759585"/>
          </a:xfrm>
          <a:prstGeom prst="rect">
            <a:avLst/>
          </a:prstGeom>
        </p:spPr>
      </p:pic>
      <p:grpSp>
        <p:nvGrpSpPr>
          <p:cNvPr id="15" name="组合 14"/>
          <p:cNvGrpSpPr/>
          <p:nvPr/>
        </p:nvGrpSpPr>
        <p:grpSpPr>
          <a:xfrm>
            <a:off x="-23495" y="4544695"/>
            <a:ext cx="9159875" cy="1675130"/>
            <a:chOff x="-37" y="7157"/>
            <a:chExt cx="14425" cy="2638"/>
          </a:xfrm>
        </p:grpSpPr>
        <p:pic>
          <p:nvPicPr>
            <p:cNvPr id="16" name="图片 15"/>
            <p:cNvPicPr>
              <a:picLocks noChangeAspect="1"/>
            </p:cNvPicPr>
            <p:nvPr/>
          </p:nvPicPr>
          <p:blipFill>
            <a:blip r:embed="rId8" cstate="print"/>
            <a:srcRect l="7923" t="5111" r="7786" b="9833"/>
            <a:stretch>
              <a:fillRect/>
            </a:stretch>
          </p:blipFill>
          <p:spPr>
            <a:xfrm>
              <a:off x="-37" y="7157"/>
              <a:ext cx="3712" cy="2639"/>
            </a:xfrm>
            <a:prstGeom prst="rect">
              <a:avLst/>
            </a:prstGeom>
          </p:spPr>
        </p:pic>
        <p:pic>
          <p:nvPicPr>
            <p:cNvPr id="28" name="图片 27"/>
            <p:cNvPicPr>
              <a:picLocks noChangeAspect="1"/>
            </p:cNvPicPr>
            <p:nvPr/>
          </p:nvPicPr>
          <p:blipFill>
            <a:blip r:embed="rId8" cstate="print"/>
            <a:srcRect l="7923" t="5111" r="7786" b="9833"/>
            <a:stretch>
              <a:fillRect/>
            </a:stretch>
          </p:blipFill>
          <p:spPr>
            <a:xfrm>
              <a:off x="3408" y="7157"/>
              <a:ext cx="3712" cy="2639"/>
            </a:xfrm>
            <a:prstGeom prst="rect">
              <a:avLst/>
            </a:prstGeom>
          </p:spPr>
        </p:pic>
        <p:pic>
          <p:nvPicPr>
            <p:cNvPr id="29" name="图片 28"/>
            <p:cNvPicPr>
              <a:picLocks noChangeAspect="1"/>
            </p:cNvPicPr>
            <p:nvPr/>
          </p:nvPicPr>
          <p:blipFill>
            <a:blip r:embed="rId8" cstate="print"/>
            <a:srcRect l="7923" t="5111" r="7786" b="9833"/>
            <a:stretch>
              <a:fillRect/>
            </a:stretch>
          </p:blipFill>
          <p:spPr>
            <a:xfrm>
              <a:off x="7191" y="7157"/>
              <a:ext cx="3712" cy="2639"/>
            </a:xfrm>
            <a:prstGeom prst="rect">
              <a:avLst/>
            </a:prstGeom>
          </p:spPr>
        </p:pic>
        <p:pic>
          <p:nvPicPr>
            <p:cNvPr id="30" name="图片 29"/>
            <p:cNvPicPr>
              <a:picLocks noChangeAspect="1"/>
            </p:cNvPicPr>
            <p:nvPr/>
          </p:nvPicPr>
          <p:blipFill>
            <a:blip r:embed="rId8" cstate="print"/>
            <a:srcRect l="7923" t="5111" r="7786" b="9833"/>
            <a:stretch>
              <a:fillRect/>
            </a:stretch>
          </p:blipFill>
          <p:spPr>
            <a:xfrm>
              <a:off x="10676" y="7157"/>
              <a:ext cx="3712" cy="2639"/>
            </a:xfrm>
            <a:prstGeom prst="rect">
              <a:avLst/>
            </a:prstGeom>
          </p:spPr>
        </p:pic>
      </p:grpSp>
      <p:grpSp>
        <p:nvGrpSpPr>
          <p:cNvPr id="14" name="组合 13"/>
          <p:cNvGrpSpPr/>
          <p:nvPr/>
        </p:nvGrpSpPr>
        <p:grpSpPr>
          <a:xfrm>
            <a:off x="865505" y="3900805"/>
            <a:ext cx="7156450" cy="650875"/>
            <a:chOff x="1363" y="6143"/>
            <a:chExt cx="11270" cy="1025"/>
          </a:xfrm>
        </p:grpSpPr>
        <p:sp>
          <p:nvSpPr>
            <p:cNvPr id="24" name="下箭头 23"/>
            <p:cNvSpPr/>
            <p:nvPr/>
          </p:nvSpPr>
          <p:spPr>
            <a:xfrm>
              <a:off x="4921" y="6222"/>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下箭头 24"/>
            <p:cNvSpPr/>
            <p:nvPr/>
          </p:nvSpPr>
          <p:spPr>
            <a:xfrm>
              <a:off x="8553" y="6215"/>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下箭头 25"/>
            <p:cNvSpPr/>
            <p:nvPr/>
          </p:nvSpPr>
          <p:spPr>
            <a:xfrm>
              <a:off x="11947" y="6143"/>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下箭头 26"/>
            <p:cNvSpPr/>
            <p:nvPr/>
          </p:nvSpPr>
          <p:spPr>
            <a:xfrm>
              <a:off x="1363" y="6222"/>
              <a:ext cx="686" cy="947"/>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08585" y="381000"/>
            <a:ext cx="9114155" cy="1568450"/>
            <a:chOff x="171" y="600"/>
            <a:chExt cx="14353" cy="2470"/>
          </a:xfrm>
        </p:grpSpPr>
        <p:sp>
          <p:nvSpPr>
            <p:cNvPr id="35" name="TextBox 1"/>
            <p:cNvSpPr txBox="1"/>
            <p:nvPr/>
          </p:nvSpPr>
          <p:spPr>
            <a:xfrm>
              <a:off x="171" y="862"/>
              <a:ext cx="3629" cy="121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做一做</a:t>
              </a:r>
            </a:p>
          </p:txBody>
        </p:sp>
        <p:sp>
          <p:nvSpPr>
            <p:cNvPr id="7" name="矩形 6"/>
            <p:cNvSpPr/>
            <p:nvPr/>
          </p:nvSpPr>
          <p:spPr>
            <a:xfrm>
              <a:off x="3561" y="600"/>
              <a:ext cx="10963" cy="247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把物体分别 </a:t>
              </a:r>
              <a:r>
                <a:rPr lang="zh-CN" altLang="en-US" sz="4800" b="1" dirty="0" smtClean="0">
                  <a:solidFill>
                    <a:srgbClr val="FF0000"/>
                  </a:solidFill>
                  <a:latin typeface="楷体" panose="02010609060101010101" charset="-122"/>
                  <a:ea typeface="楷体" panose="02010609060101010101" charset="-122"/>
                </a:rPr>
                <a:t>平铺</a:t>
              </a:r>
              <a:r>
                <a:rPr lang="zh-CN" altLang="en-US" sz="4800" b="1" dirty="0" smtClean="0">
                  <a:solidFill>
                    <a:schemeClr val="tx1"/>
                  </a:solidFill>
                  <a:latin typeface="楷体" panose="02010609060101010101" charset="-122"/>
                  <a:ea typeface="楷体" panose="02010609060101010101" charset="-122"/>
                </a:rPr>
                <a:t> 在盒子里？哪种物体放得多？</a:t>
              </a:r>
            </a:p>
          </p:txBody>
        </p:sp>
      </p:grpSp>
      <p:sp>
        <p:nvSpPr>
          <p:cNvPr id="37" name="矩形 36"/>
          <p:cNvSpPr/>
          <p:nvPr/>
        </p:nvSpPr>
        <p:spPr>
          <a:xfrm>
            <a:off x="5380613" y="-184532"/>
            <a:ext cx="2664296" cy="768350"/>
          </a:xfrm>
          <a:prstGeom prst="rect">
            <a:avLst/>
          </a:prstGeom>
        </p:spPr>
        <p:txBody>
          <a:bodyPr wrap="square">
            <a:spAutoFit/>
          </a:bodyPr>
          <a:lstStyle/>
          <a:p>
            <a:pPr algn="l"/>
            <a:r>
              <a:rPr lang="en-US" altLang="zh-CN" sz="4400" dirty="0" smtClean="0">
                <a:solidFill>
                  <a:schemeClr val="tx1"/>
                </a:solidFill>
                <a:latin typeface="+mn-ea"/>
              </a:rPr>
              <a:t>p</a:t>
            </a:r>
            <a:r>
              <a:rPr lang="en-US" altLang="zh-CN" sz="4400" dirty="0" smtClean="0">
                <a:solidFill>
                  <a:schemeClr val="tx1"/>
                </a:solidFill>
                <a:latin typeface="宋体" panose="02010600030101010101" pitchFamily="2" charset="-122"/>
                <a:ea typeface="宋体" panose="02010600030101010101" pitchFamily="2" charset="-122"/>
                <a:sym typeface="+mn-ea"/>
              </a:rPr>
              <a:t>í</a:t>
            </a:r>
            <a:r>
              <a:rPr lang="en-US" altLang="zh-CN" sz="4400" dirty="0" smtClean="0">
                <a:solidFill>
                  <a:schemeClr val="tx1"/>
                </a:solidFill>
                <a:latin typeface="+mn-ea"/>
              </a:rPr>
              <a:t>ng</a:t>
            </a:r>
            <a:r>
              <a:rPr lang="en-US" altLang="zh-CN" sz="2800" dirty="0" smtClean="0">
                <a:solidFill>
                  <a:schemeClr val="tx1"/>
                </a:solidFill>
                <a:latin typeface="+mn-ea"/>
              </a:rPr>
              <a:t> </a:t>
            </a:r>
            <a:r>
              <a:rPr lang="en-US" altLang="zh-CN" sz="4400" dirty="0" smtClean="0">
                <a:solidFill>
                  <a:schemeClr val="tx1"/>
                </a:solidFill>
                <a:latin typeface="+mn-ea"/>
              </a:rPr>
              <a:t>pū</a:t>
            </a:r>
          </a:p>
        </p:txBody>
      </p:sp>
      <p:sp>
        <p:nvSpPr>
          <p:cNvPr id="2" name="文本框 1"/>
          <p:cNvSpPr txBox="1"/>
          <p:nvPr/>
        </p:nvSpPr>
        <p:spPr>
          <a:xfrm>
            <a:off x="635000" y="4907915"/>
            <a:ext cx="8027035" cy="1015663"/>
          </a:xfrm>
          <a:prstGeom prst="rect">
            <a:avLst/>
          </a:prstGeom>
          <a:noFill/>
        </p:spPr>
        <p:txBody>
          <a:bodyPr wrap="square" rtlCol="0">
            <a:spAutoFit/>
          </a:bodyPr>
          <a:lstStyle/>
          <a:p>
            <a:r>
              <a:rPr lang="zh-CN" altLang="en-US" sz="6000" dirty="0">
                <a:solidFill>
                  <a:srgbClr val="FF0000"/>
                </a:solidFill>
              </a:rPr>
              <a:t>？ </a:t>
            </a:r>
            <a:r>
              <a:rPr lang="zh-CN" altLang="en-US" sz="6000" dirty="0" smtClean="0">
                <a:solidFill>
                  <a:srgbClr val="FF0000"/>
                </a:solidFill>
              </a:rPr>
              <a:t>    ？    </a:t>
            </a:r>
            <a:r>
              <a:rPr lang="zh-CN" altLang="en-US" sz="6000" dirty="0">
                <a:solidFill>
                  <a:srgbClr val="FF0000"/>
                </a:solidFill>
              </a:rPr>
              <a:t>？  </a:t>
            </a:r>
            <a:r>
              <a:rPr lang="zh-CN" altLang="en-US" sz="6000" dirty="0" smtClean="0">
                <a:solidFill>
                  <a:srgbClr val="FF0000"/>
                </a:solidFill>
              </a:rPr>
              <a:t> </a:t>
            </a:r>
            <a:r>
              <a:rPr lang="zh-CN" altLang="en-US" sz="6000" dirty="0">
                <a:solidFill>
                  <a:srgbClr val="FF0000"/>
                </a:solidFill>
              </a:rPr>
              <a:t>？</a:t>
            </a:r>
          </a:p>
        </p:txBody>
      </p:sp>
      <p:sp>
        <p:nvSpPr>
          <p:cNvPr id="5" name="云形标注 4"/>
          <p:cNvSpPr/>
          <p:nvPr/>
        </p:nvSpPr>
        <p:spPr>
          <a:xfrm>
            <a:off x="2421255" y="5997575"/>
            <a:ext cx="6722745" cy="860425"/>
          </a:xfrm>
          <a:prstGeom prst="cloudCallout">
            <a:avLst>
              <a:gd name="adj1" fmla="val -6786"/>
              <a:gd name="adj2" fmla="val -54723"/>
            </a:avLst>
          </a:prstGeom>
          <a:solidFill>
            <a:srgbClr val="FFFF00"/>
          </a:solidFill>
          <a:ln w="12700">
            <a:solidFill>
              <a:srgbClr val="468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800" b="1">
                <a:solidFill>
                  <a:srgbClr val="FF0000"/>
                </a:solidFill>
              </a:rPr>
              <a:t>记录在《活动手册》第</a:t>
            </a:r>
            <a:r>
              <a:rPr lang="en-US" altLang="zh-CN" sz="2800" b="1">
                <a:solidFill>
                  <a:srgbClr val="FF0000"/>
                </a:solidFill>
              </a:rPr>
              <a:t>3</a:t>
            </a:r>
            <a:r>
              <a:rPr lang="zh-CN" altLang="en-US" sz="2800" b="1">
                <a:solidFill>
                  <a:srgbClr val="FF0000"/>
                </a:solidFill>
              </a:rPr>
              <a:t>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6"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80">
                                          <p:stCondLst>
                                            <p:cond delay="0"/>
                                          </p:stCondLst>
                                        </p:cTn>
                                        <p:tgtEl>
                                          <p:spTgt spid="5"/>
                                        </p:tgtEl>
                                      </p:cBhvr>
                                    </p:animEffect>
                                    <p:anim calcmode="lin" valueType="num">
                                      <p:cBhvr>
                                        <p:cTn id="1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6" dur="26">
                                          <p:stCondLst>
                                            <p:cond delay="650"/>
                                          </p:stCondLst>
                                        </p:cTn>
                                        <p:tgtEl>
                                          <p:spTgt spid="5"/>
                                        </p:tgtEl>
                                      </p:cBhvr>
                                      <p:to x="100000" y="60000"/>
                                    </p:animScale>
                                    <p:animScale>
                                      <p:cBhvr>
                                        <p:cTn id="17" dur="166" decel="50000">
                                          <p:stCondLst>
                                            <p:cond delay="676"/>
                                          </p:stCondLst>
                                        </p:cTn>
                                        <p:tgtEl>
                                          <p:spTgt spid="5"/>
                                        </p:tgtEl>
                                      </p:cBhvr>
                                      <p:to x="100000" y="100000"/>
                                    </p:animScale>
                                    <p:animScale>
                                      <p:cBhvr>
                                        <p:cTn id="18" dur="26">
                                          <p:stCondLst>
                                            <p:cond delay="1312"/>
                                          </p:stCondLst>
                                        </p:cTn>
                                        <p:tgtEl>
                                          <p:spTgt spid="5"/>
                                        </p:tgtEl>
                                      </p:cBhvr>
                                      <p:to x="100000" y="80000"/>
                                    </p:animScale>
                                    <p:animScale>
                                      <p:cBhvr>
                                        <p:cTn id="19" dur="166" decel="50000">
                                          <p:stCondLst>
                                            <p:cond delay="1338"/>
                                          </p:stCondLst>
                                        </p:cTn>
                                        <p:tgtEl>
                                          <p:spTgt spid="5"/>
                                        </p:tgtEl>
                                      </p:cBhvr>
                                      <p:to x="100000" y="100000"/>
                                    </p:animScale>
                                    <p:animScale>
                                      <p:cBhvr>
                                        <p:cTn id="20" dur="26">
                                          <p:stCondLst>
                                            <p:cond delay="1642"/>
                                          </p:stCondLst>
                                        </p:cTn>
                                        <p:tgtEl>
                                          <p:spTgt spid="5"/>
                                        </p:tgtEl>
                                      </p:cBhvr>
                                      <p:to x="100000" y="90000"/>
                                    </p:animScale>
                                    <p:animScale>
                                      <p:cBhvr>
                                        <p:cTn id="21" dur="166" decel="50000">
                                          <p:stCondLst>
                                            <p:cond delay="1668"/>
                                          </p:stCondLst>
                                        </p:cTn>
                                        <p:tgtEl>
                                          <p:spTgt spid="5"/>
                                        </p:tgtEl>
                                      </p:cBhvr>
                                      <p:to x="100000" y="100000"/>
                                    </p:animScale>
                                    <p:animScale>
                                      <p:cBhvr>
                                        <p:cTn id="22" dur="26">
                                          <p:stCondLst>
                                            <p:cond delay="1808"/>
                                          </p:stCondLst>
                                        </p:cTn>
                                        <p:tgtEl>
                                          <p:spTgt spid="5"/>
                                        </p:tgtEl>
                                      </p:cBhvr>
                                      <p:to x="100000" y="95000"/>
                                    </p:animScale>
                                    <p:animScale>
                                      <p:cBhvr>
                                        <p:cTn id="23"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stretch>
            <a:fillRect/>
          </a:stretch>
        </p:blipFill>
        <p:spPr>
          <a:xfrm>
            <a:off x="285750" y="2094865"/>
            <a:ext cx="8572500" cy="4255770"/>
          </a:xfrm>
          <a:prstGeom prst="rect">
            <a:avLst/>
          </a:prstGeom>
        </p:spPr>
      </p:pic>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写一写</a:t>
            </a:r>
          </a:p>
        </p:txBody>
      </p:sp>
      <p:sp>
        <p:nvSpPr>
          <p:cNvPr id="31" name="矩形 30"/>
          <p:cNvSpPr/>
          <p:nvPr/>
        </p:nvSpPr>
        <p:spPr>
          <a:xfrm>
            <a:off x="2500630" y="381000"/>
            <a:ext cx="6635750" cy="156845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把</a:t>
            </a:r>
            <a:r>
              <a:rPr lang="zh-CN" altLang="en-US" sz="4800" b="1" dirty="0" smtClean="0">
                <a:solidFill>
                  <a:srgbClr val="FF0000"/>
                </a:solidFill>
                <a:latin typeface="楷体" panose="02010609060101010101" charset="-122"/>
                <a:ea typeface="楷体" panose="02010609060101010101" charset="-122"/>
              </a:rPr>
              <a:t>平铺</a:t>
            </a:r>
            <a:r>
              <a:rPr lang="zh-CN" altLang="en-US" sz="4800" b="1" dirty="0" smtClean="0">
                <a:solidFill>
                  <a:schemeClr val="tx1"/>
                </a:solidFill>
                <a:latin typeface="楷体" panose="02010609060101010101" charset="-122"/>
                <a:ea typeface="楷体" panose="02010609060101010101" charset="-122"/>
              </a:rPr>
              <a:t>放入盒子的物体数量记录下来</a:t>
            </a:r>
          </a:p>
        </p:txBody>
      </p:sp>
      <p:sp>
        <p:nvSpPr>
          <p:cNvPr id="19" name="圆角矩形 18"/>
          <p:cNvSpPr/>
          <p:nvPr/>
        </p:nvSpPr>
        <p:spPr>
          <a:xfrm>
            <a:off x="2268220" y="4869160"/>
            <a:ext cx="6192212" cy="618490"/>
          </a:xfrm>
          <a:prstGeom prst="roundRect">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rgbClr val="FF0000"/>
                </a:solidFill>
              </a:rPr>
              <a:t>（  </a:t>
            </a:r>
            <a:r>
              <a:rPr lang="zh-CN" altLang="en-US" sz="3600" dirty="0" smtClean="0">
                <a:solidFill>
                  <a:srgbClr val="FF0000"/>
                </a:solidFill>
              </a:rPr>
              <a:t> ）（   ）（   ）（   </a:t>
            </a:r>
            <a:r>
              <a:rPr lang="zh-CN" altLang="en-US" sz="3600" dirty="0">
                <a:solidFill>
                  <a:srgbClr val="FF0000"/>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26" presetClass="emph" presetSubtype="0" fill="hold" grpId="1" nodeType="withEffect">
                                  <p:stCondLst>
                                    <p:cond delay="0"/>
                                  </p:stCondLst>
                                  <p:childTnLst>
                                    <p:animEffect transition="out" filter="fade">
                                      <p:cBhvr>
                                        <p:cTn id="8" dur="500" tmFilter="0, 0; .2, .5; .8, .5; 1, 0"/>
                                        <p:tgtEl>
                                          <p:spTgt spid="19"/>
                                        </p:tgtEl>
                                      </p:cBhvr>
                                    </p:animEffect>
                                    <p:animScale>
                                      <p:cBhvr>
                                        <p:cTn id="9"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1" bldLvl="0" animBg="1"/>
      <p:bldP spid="19" grpId="2"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写一写</a:t>
            </a:r>
          </a:p>
        </p:txBody>
      </p:sp>
      <p:sp>
        <p:nvSpPr>
          <p:cNvPr id="31" name="矩形 30"/>
          <p:cNvSpPr/>
          <p:nvPr/>
        </p:nvSpPr>
        <p:spPr>
          <a:xfrm>
            <a:off x="2926715" y="547370"/>
            <a:ext cx="4747260" cy="829945"/>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ctr"/>
            <a:r>
              <a:rPr lang="zh-CN" altLang="en-US" sz="4800" b="1" dirty="0" smtClean="0">
                <a:solidFill>
                  <a:schemeClr val="tx1"/>
                </a:solidFill>
                <a:latin typeface="楷体" panose="02010609060101010101" charset="-122"/>
                <a:ea typeface="楷体" panose="02010609060101010101" charset="-122"/>
              </a:rPr>
              <a:t>班级记录表</a:t>
            </a:r>
          </a:p>
        </p:txBody>
      </p:sp>
      <p:graphicFrame>
        <p:nvGraphicFramePr>
          <p:cNvPr id="2" name="表格 -1"/>
          <p:cNvGraphicFramePr/>
          <p:nvPr/>
        </p:nvGraphicFramePr>
        <p:xfrm>
          <a:off x="382270" y="1645285"/>
          <a:ext cx="8346440" cy="4876165"/>
        </p:xfrm>
        <a:graphic>
          <a:graphicData uri="http://schemas.openxmlformats.org/drawingml/2006/table">
            <a:tbl>
              <a:tblPr firstRow="1" bandRow="1">
                <a:tableStyleId>{5940675A-B579-460E-94D1-54222C63F5DA}</a:tableStyleId>
              </a:tblPr>
              <a:tblGrid>
                <a:gridCol w="927100"/>
                <a:gridCol w="927100"/>
                <a:gridCol w="927100"/>
                <a:gridCol w="930275"/>
                <a:gridCol w="927100"/>
                <a:gridCol w="926465"/>
                <a:gridCol w="927100"/>
                <a:gridCol w="927100"/>
                <a:gridCol w="927100"/>
              </a:tblGrid>
              <a:tr h="605790">
                <a:tc rowSpan="2">
                  <a:txBody>
                    <a:bodyPr/>
                    <a:lstStyle/>
                    <a:p>
                      <a:pPr indent="0" algn="ctr">
                        <a:buNone/>
                      </a:pPr>
                      <a:endParaRPr lang="zh-CN" altLang="en-US" sz="2400" b="0">
                        <a:solidFill>
                          <a:srgbClr val="000000"/>
                        </a:solidFill>
                        <a:latin typeface="楷体" panose="02010609060101010101" charset="-122"/>
                        <a:ea typeface="楷体" panose="02010609060101010101" charset="-122"/>
                        <a:cs typeface="楷体" panose="02010609060101010101" charset="-122"/>
                      </a:endParaRP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螺 母</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木 块</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橡 皮</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lstStyle/>
                    <a:p>
                      <a:pPr indent="0" algn="ctr">
                        <a:buNone/>
                      </a:pPr>
                      <a:r>
                        <a:rPr lang="zh-CN" altLang="en-US" sz="2400" b="1">
                          <a:solidFill>
                            <a:srgbClr val="000000"/>
                          </a:solidFill>
                          <a:latin typeface="楷体" panose="02010609060101010101" charset="-122"/>
                          <a:ea typeface="楷体" panose="02010609060101010101" charset="-122"/>
                          <a:cs typeface="楷体" panose="02010609060101010101" charset="-122"/>
                        </a:rPr>
                        <a:t>乒乓球</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057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1</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第1次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第1次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1</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次</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5155">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1</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5790">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2</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6425">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3</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5790">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4</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5155">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5</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6270">
                <a:tc>
                  <a:txBody>
                    <a:bodyPr/>
                    <a:lstStyle/>
                    <a:p>
                      <a:pPr indent="0" algn="ctr">
                        <a:buNone/>
                      </a:pPr>
                      <a:r>
                        <a:rPr lang="zh-CN" altLang="en-US" sz="2400" b="0">
                          <a:solidFill>
                            <a:srgbClr val="000000"/>
                          </a:solidFill>
                          <a:latin typeface="楷体" panose="02010609060101010101" charset="-122"/>
                          <a:ea typeface="楷体" panose="02010609060101010101" charset="-122"/>
                          <a:cs typeface="楷体" panose="02010609060101010101" charset="-122"/>
                        </a:rPr>
                        <a:t>第</a:t>
                      </a:r>
                      <a:r>
                        <a:rPr lang="en-US" altLang="zh-CN" sz="2400" b="0">
                          <a:solidFill>
                            <a:srgbClr val="000000"/>
                          </a:solidFill>
                          <a:latin typeface="楷体" panose="02010609060101010101" charset="-122"/>
                          <a:ea typeface="楷体" panose="02010609060101010101" charset="-122"/>
                          <a:cs typeface="楷体" panose="02010609060101010101" charset="-122"/>
                        </a:rPr>
                        <a:t>6</a:t>
                      </a:r>
                      <a:r>
                        <a:rPr lang="zh-CN" altLang="en-US" sz="2400" b="0">
                          <a:solidFill>
                            <a:srgbClr val="000000"/>
                          </a:solidFill>
                          <a:latin typeface="楷体" panose="02010609060101010101" charset="-122"/>
                          <a:ea typeface="楷体" panose="02010609060101010101" charset="-122"/>
                          <a:cs typeface="楷体" panose="02010609060101010101" charset="-122"/>
                        </a:rPr>
                        <a:t>组</a:t>
                      </a:r>
                    </a:p>
                  </a:txBody>
                  <a:tcPr marL="6858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5">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2400" b="0">
                          <a:solidFill>
                            <a:srgbClr val="000000"/>
                          </a:solidFill>
                          <a:latin typeface="楷体" panose="02010609060101010101" charset="-122"/>
                          <a:ea typeface="楷体" panose="02010609060101010101" charset="-122"/>
                          <a:cs typeface="楷体" panose="02010609060101010101" charset="-122"/>
                        </a:rPr>
                        <a:t> </a:t>
                      </a: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lgn="ctr">
                        <a:buNone/>
                      </a:pPr>
                      <a:endParaRPr lang="zh-CN" altLang="en-US" sz="2400" b="0">
                        <a:solidFill>
                          <a:srgbClr val="000000"/>
                        </a:solidFill>
                        <a:latin typeface="楷体" panose="02010609060101010101" charset="-122"/>
                        <a:ea typeface="楷体" panose="02010609060101010101" charset="-122"/>
                        <a:cs typeface="楷体" panose="02010609060101010101" charset="-122"/>
                      </a:endParaRPr>
                    </a:p>
                  </a:txBody>
                  <a:tcPr marL="68580" marR="0" marT="0"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08585" y="547370"/>
            <a:ext cx="8960488" cy="1568450"/>
            <a:chOff x="171" y="862"/>
            <a:chExt cx="13818" cy="2470"/>
          </a:xfrm>
        </p:grpSpPr>
        <p:sp>
          <p:nvSpPr>
            <p:cNvPr id="35" name="TextBox 1"/>
            <p:cNvSpPr txBox="1"/>
            <p:nvPr/>
          </p:nvSpPr>
          <p:spPr>
            <a:xfrm>
              <a:off x="171" y="862"/>
              <a:ext cx="3629" cy="121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比一比</a:t>
              </a:r>
            </a:p>
          </p:txBody>
        </p:sp>
        <p:sp>
          <p:nvSpPr>
            <p:cNvPr id="7" name="矩形 6"/>
            <p:cNvSpPr/>
            <p:nvPr/>
          </p:nvSpPr>
          <p:spPr>
            <a:xfrm>
              <a:off x="3977" y="862"/>
              <a:ext cx="10012" cy="247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大小差不多的两种物体，哪种物体放的数量要多？</a:t>
              </a:r>
            </a:p>
          </p:txBody>
        </p:sp>
      </p:grpSp>
      <p:pic>
        <p:nvPicPr>
          <p:cNvPr id="38" name="图片 37"/>
          <p:cNvPicPr>
            <a:picLocks noChangeAspect="1"/>
          </p:cNvPicPr>
          <p:nvPr/>
        </p:nvPicPr>
        <p:blipFill>
          <a:blip r:embed="rId2" cstate="print"/>
          <a:stretch>
            <a:fillRect/>
          </a:stretch>
        </p:blipFill>
        <p:spPr>
          <a:xfrm>
            <a:off x="108585" y="2340610"/>
            <a:ext cx="4202430" cy="3974465"/>
          </a:xfrm>
          <a:prstGeom prst="rect">
            <a:avLst/>
          </a:prstGeom>
        </p:spPr>
      </p:pic>
      <p:pic>
        <p:nvPicPr>
          <p:cNvPr id="4" name="图片 3"/>
          <p:cNvPicPr>
            <a:picLocks noChangeAspect="1"/>
          </p:cNvPicPr>
          <p:nvPr/>
        </p:nvPicPr>
        <p:blipFill>
          <a:blip r:embed="rId3" cstate="print"/>
          <a:stretch>
            <a:fillRect/>
          </a:stretch>
        </p:blipFill>
        <p:spPr>
          <a:xfrm>
            <a:off x="4899025" y="2340610"/>
            <a:ext cx="3893185" cy="386651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2500630" y="381000"/>
            <a:ext cx="6635750" cy="1568450"/>
          </a:xfrm>
          <a:prstGeom prst="rect">
            <a:avLst/>
          </a:prstGeom>
          <a:noFill/>
          <a:extLst>
            <a:ext uri="{909E8E84-426E-40DD-AFC4-6F175D3DCCD1}">
              <a14:hiddenFill xmlns:a14="http://schemas.microsoft.com/office/drawing/2010/main" xmlns="">
                <a:solidFill>
                  <a:schemeClr val="accent1">
                    <a:lumMod val="20000"/>
                    <a:lumOff val="80000"/>
                  </a:schemeClr>
                </a:solidFill>
              </a14:hiddenFill>
            </a:ext>
          </a:extLst>
        </p:spPr>
        <p:txBody>
          <a:bodyPr wrap="square">
            <a:spAutoFit/>
          </a:bodyPr>
          <a:lstStyle/>
          <a:p>
            <a:pPr algn="l"/>
            <a:r>
              <a:rPr lang="zh-CN" altLang="en-US" sz="4800" b="1" dirty="0" smtClean="0">
                <a:solidFill>
                  <a:schemeClr val="tx1"/>
                </a:solidFill>
                <a:latin typeface="楷体" panose="02010609060101010101" charset="-122"/>
                <a:ea typeface="楷体" panose="02010609060101010101" charset="-122"/>
              </a:rPr>
              <a:t>换一种平铺的方法，能放得更多吗？</a:t>
            </a:r>
          </a:p>
        </p:txBody>
      </p:sp>
      <p:sp>
        <p:nvSpPr>
          <p:cNvPr id="33" name="矩形 32"/>
          <p:cNvSpPr/>
          <p:nvPr/>
        </p:nvSpPr>
        <p:spPr>
          <a:xfrm>
            <a:off x="4189353" y="-178817"/>
            <a:ext cx="2664296" cy="768350"/>
          </a:xfrm>
          <a:prstGeom prst="rect">
            <a:avLst/>
          </a:prstGeom>
        </p:spPr>
        <p:txBody>
          <a:bodyPr wrap="square">
            <a:spAutoFit/>
          </a:bodyPr>
          <a:lstStyle/>
          <a:p>
            <a:pPr algn="l"/>
            <a:r>
              <a:rPr lang="en-US" altLang="zh-CN" sz="4400" dirty="0" smtClean="0">
                <a:solidFill>
                  <a:srgbClr val="FF0000"/>
                </a:solidFill>
                <a:latin typeface="+mn-ea"/>
              </a:rPr>
              <a:t>p</a:t>
            </a:r>
            <a:r>
              <a:rPr lang="en-US" altLang="zh-CN" sz="4400" dirty="0" smtClean="0">
                <a:solidFill>
                  <a:srgbClr val="FF0000"/>
                </a:solidFill>
                <a:latin typeface="宋体" panose="02010600030101010101" pitchFamily="2" charset="-122"/>
                <a:ea typeface="宋体" panose="02010600030101010101" pitchFamily="2" charset="-122"/>
                <a:sym typeface="+mn-ea"/>
              </a:rPr>
              <a:t>í</a:t>
            </a:r>
            <a:r>
              <a:rPr lang="en-US" altLang="zh-CN" sz="4400" dirty="0" smtClean="0">
                <a:solidFill>
                  <a:srgbClr val="FF0000"/>
                </a:solidFill>
                <a:latin typeface="+mn-ea"/>
              </a:rPr>
              <a:t>ng</a:t>
            </a:r>
            <a:r>
              <a:rPr lang="en-US" altLang="zh-CN" sz="2800" dirty="0" smtClean="0">
                <a:solidFill>
                  <a:srgbClr val="FF0000"/>
                </a:solidFill>
                <a:latin typeface="+mn-ea"/>
              </a:rPr>
              <a:t> </a:t>
            </a:r>
            <a:r>
              <a:rPr lang="en-US" altLang="zh-CN" sz="4400" dirty="0" smtClean="0">
                <a:solidFill>
                  <a:srgbClr val="FF0000"/>
                </a:solidFill>
                <a:latin typeface="+mn-ea"/>
              </a:rPr>
              <a:t>pū</a:t>
            </a:r>
          </a:p>
        </p:txBody>
      </p:sp>
      <p:sp>
        <p:nvSpPr>
          <p:cNvPr id="35" name="TextBox 1"/>
          <p:cNvSpPr txBox="1"/>
          <p:nvPr/>
        </p:nvSpPr>
        <p:spPr>
          <a:xfrm>
            <a:off x="108516" y="54766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做一做</a:t>
            </a:r>
          </a:p>
        </p:txBody>
      </p:sp>
      <p:pic>
        <p:nvPicPr>
          <p:cNvPr id="2" name="图片 1"/>
          <p:cNvPicPr>
            <a:picLocks noChangeAspect="1"/>
          </p:cNvPicPr>
          <p:nvPr/>
        </p:nvPicPr>
        <p:blipFill>
          <a:blip r:embed="rId2" cstate="print"/>
          <a:stretch>
            <a:fillRect/>
          </a:stretch>
        </p:blipFill>
        <p:spPr>
          <a:xfrm>
            <a:off x="-34925" y="3037840"/>
            <a:ext cx="3998595" cy="2662555"/>
          </a:xfrm>
          <a:prstGeom prst="rect">
            <a:avLst/>
          </a:prstGeom>
        </p:spPr>
      </p:pic>
      <p:pic>
        <p:nvPicPr>
          <p:cNvPr id="3" name="图片 2"/>
          <p:cNvPicPr>
            <a:picLocks noChangeAspect="1"/>
          </p:cNvPicPr>
          <p:nvPr/>
        </p:nvPicPr>
        <p:blipFill>
          <a:blip r:embed="rId3" cstate="print"/>
          <a:stretch>
            <a:fillRect/>
          </a:stretch>
        </p:blipFill>
        <p:spPr>
          <a:xfrm>
            <a:off x="4761230" y="3059430"/>
            <a:ext cx="3930015" cy="2662555"/>
          </a:xfrm>
          <a:prstGeom prst="rect">
            <a:avLst/>
          </a:prstGeom>
        </p:spPr>
      </p:pic>
      <p:sp>
        <p:nvSpPr>
          <p:cNvPr id="5" name="云形标注 4"/>
          <p:cNvSpPr/>
          <p:nvPr/>
        </p:nvSpPr>
        <p:spPr>
          <a:xfrm>
            <a:off x="4086860" y="1949450"/>
            <a:ext cx="4712335" cy="935990"/>
          </a:xfrm>
          <a:prstGeom prst="cloudCallout">
            <a:avLst>
              <a:gd name="adj1" fmla="val -13374"/>
              <a:gd name="adj2" fmla="val 83717"/>
            </a:avLst>
          </a:prstGeom>
          <a:solidFill>
            <a:srgbClr val="FFFF00"/>
          </a:solidFill>
          <a:ln w="12700">
            <a:solidFill>
              <a:srgbClr val="468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rPr>
              <a:t>就像这样换种方法</a:t>
            </a:r>
            <a:endParaRPr lang="en-US" altLang="zh-CN" sz="2800" b="1">
              <a:solidFill>
                <a:srgbClr val="FF0000"/>
              </a:solidFill>
            </a:endParaRPr>
          </a:p>
        </p:txBody>
      </p:sp>
      <p:sp>
        <p:nvSpPr>
          <p:cNvPr id="6" name="下箭头 5"/>
          <p:cNvSpPr/>
          <p:nvPr/>
        </p:nvSpPr>
        <p:spPr>
          <a:xfrm rot="16200000">
            <a:off x="4139565" y="4090035"/>
            <a:ext cx="435610" cy="601345"/>
          </a:xfrm>
          <a:prstGeom prst="downArrow">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80">
                                          <p:stCondLst>
                                            <p:cond delay="0"/>
                                          </p:stCondLst>
                                        </p:cTn>
                                        <p:tgtEl>
                                          <p:spTgt spid="5"/>
                                        </p:tgtEl>
                                      </p:cBhvr>
                                    </p:animEffect>
                                    <p:anim calcmode="lin" valueType="num">
                                      <p:cBhvr>
                                        <p:cTn id="17"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2" dur="26">
                                          <p:stCondLst>
                                            <p:cond delay="650"/>
                                          </p:stCondLst>
                                        </p:cTn>
                                        <p:tgtEl>
                                          <p:spTgt spid="5"/>
                                        </p:tgtEl>
                                      </p:cBhvr>
                                      <p:to x="100000" y="60000"/>
                                    </p:animScale>
                                    <p:animScale>
                                      <p:cBhvr>
                                        <p:cTn id="23" dur="166" decel="50000">
                                          <p:stCondLst>
                                            <p:cond delay="676"/>
                                          </p:stCondLst>
                                        </p:cTn>
                                        <p:tgtEl>
                                          <p:spTgt spid="5"/>
                                        </p:tgtEl>
                                      </p:cBhvr>
                                      <p:to x="100000" y="100000"/>
                                    </p:animScale>
                                    <p:animScale>
                                      <p:cBhvr>
                                        <p:cTn id="24" dur="26">
                                          <p:stCondLst>
                                            <p:cond delay="1312"/>
                                          </p:stCondLst>
                                        </p:cTn>
                                        <p:tgtEl>
                                          <p:spTgt spid="5"/>
                                        </p:tgtEl>
                                      </p:cBhvr>
                                      <p:to x="100000" y="80000"/>
                                    </p:animScale>
                                    <p:animScale>
                                      <p:cBhvr>
                                        <p:cTn id="25" dur="166" decel="50000">
                                          <p:stCondLst>
                                            <p:cond delay="1338"/>
                                          </p:stCondLst>
                                        </p:cTn>
                                        <p:tgtEl>
                                          <p:spTgt spid="5"/>
                                        </p:tgtEl>
                                      </p:cBhvr>
                                      <p:to x="100000" y="100000"/>
                                    </p:animScale>
                                    <p:animScale>
                                      <p:cBhvr>
                                        <p:cTn id="26" dur="26">
                                          <p:stCondLst>
                                            <p:cond delay="1642"/>
                                          </p:stCondLst>
                                        </p:cTn>
                                        <p:tgtEl>
                                          <p:spTgt spid="5"/>
                                        </p:tgtEl>
                                      </p:cBhvr>
                                      <p:to x="100000" y="90000"/>
                                    </p:animScale>
                                    <p:animScale>
                                      <p:cBhvr>
                                        <p:cTn id="27" dur="166" decel="50000">
                                          <p:stCondLst>
                                            <p:cond delay="1668"/>
                                          </p:stCondLst>
                                        </p:cTn>
                                        <p:tgtEl>
                                          <p:spTgt spid="5"/>
                                        </p:tgtEl>
                                      </p:cBhvr>
                                      <p:to x="100000" y="100000"/>
                                    </p:animScale>
                                    <p:animScale>
                                      <p:cBhvr>
                                        <p:cTn id="28" dur="26">
                                          <p:stCondLst>
                                            <p:cond delay="1808"/>
                                          </p:stCondLst>
                                        </p:cTn>
                                        <p:tgtEl>
                                          <p:spTgt spid="5"/>
                                        </p:tgtEl>
                                      </p:cBhvr>
                                      <p:to x="100000" y="95000"/>
                                    </p:animScale>
                                    <p:animScale>
                                      <p:cBhvr>
                                        <p:cTn id="29"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600</Words>
  <Application>Microsoft Office PowerPoint</Application>
  <PresentationFormat>全屏显示(4:3)</PresentationFormat>
  <Paragraphs>174</Paragraphs>
  <Slides>14</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Office 主题</vt:lpstr>
      <vt:lpstr>画笔图片</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142</cp:revision>
  <dcterms:created xsi:type="dcterms:W3CDTF">2017-08-06T08:46:00Z</dcterms:created>
  <dcterms:modified xsi:type="dcterms:W3CDTF">2018-03-03T07:42:34Z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