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tags/tag1.xml" ContentType="application/vnd.openxmlformats-officedocument.presentationml.tags+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5"/>
  </p:notesMasterIdLst>
  <p:sldIdLst>
    <p:sldId id="257" r:id="rId2"/>
    <p:sldId id="321" r:id="rId3"/>
    <p:sldId id="299" r:id="rId4"/>
    <p:sldId id="286" r:id="rId5"/>
    <p:sldId id="300" r:id="rId6"/>
    <p:sldId id="301" r:id="rId7"/>
    <p:sldId id="302" r:id="rId8"/>
    <p:sldId id="303" r:id="rId9"/>
    <p:sldId id="304" r:id="rId10"/>
    <p:sldId id="306" r:id="rId11"/>
    <p:sldId id="307" r:id="rId12"/>
    <p:sldId id="288" r:id="rId13"/>
    <p:sldId id="284" r:id="rId14"/>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68DE4"/>
    <a:srgbClr val="33FD23"/>
    <a:srgbClr val="FF6699"/>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6" d="100"/>
          <a:sy n="66" d="100"/>
        </p:scale>
        <p:origin x="-948" y="-102"/>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48F050A-D2AD-4DFE-94E9-DCE49FEDF327}" type="datetimeFigureOut">
              <a:rPr lang="zh-CN" altLang="en-US" smtClean="0"/>
              <a:pPr/>
              <a:t>2018-3-3</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235D4FB-E543-44E9-9240-BF368CDFB26F}"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2018-3-3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2018-3-3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2018-3-3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2018-3-3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2018-3-3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2018-3-3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pPr/>
              <a:t>2018-3-3</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pPr/>
              <a:t>2018-3-3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pPr/>
              <a:t>2018-3-3</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2018-3-3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2018-3-3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pPr/>
              <a:t>2018-3-3</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Layout" Target="../slideLayouts/slideLayout1.xml"/><Relationship Id="rId1" Type="http://schemas.openxmlformats.org/officeDocument/2006/relationships/tags" Target="../tags/tag1.xml"/></Relationships>
</file>

<file path=ppt/slides/_rels/slide1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1500174"/>
            <a:ext cx="9144000" cy="341659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TextBox 4"/>
          <p:cNvSpPr txBox="1"/>
          <p:nvPr/>
        </p:nvSpPr>
        <p:spPr>
          <a:xfrm>
            <a:off x="0" y="4955457"/>
            <a:ext cx="9144000" cy="768350"/>
          </a:xfrm>
          <a:prstGeom prst="rect">
            <a:avLst/>
          </a:prstGeom>
          <a:noFill/>
        </p:spPr>
        <p:txBody>
          <a:bodyPr wrap="square" rtlCol="0">
            <a:spAutoFit/>
          </a:bodyPr>
          <a:lstStyle/>
          <a:p>
            <a:pPr algn="ctr"/>
            <a:r>
              <a:rPr lang="zh-CN" altLang="en-US" sz="4400" b="1" dirty="0" smtClean="0">
                <a:latin typeface="华文楷体" pitchFamily="2" charset="-122"/>
                <a:ea typeface="华文楷体" pitchFamily="2" charset="-122"/>
              </a:rPr>
              <a:t>小学科学教学网   杨 君</a:t>
            </a:r>
            <a:endParaRPr lang="en-US" altLang="zh-CN" sz="4400" b="1" dirty="0" smtClean="0">
              <a:latin typeface="华文楷体" pitchFamily="2" charset="-122"/>
              <a:ea typeface="华文楷体" pitchFamily="2" charset="-122"/>
            </a:endParaRPr>
          </a:p>
        </p:txBody>
      </p:sp>
      <p:sp>
        <p:nvSpPr>
          <p:cNvPr id="7" name="矩形 6"/>
          <p:cNvSpPr/>
          <p:nvPr/>
        </p:nvSpPr>
        <p:spPr>
          <a:xfrm>
            <a:off x="0" y="2285992"/>
            <a:ext cx="9144000" cy="2071702"/>
          </a:xfrm>
          <a:prstGeom prst="rect">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TextBox 5"/>
          <p:cNvSpPr txBox="1"/>
          <p:nvPr/>
        </p:nvSpPr>
        <p:spPr>
          <a:xfrm>
            <a:off x="0" y="2714620"/>
            <a:ext cx="9144000" cy="1106805"/>
          </a:xfrm>
          <a:prstGeom prst="rect">
            <a:avLst/>
          </a:prstGeom>
          <a:noFill/>
        </p:spPr>
        <p:txBody>
          <a:bodyPr wrap="square" rtlCol="0">
            <a:spAutoFit/>
          </a:bodyPr>
          <a:lstStyle/>
          <a:p>
            <a:pPr algn="ctr"/>
            <a:r>
              <a:rPr lang="zh-CN" altLang="zh-CN" sz="6600" b="1" dirty="0" smtClean="0">
                <a:latin typeface="华文中宋" pitchFamily="2" charset="-122"/>
                <a:ea typeface="华文中宋" pitchFamily="2" charset="-122"/>
              </a:rPr>
              <a:t>谁轻谁重</a:t>
            </a:r>
          </a:p>
        </p:txBody>
      </p:sp>
      <p:sp>
        <p:nvSpPr>
          <p:cNvPr id="10" name="任意多边形 9"/>
          <p:cNvSpPr/>
          <p:nvPr>
            <p:custDataLst>
              <p:tags r:id="rId1"/>
            </p:custDataLst>
          </p:nvPr>
        </p:nvSpPr>
        <p:spPr>
          <a:xfrm flipH="1">
            <a:off x="428596" y="428604"/>
            <a:ext cx="6643734" cy="1000132"/>
          </a:xfrm>
          <a:custGeom>
            <a:avLst/>
            <a:gdLst>
              <a:gd name="connsiteX0" fmla="*/ 2 w 3878508"/>
              <a:gd name="connsiteY0" fmla="*/ 0 h 762904"/>
              <a:gd name="connsiteX1" fmla="*/ 3497056 w 3878508"/>
              <a:gd name="connsiteY1" fmla="*/ 0 h 762904"/>
              <a:gd name="connsiteX2" fmla="*/ 3878508 w 3878508"/>
              <a:gd name="connsiteY2" fmla="*/ 381452 h 762904"/>
              <a:gd name="connsiteX3" fmla="*/ 3878507 w 3878508"/>
              <a:gd name="connsiteY3" fmla="*/ 381452 h 762904"/>
              <a:gd name="connsiteX4" fmla="*/ 3497055 w 3878508"/>
              <a:gd name="connsiteY4" fmla="*/ 762904 h 762904"/>
              <a:gd name="connsiteX5" fmla="*/ 0 w 3878508"/>
              <a:gd name="connsiteY5" fmla="*/ 762903 h 762904"/>
              <a:gd name="connsiteX6" fmla="*/ 51426 w 3878508"/>
              <a:gd name="connsiteY6" fmla="*/ 720474 h 762904"/>
              <a:gd name="connsiteX7" fmla="*/ 191853 w 3878508"/>
              <a:gd name="connsiteY7" fmla="*/ 381451 h 762904"/>
              <a:gd name="connsiteX8" fmla="*/ 51426 w 3878508"/>
              <a:gd name="connsiteY8" fmla="*/ 42429 h 7629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78508" h="762904">
                <a:moveTo>
                  <a:pt x="2" y="0"/>
                </a:moveTo>
                <a:lnTo>
                  <a:pt x="3497056" y="0"/>
                </a:lnTo>
                <a:cubicBezTo>
                  <a:pt x="3707726" y="0"/>
                  <a:pt x="3878508" y="170782"/>
                  <a:pt x="3878508" y="381452"/>
                </a:cubicBezTo>
                <a:lnTo>
                  <a:pt x="3878507" y="381452"/>
                </a:lnTo>
                <a:cubicBezTo>
                  <a:pt x="3878507" y="592122"/>
                  <a:pt x="3707725" y="762904"/>
                  <a:pt x="3497055" y="762904"/>
                </a:cubicBezTo>
                <a:lnTo>
                  <a:pt x="0" y="762903"/>
                </a:lnTo>
                <a:lnTo>
                  <a:pt x="51426" y="720474"/>
                </a:lnTo>
                <a:cubicBezTo>
                  <a:pt x="138189" y="633710"/>
                  <a:pt x="191853" y="513848"/>
                  <a:pt x="191853" y="381451"/>
                </a:cubicBezTo>
                <a:cubicBezTo>
                  <a:pt x="191853" y="249055"/>
                  <a:pt x="138189" y="129192"/>
                  <a:pt x="51426" y="42429"/>
                </a:cubicBezTo>
                <a:close/>
              </a:path>
            </a:pathLst>
          </a:custGeom>
          <a:solidFill>
            <a:schemeClr val="tx2">
              <a:lumMod val="40000"/>
              <a:lumOff val="60000"/>
            </a:schemeClr>
          </a:solidFill>
          <a:ln w="25400" cap="flat" cmpd="sng" algn="ctr">
            <a:noFill/>
            <a:prstDash val="solid"/>
          </a:ln>
          <a:effectLst/>
        </p:spPr>
        <p:txBody>
          <a:bodyPr lIns="396000" tIns="0" rIns="0" bIns="0" anchor="ctr">
            <a:noAutofit/>
          </a:bodyPr>
          <a:lstStyle/>
          <a:p>
            <a:pPr>
              <a:lnSpc>
                <a:spcPct val="130000"/>
              </a:lnSpc>
              <a:defRPr/>
            </a:pPr>
            <a:r>
              <a:rPr lang="zh-CN" altLang="en-US" sz="2800" b="1" dirty="0" smtClean="0"/>
              <a:t> 教科版一年级下册第一单元第</a:t>
            </a:r>
            <a:r>
              <a:rPr lang="en-US" altLang="zh-CN" sz="2800" b="1" dirty="0" smtClean="0"/>
              <a:t>2</a:t>
            </a:r>
            <a:r>
              <a:rPr lang="zh-CN" altLang="en-US" sz="2800" b="1" dirty="0" smtClean="0"/>
              <a:t>课 </a:t>
            </a:r>
            <a:endParaRPr lang="zh-CN" altLang="en-US" sz="2800" kern="0" dirty="0">
              <a:solidFill>
                <a:srgbClr val="000000"/>
              </a:solidFill>
              <a:latin typeface="微软雅黑" panose="020B0503020204020204" pitchFamily="34" charset="-122"/>
              <a:ea typeface="微软雅黑" panose="020B0503020204020204" pitchFamily="34" charset="-122"/>
              <a:cs typeface="Arial" panose="020B0604020202020204" pitchFamily="34" charset="0"/>
              <a:sym typeface="+mn-ea"/>
            </a:endParaRPr>
          </a:p>
        </p:txBody>
      </p:sp>
      <p:pic>
        <p:nvPicPr>
          <p:cNvPr id="1026" name="Picture 2"/>
          <p:cNvPicPr>
            <a:picLocks noChangeAspect="1" noChangeArrowheads="1"/>
          </p:cNvPicPr>
          <p:nvPr/>
        </p:nvPicPr>
        <p:blipFill>
          <a:blip r:embed="rId3" cstate="print"/>
          <a:srcRect/>
          <a:stretch>
            <a:fillRect/>
          </a:stretch>
        </p:blipFill>
        <p:spPr bwMode="auto">
          <a:xfrm>
            <a:off x="7236296" y="332656"/>
            <a:ext cx="1526917" cy="108012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cstate="print"/>
          <a:stretch>
            <a:fillRect/>
          </a:stretch>
        </p:blipFill>
        <p:spPr>
          <a:xfrm>
            <a:off x="741045" y="-43815"/>
            <a:ext cx="7807325" cy="6900545"/>
          </a:xfrm>
          <a:prstGeom prst="rect">
            <a:avLst/>
          </a:prstGeom>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Box 22"/>
          <p:cNvSpPr txBox="1"/>
          <p:nvPr/>
        </p:nvSpPr>
        <p:spPr>
          <a:xfrm>
            <a:off x="0" y="908685"/>
            <a:ext cx="9144000" cy="1014730"/>
          </a:xfrm>
          <a:prstGeom prst="rect">
            <a:avLst/>
          </a:prstGeom>
          <a:solidFill>
            <a:schemeClr val="accent6">
              <a:lumMod val="20000"/>
              <a:lumOff val="80000"/>
            </a:schemeClr>
          </a:solidFill>
        </p:spPr>
        <p:txBody>
          <a:bodyPr wrap="square" rtlCol="0">
            <a:spAutoFit/>
          </a:bodyPr>
          <a:lstStyle/>
          <a:p>
            <a:pPr algn="l"/>
            <a:r>
              <a:rPr lang="en-US" altLang="zh-CN" sz="6000" b="1" dirty="0">
                <a:latin typeface="华文中宋" pitchFamily="2" charset="-122"/>
                <a:ea typeface="华文中宋" pitchFamily="2" charset="-122"/>
              </a:rPr>
              <a:t>  </a:t>
            </a:r>
            <a:r>
              <a:rPr lang="zh-CN" altLang="en-US" sz="6000" b="1" dirty="0">
                <a:latin typeface="华文中宋" pitchFamily="2" charset="-122"/>
                <a:ea typeface="华文中宋" pitchFamily="2" charset="-122"/>
              </a:rPr>
              <a:t>研讨：</a:t>
            </a:r>
          </a:p>
        </p:txBody>
      </p:sp>
      <p:sp>
        <p:nvSpPr>
          <p:cNvPr id="24" name="矩形 23"/>
          <p:cNvSpPr/>
          <p:nvPr/>
        </p:nvSpPr>
        <p:spPr>
          <a:xfrm>
            <a:off x="184150" y="1983105"/>
            <a:ext cx="8776335" cy="289115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en-US" altLang="zh-CN" sz="4400" b="1" dirty="0" smtClean="0">
                <a:solidFill>
                  <a:schemeClr val="tx1"/>
                </a:solidFill>
              </a:rPr>
              <a:t>1.</a:t>
            </a:r>
            <a:r>
              <a:rPr lang="zh-CN" altLang="en-US" sz="4400" b="1" dirty="0" smtClean="0">
                <a:solidFill>
                  <a:schemeClr val="tx1"/>
                </a:solidFill>
              </a:rPr>
              <a:t>三次排序的结果怎么样？</a:t>
            </a:r>
          </a:p>
          <a:p>
            <a:pPr algn="l"/>
            <a:endParaRPr lang="zh-CN" altLang="en-US" sz="4400" b="1" dirty="0" smtClean="0">
              <a:solidFill>
                <a:schemeClr val="tx1"/>
              </a:solidFill>
            </a:endParaRPr>
          </a:p>
          <a:p>
            <a:pPr algn="l"/>
            <a:r>
              <a:rPr lang="en-US" altLang="zh-CN" sz="4400" b="1" dirty="0" smtClean="0">
                <a:solidFill>
                  <a:schemeClr val="tx1"/>
                </a:solidFill>
              </a:rPr>
              <a:t>2.</a:t>
            </a:r>
            <a:r>
              <a:rPr lang="zh-CN" altLang="zh-CN" sz="4400" b="1" dirty="0" smtClean="0">
                <a:solidFill>
                  <a:schemeClr val="tx1"/>
                </a:solidFill>
              </a:rPr>
              <a:t>哪种方法更准确，说说你的看法。</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4">
                                            <p:txEl>
                                              <p:pRg st="0" end="0"/>
                                            </p:txEl>
                                          </p:spTgt>
                                        </p:tgtEl>
                                        <p:attrNameLst>
                                          <p:attrName>style.visibility</p:attrName>
                                        </p:attrNameLst>
                                      </p:cBhvr>
                                      <p:to>
                                        <p:strVal val="visible"/>
                                      </p:to>
                                    </p:set>
                                    <p:animEffect transition="in" filter="blinds(horizontal)">
                                      <p:cBhvr>
                                        <p:cTn id="7" dur="500"/>
                                        <p:tgtEl>
                                          <p:spTgt spid="2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4">
                                            <p:txEl>
                                              <p:pRg st="2" end="2"/>
                                            </p:txEl>
                                          </p:spTgt>
                                        </p:tgtEl>
                                        <p:attrNameLst>
                                          <p:attrName>style.visibility</p:attrName>
                                        </p:attrNameLst>
                                      </p:cBhvr>
                                      <p:to>
                                        <p:strVal val="visible"/>
                                      </p:to>
                                    </p:set>
                                    <p:animEffect transition="in" filter="blinds(horizontal)">
                                      <p:cBhvr>
                                        <p:cTn id="12" dur="500"/>
                                        <p:tgtEl>
                                          <p:spTgt spid="2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pic>
        <p:nvPicPr>
          <p:cNvPr id="4" name="内容占位符 3"/>
          <p:cNvPicPr>
            <a:picLocks noGrp="1" noChangeAspect="1"/>
          </p:cNvPicPr>
          <p:nvPr>
            <p:ph idx="1"/>
          </p:nvPr>
        </p:nvPicPr>
        <p:blipFill>
          <a:blip r:embed="rId2" cstate="print"/>
          <a:stretch>
            <a:fillRect/>
          </a:stretch>
        </p:blipFill>
        <p:spPr>
          <a:xfrm>
            <a:off x="457200" y="187325"/>
            <a:ext cx="8209915" cy="609663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Box 22"/>
          <p:cNvSpPr txBox="1"/>
          <p:nvPr/>
        </p:nvSpPr>
        <p:spPr>
          <a:xfrm>
            <a:off x="2915816" y="404664"/>
            <a:ext cx="4932040" cy="1015663"/>
          </a:xfrm>
          <a:prstGeom prst="rect">
            <a:avLst/>
          </a:prstGeom>
          <a:solidFill>
            <a:srgbClr val="FF0000"/>
          </a:solidFill>
        </p:spPr>
        <p:txBody>
          <a:bodyPr wrap="square" rtlCol="0">
            <a:spAutoFit/>
          </a:bodyPr>
          <a:lstStyle/>
          <a:p>
            <a:pPr algn="ctr"/>
            <a:r>
              <a:rPr lang="zh-CN" altLang="en-US" sz="6000" b="1" dirty="0" smtClean="0">
                <a:solidFill>
                  <a:schemeClr val="bg1"/>
                </a:solidFill>
                <a:latin typeface="华文中宋" pitchFamily="2" charset="-122"/>
                <a:ea typeface="华文中宋" pitchFamily="2" charset="-122"/>
              </a:rPr>
              <a:t>郑重申明</a:t>
            </a:r>
            <a:endParaRPr lang="zh-CN" altLang="en-US" sz="6000" b="1" dirty="0">
              <a:solidFill>
                <a:schemeClr val="bg1"/>
              </a:solidFill>
              <a:latin typeface="华文中宋" pitchFamily="2" charset="-122"/>
              <a:ea typeface="华文中宋" pitchFamily="2" charset="-122"/>
            </a:endParaRPr>
          </a:p>
        </p:txBody>
      </p:sp>
      <p:pic>
        <p:nvPicPr>
          <p:cNvPr id="4" name="Picture 2"/>
          <p:cNvPicPr>
            <a:picLocks noChangeAspect="1" noChangeArrowheads="1"/>
          </p:cNvPicPr>
          <p:nvPr/>
        </p:nvPicPr>
        <p:blipFill>
          <a:blip r:embed="rId2" cstate="print"/>
          <a:srcRect/>
          <a:stretch>
            <a:fillRect/>
          </a:stretch>
        </p:blipFill>
        <p:spPr bwMode="auto">
          <a:xfrm>
            <a:off x="956851" y="404664"/>
            <a:ext cx="1526917" cy="1080120"/>
          </a:xfrm>
          <a:prstGeom prst="rect">
            <a:avLst/>
          </a:prstGeom>
          <a:noFill/>
          <a:ln w="9525">
            <a:noFill/>
            <a:miter lim="800000"/>
            <a:headEnd/>
            <a:tailEnd/>
          </a:ln>
        </p:spPr>
      </p:pic>
      <p:sp>
        <p:nvSpPr>
          <p:cNvPr id="6" name="矩形 5"/>
          <p:cNvSpPr/>
          <p:nvPr/>
        </p:nvSpPr>
        <p:spPr>
          <a:xfrm>
            <a:off x="467544" y="1340768"/>
            <a:ext cx="8424936" cy="530120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lang="zh-CN" altLang="en-US" sz="3600" b="1" dirty="0" smtClean="0">
                <a:solidFill>
                  <a:schemeClr val="tx1"/>
                </a:solidFill>
              </a:rPr>
              <a:t>    本课件和配套教案版权归小学科学教学网组建的精品课程开发团队所有，供全国小学科学教师无偿使用。其他网站或个人想要转载，请与开发团队联系；如果其他网站或个人用于赢利，我们保留追究的权利！</a:t>
            </a:r>
            <a:endParaRPr lang="zh-CN" altLang="en-US" sz="3600" b="1" dirty="0">
              <a:solidFill>
                <a:schemeClr val="tx1"/>
              </a:solidFill>
            </a:endParaRPr>
          </a:p>
        </p:txBody>
      </p:sp>
    </p:spTree>
  </p:cSld>
  <p:clrMapOvr>
    <a:masterClrMapping/>
  </p:clrMapOvr>
  <p:timing>
    <p:tnLst>
      <p:par>
        <p:cTn id="1" dur="indefinite" restart="never" nodeType="tmRoot"/>
      </p:par>
    </p:tnLst>
    <p:bldLst>
      <p:bldP spid="6" grpId="0" animBg="1"/>
      <p:bldP spid="6" grpId="1" animBg="1"/>
      <p:bldP spid="6" grpId="2" animBg="1"/>
      <p:bldP spid="6" grpId="3" animBg="1"/>
      <p:bldP spid="6" grpId="4" animBg="1"/>
      <p:bldP spid="6" grpId="5" animBg="1"/>
      <p:bldP spid="6" grpId="6"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表格 7"/>
          <p:cNvGraphicFramePr>
            <a:graphicFrameLocks noGrp="1"/>
          </p:cNvGraphicFramePr>
          <p:nvPr/>
        </p:nvGraphicFramePr>
        <p:xfrm>
          <a:off x="179512" y="1261327"/>
          <a:ext cx="8712968" cy="5264017"/>
        </p:xfrm>
        <a:graphic>
          <a:graphicData uri="http://schemas.openxmlformats.org/drawingml/2006/table">
            <a:tbl>
              <a:tblPr firstRow="1" bandRow="1">
                <a:tableStyleId>{5C22544A-7EE6-4342-B048-85BDC9FD1C3A}</a:tableStyleId>
              </a:tblPr>
              <a:tblGrid>
                <a:gridCol w="1056669"/>
                <a:gridCol w="836901"/>
                <a:gridCol w="836901"/>
                <a:gridCol w="1096918"/>
                <a:gridCol w="1096918"/>
                <a:gridCol w="1096918"/>
                <a:gridCol w="836901"/>
                <a:gridCol w="836901"/>
                <a:gridCol w="1017941"/>
              </a:tblGrid>
              <a:tr h="504057">
                <a:tc>
                  <a:txBody>
                    <a:bodyPr/>
                    <a:lstStyle/>
                    <a:p>
                      <a:pPr algn="ctr"/>
                      <a:r>
                        <a:rPr lang="zh-CN" altLang="en-US" sz="2000" dirty="0" smtClean="0"/>
                        <a:t>特征</a:t>
                      </a:r>
                      <a:endParaRPr lang="zh-CN" altLang="en-US" sz="2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zh-CN" altLang="en-US" sz="2000" dirty="0" smtClean="0"/>
                        <a:t>木块</a:t>
                      </a:r>
                      <a:endParaRPr lang="en-US" altLang="zh-CN" sz="2000" dirty="0" smtClean="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zh-CN" altLang="en-US" sz="2000" dirty="0" smtClean="0"/>
                        <a:t>螺母</a:t>
                      </a:r>
                      <a:endParaRPr lang="en-US" altLang="zh-CN" sz="2000" dirty="0" smtClean="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zh-CN" altLang="en-US" sz="2000" dirty="0" smtClean="0"/>
                        <a:t>玻璃珠</a:t>
                      </a:r>
                      <a:endParaRPr lang="en-US" altLang="zh-CN" sz="2000" dirty="0" smtClean="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zh-CN" altLang="en-US" sz="2000" dirty="0" smtClean="0"/>
                        <a:t>乒乓球</a:t>
                      </a:r>
                      <a:endParaRPr lang="en-US" altLang="zh-CN" sz="2000" dirty="0" smtClean="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zh-CN" altLang="en-US" sz="2000" dirty="0" smtClean="0"/>
                        <a:t>泡沫块</a:t>
                      </a:r>
                      <a:endParaRPr lang="en-US" altLang="zh-CN" sz="2000" dirty="0" smtClean="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zh-CN" altLang="en-US" sz="2000" dirty="0" smtClean="0"/>
                        <a:t>橡皮</a:t>
                      </a:r>
                      <a:endParaRPr lang="en-US" altLang="zh-CN" sz="2000" dirty="0" smtClean="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zh-CN" altLang="en-US" sz="2000" dirty="0" smtClean="0"/>
                        <a:t>纸片</a:t>
                      </a:r>
                      <a:endParaRPr lang="en-US" altLang="zh-CN" sz="2000" dirty="0" smtClean="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zh-CN" altLang="en-US" sz="2000" dirty="0" smtClean="0"/>
                        <a:t>塑料杯</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pPr algn="ctr"/>
                      <a:r>
                        <a:rPr lang="zh-CN" altLang="en-US" sz="2000" dirty="0" smtClean="0">
                          <a:solidFill>
                            <a:srgbClr val="FF0000"/>
                          </a:solidFill>
                        </a:rPr>
                        <a:t>颜色</a:t>
                      </a:r>
                      <a:endParaRPr lang="zh-CN" altLang="en-US" sz="2000" dirty="0">
                        <a:solidFill>
                          <a:srgbClr val="FF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zh-CN"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zh-CN" alt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zh-CN" alt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zh-CN" alt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zh-CN" alt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zh-CN" alt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zh-CN" alt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zh-CN" alt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pPr algn="ctr"/>
                      <a:r>
                        <a:rPr lang="zh-CN" altLang="en-US" sz="2000" dirty="0" smtClean="0">
                          <a:solidFill>
                            <a:srgbClr val="FF0000"/>
                          </a:solidFill>
                        </a:rPr>
                        <a:t>气味</a:t>
                      </a:r>
                      <a:endParaRPr lang="zh-CN" altLang="en-US" sz="2000" dirty="0">
                        <a:solidFill>
                          <a:srgbClr val="FF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zh-CN"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zh-CN"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zh-CN" alt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zh-CN" alt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zh-CN" alt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zh-CN" alt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zh-CN" alt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zh-CN" alt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pPr algn="ctr"/>
                      <a:r>
                        <a:rPr lang="zh-CN" altLang="en-US" sz="2000" dirty="0" smtClean="0">
                          <a:solidFill>
                            <a:srgbClr val="FF0000"/>
                          </a:solidFill>
                        </a:rPr>
                        <a:t>形状</a:t>
                      </a:r>
                      <a:endParaRPr lang="zh-CN" altLang="en-US" sz="2000" dirty="0">
                        <a:solidFill>
                          <a:srgbClr val="FF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zh-CN" alt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zh-CN"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zh-CN"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zh-CN" alt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zh-CN" alt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zh-CN" alt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zh-CN" alt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zh-CN" alt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pPr algn="ctr"/>
                      <a:r>
                        <a:rPr lang="zh-CN" altLang="en-US" sz="2000" dirty="0" smtClean="0">
                          <a:solidFill>
                            <a:srgbClr val="FF0000"/>
                          </a:solidFill>
                        </a:rPr>
                        <a:t>厚薄</a:t>
                      </a:r>
                      <a:endParaRPr lang="zh-CN" altLang="en-US" sz="2000" dirty="0">
                        <a:solidFill>
                          <a:srgbClr val="FF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zh-CN" alt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zh-CN" alt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zh-CN"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zh-CN"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zh-CN" alt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zh-CN" alt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zh-CN" alt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zh-CN" alt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pPr algn="ctr"/>
                      <a:r>
                        <a:rPr lang="zh-CN" altLang="en-US" sz="2000" dirty="0" smtClean="0">
                          <a:solidFill>
                            <a:srgbClr val="FF0000"/>
                          </a:solidFill>
                        </a:rPr>
                        <a:t>粗糙</a:t>
                      </a:r>
                      <a:endParaRPr lang="en-US" altLang="zh-CN" sz="2000" dirty="0" smtClean="0">
                        <a:solidFill>
                          <a:srgbClr val="FF0000"/>
                        </a:solidFill>
                      </a:endParaRPr>
                    </a:p>
                    <a:p>
                      <a:pPr algn="ctr"/>
                      <a:r>
                        <a:rPr lang="zh-CN" altLang="en-US" sz="2000" dirty="0" smtClean="0">
                          <a:solidFill>
                            <a:srgbClr val="FF0000"/>
                          </a:solidFill>
                        </a:rPr>
                        <a:t>程度</a:t>
                      </a:r>
                      <a:endParaRPr lang="zh-CN" altLang="en-US" sz="2000" dirty="0">
                        <a:solidFill>
                          <a:srgbClr val="FF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zh-CN" alt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zh-CN" alt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zh-CN"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zh-CN"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zh-CN" alt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zh-CN" alt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zh-CN" alt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zh-CN" alt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701040">
                <a:tc>
                  <a:txBody>
                    <a:bodyPr/>
                    <a:lstStyle/>
                    <a:p>
                      <a:pPr algn="ctr"/>
                      <a:r>
                        <a:rPr lang="zh-CN" altLang="en-US" sz="2000" dirty="0" smtClean="0">
                          <a:solidFill>
                            <a:srgbClr val="FF0000"/>
                          </a:solidFill>
                        </a:rPr>
                        <a:t>是否</a:t>
                      </a:r>
                      <a:endParaRPr lang="en-US" altLang="zh-CN" sz="2000" dirty="0" smtClean="0">
                        <a:solidFill>
                          <a:srgbClr val="FF0000"/>
                        </a:solidFill>
                      </a:endParaRPr>
                    </a:p>
                    <a:p>
                      <a:pPr algn="ctr"/>
                      <a:r>
                        <a:rPr lang="zh-CN" altLang="en-US" sz="2000" dirty="0" smtClean="0">
                          <a:solidFill>
                            <a:srgbClr val="FF0000"/>
                          </a:solidFill>
                        </a:rPr>
                        <a:t>透明</a:t>
                      </a:r>
                      <a:endParaRPr lang="zh-CN" altLang="en-US" sz="2000" dirty="0">
                        <a:solidFill>
                          <a:srgbClr val="FF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zh-CN"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zh-CN" alt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zh-CN" alt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zh-CN"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zh-CN"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zh-CN" alt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zh-CN" alt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zh-CN" alt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pPr algn="ctr"/>
                      <a:r>
                        <a:rPr lang="zh-CN" altLang="en-US" sz="2000" dirty="0" smtClean="0">
                          <a:solidFill>
                            <a:srgbClr val="FF0000"/>
                          </a:solidFill>
                        </a:rPr>
                        <a:t>是否</a:t>
                      </a:r>
                      <a:endParaRPr lang="en-US" altLang="zh-CN" sz="2000" dirty="0" smtClean="0">
                        <a:solidFill>
                          <a:srgbClr val="FF0000"/>
                        </a:solidFill>
                      </a:endParaRPr>
                    </a:p>
                    <a:p>
                      <a:pPr algn="ctr"/>
                      <a:r>
                        <a:rPr lang="zh-CN" altLang="en-US" sz="2000" dirty="0" smtClean="0">
                          <a:solidFill>
                            <a:srgbClr val="FF0000"/>
                          </a:solidFill>
                        </a:rPr>
                        <a:t>流动</a:t>
                      </a:r>
                      <a:endParaRPr lang="zh-CN" altLang="en-US" sz="2000" dirty="0">
                        <a:solidFill>
                          <a:srgbClr val="FF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zh-CN"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zh-CN"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zh-CN"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zh-CN"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zh-CN"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zh-CN"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zh-CN"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zh-CN"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pPr algn="ctr"/>
                      <a:r>
                        <a:rPr lang="zh-CN" altLang="en-US" sz="2000" dirty="0" smtClean="0">
                          <a:solidFill>
                            <a:srgbClr val="FF0000"/>
                          </a:solidFill>
                        </a:rPr>
                        <a:t>是否</a:t>
                      </a:r>
                      <a:endParaRPr lang="en-US" altLang="zh-CN" sz="2000" dirty="0" smtClean="0">
                        <a:solidFill>
                          <a:srgbClr val="FF0000"/>
                        </a:solidFill>
                      </a:endParaRPr>
                    </a:p>
                    <a:p>
                      <a:pPr algn="ctr"/>
                      <a:r>
                        <a:rPr lang="zh-CN" altLang="en-US" sz="2000" dirty="0" smtClean="0">
                          <a:solidFill>
                            <a:srgbClr val="FF0000"/>
                          </a:solidFill>
                        </a:rPr>
                        <a:t>可见</a:t>
                      </a:r>
                      <a:endParaRPr lang="zh-CN" altLang="en-US" sz="2000" dirty="0">
                        <a:solidFill>
                          <a:srgbClr val="FF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zh-CN"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zh-CN"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zh-CN"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zh-CN"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zh-CN"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zh-CN"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zh-CN"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zh-CN"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pPr algn="ctr"/>
                      <a:r>
                        <a:rPr lang="zh-CN" altLang="en-US" dirty="0" smtClean="0">
                          <a:solidFill>
                            <a:srgbClr val="FF0000"/>
                          </a:solidFill>
                        </a:rPr>
                        <a:t>轻重</a:t>
                      </a:r>
                      <a:endParaRPr lang="zh-CN" altLang="en-US" dirty="0">
                        <a:solidFill>
                          <a:srgbClr val="FF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zh-CN"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zh-CN"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zh-CN"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zh-CN"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zh-CN"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zh-CN"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zh-CN"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zh-CN"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
        <p:nvSpPr>
          <p:cNvPr id="11" name="矩形 10"/>
          <p:cNvSpPr/>
          <p:nvPr/>
        </p:nvSpPr>
        <p:spPr>
          <a:xfrm>
            <a:off x="0" y="404664"/>
            <a:ext cx="9144000" cy="584775"/>
          </a:xfrm>
          <a:prstGeom prst="rect">
            <a:avLst/>
          </a:prstGeom>
        </p:spPr>
        <p:txBody>
          <a:bodyPr wrap="square">
            <a:spAutoFit/>
          </a:bodyPr>
          <a:lstStyle/>
          <a:p>
            <a:pPr algn="ctr"/>
            <a:r>
              <a:rPr lang="zh-CN" altLang="zh-CN" sz="3200" b="1" dirty="0" smtClean="0"/>
              <a:t>《发现物体的特征》班级记录表</a:t>
            </a:r>
            <a:endParaRPr lang="zh-CN" altLang="en-US" sz="3200" b="1" dirty="0"/>
          </a:p>
        </p:txBody>
      </p:sp>
      <p:pic>
        <p:nvPicPr>
          <p:cNvPr id="2" name="图片 1"/>
          <p:cNvPicPr>
            <a:picLocks noChangeAspect="1"/>
          </p:cNvPicPr>
          <p:nvPr/>
        </p:nvPicPr>
        <p:blipFill>
          <a:blip r:embed="rId2" cstate="print"/>
          <a:stretch>
            <a:fillRect/>
          </a:stretch>
        </p:blipFill>
        <p:spPr>
          <a:xfrm>
            <a:off x="251460" y="1757680"/>
            <a:ext cx="8608695" cy="4399280"/>
          </a:xfrm>
          <a:prstGeom prst="rect">
            <a:avLst/>
          </a:prstGeom>
        </p:spPr>
      </p:pic>
      <p:pic>
        <p:nvPicPr>
          <p:cNvPr id="4" name="图片 3"/>
          <p:cNvPicPr>
            <a:picLocks noChangeAspect="1"/>
          </p:cNvPicPr>
          <p:nvPr/>
        </p:nvPicPr>
        <p:blipFill>
          <a:blip r:embed="rId3" cstate="print"/>
          <a:stretch>
            <a:fillRect/>
          </a:stretch>
        </p:blipFill>
        <p:spPr>
          <a:xfrm>
            <a:off x="595630" y="1757680"/>
            <a:ext cx="7801610" cy="439864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ox(in)">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39552" y="548680"/>
            <a:ext cx="3024336" cy="768350"/>
          </a:xfrm>
          <a:prstGeom prst="rect">
            <a:avLst/>
          </a:prstGeom>
          <a:solidFill>
            <a:schemeClr val="accent6">
              <a:lumMod val="40000"/>
              <a:lumOff val="60000"/>
            </a:schemeClr>
          </a:solidFill>
        </p:spPr>
        <p:txBody>
          <a:bodyPr wrap="square" rtlCol="0">
            <a:spAutoFit/>
          </a:bodyPr>
          <a:lstStyle/>
          <a:p>
            <a:pPr algn="ctr"/>
            <a:r>
              <a:rPr lang="zh-CN" altLang="zh-CN" sz="4400" b="1" dirty="0" smtClean="0">
                <a:latin typeface="华文楷体" pitchFamily="2" charset="-122"/>
                <a:ea typeface="华文楷体" pitchFamily="2" charset="-122"/>
              </a:rPr>
              <a:t>预  测</a:t>
            </a:r>
          </a:p>
        </p:txBody>
      </p:sp>
      <p:sp>
        <p:nvSpPr>
          <p:cNvPr id="3" name="矩形 2"/>
          <p:cNvSpPr/>
          <p:nvPr/>
        </p:nvSpPr>
        <p:spPr>
          <a:xfrm>
            <a:off x="0" y="2348880"/>
            <a:ext cx="9144000" cy="2861310"/>
          </a:xfrm>
          <a:prstGeom prst="rect">
            <a:avLst/>
          </a:prstGeom>
        </p:spPr>
        <p:txBody>
          <a:bodyPr wrap="square">
            <a:spAutoFit/>
          </a:bodyPr>
          <a:lstStyle/>
          <a:p>
            <a:pPr algn="ctr"/>
            <a:endParaRPr lang="en-US" altLang="zh-CN" sz="6000" b="1" dirty="0" smtClean="0">
              <a:latin typeface="+mn-ea"/>
            </a:endParaRPr>
          </a:p>
          <a:p>
            <a:pPr algn="ctr"/>
            <a:endParaRPr lang="en-US" altLang="zh-CN" sz="6000" b="1" dirty="0" smtClean="0">
              <a:latin typeface="+mn-ea"/>
            </a:endParaRPr>
          </a:p>
          <a:p>
            <a:pPr algn="ctr"/>
            <a:endParaRPr lang="zh-CN" altLang="en-US" sz="6000" b="1" dirty="0">
              <a:latin typeface="+mn-ea"/>
            </a:endParaRPr>
          </a:p>
        </p:txBody>
      </p:sp>
      <p:pic>
        <p:nvPicPr>
          <p:cNvPr id="4" name="图片 3"/>
          <p:cNvPicPr>
            <a:picLocks noChangeAspect="1"/>
          </p:cNvPicPr>
          <p:nvPr/>
        </p:nvPicPr>
        <p:blipFill>
          <a:blip r:embed="rId2" cstate="print"/>
          <a:stretch>
            <a:fillRect/>
          </a:stretch>
        </p:blipFill>
        <p:spPr>
          <a:xfrm>
            <a:off x="95885" y="2254250"/>
            <a:ext cx="8952230" cy="253365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741045" y="-31115"/>
            <a:ext cx="7806690" cy="6899910"/>
            <a:chOff x="1167" y="-49"/>
            <a:chExt cx="12294" cy="10866"/>
          </a:xfrm>
        </p:grpSpPr>
        <p:pic>
          <p:nvPicPr>
            <p:cNvPr id="4" name="图片 3"/>
            <p:cNvPicPr>
              <a:picLocks noChangeAspect="1"/>
            </p:cNvPicPr>
            <p:nvPr/>
          </p:nvPicPr>
          <p:blipFill>
            <a:blip r:embed="rId2" cstate="print"/>
            <a:stretch>
              <a:fillRect/>
            </a:stretch>
          </p:blipFill>
          <p:spPr>
            <a:xfrm>
              <a:off x="1167" y="-49"/>
              <a:ext cx="12295" cy="10867"/>
            </a:xfrm>
            <a:prstGeom prst="rect">
              <a:avLst/>
            </a:prstGeom>
          </p:spPr>
        </p:pic>
        <p:pic>
          <p:nvPicPr>
            <p:cNvPr id="5" name="图片 4"/>
            <p:cNvPicPr>
              <a:picLocks noChangeAspect="1"/>
            </p:cNvPicPr>
            <p:nvPr/>
          </p:nvPicPr>
          <p:blipFill>
            <a:blip r:embed="rId3" cstate="print"/>
            <a:stretch>
              <a:fillRect/>
            </a:stretch>
          </p:blipFill>
          <p:spPr>
            <a:xfrm>
              <a:off x="6985" y="2925"/>
              <a:ext cx="6364" cy="5713"/>
            </a:xfrm>
            <a:prstGeom prst="rect">
              <a:avLst/>
            </a:prstGeom>
          </p:spPr>
        </p:pic>
        <p:pic>
          <p:nvPicPr>
            <p:cNvPr id="6" name="图片 5"/>
            <p:cNvPicPr>
              <a:picLocks noChangeAspect="1"/>
            </p:cNvPicPr>
            <p:nvPr/>
          </p:nvPicPr>
          <p:blipFill>
            <a:blip r:embed="rId4" cstate="print"/>
            <a:stretch>
              <a:fillRect/>
            </a:stretch>
          </p:blipFill>
          <p:spPr>
            <a:xfrm>
              <a:off x="1378" y="8638"/>
              <a:ext cx="11971" cy="1980"/>
            </a:xfrm>
            <a:prstGeom prst="rect">
              <a:avLst/>
            </a:prstGeom>
          </p:spPr>
        </p:pic>
      </p:grpSp>
      <p:sp>
        <p:nvSpPr>
          <p:cNvPr id="8" name="文本框 7"/>
          <p:cNvSpPr txBox="1"/>
          <p:nvPr/>
        </p:nvSpPr>
        <p:spPr>
          <a:xfrm>
            <a:off x="4435475" y="2609850"/>
            <a:ext cx="4293235" cy="2122805"/>
          </a:xfrm>
          <a:prstGeom prst="rect">
            <a:avLst/>
          </a:prstGeom>
          <a:noFill/>
        </p:spPr>
        <p:txBody>
          <a:bodyPr wrap="square" rtlCol="0" anchor="t">
            <a:spAutoFit/>
          </a:bodyPr>
          <a:lstStyle/>
          <a:p>
            <a:r>
              <a:rPr lang="zh-CN" altLang="en-US" sz="4400" b="1" dirty="0">
                <a:latin typeface="黑体" panose="02010609060101010101" charset="-122"/>
                <a:ea typeface="黑体" panose="02010609060101010101" charset="-122"/>
                <a:sym typeface="+mn-ea"/>
              </a:rPr>
              <a:t>按轻重排一排，</a:t>
            </a:r>
          </a:p>
          <a:p>
            <a:r>
              <a:rPr lang="zh-CN" altLang="en-US" sz="4400" b="1" dirty="0">
                <a:latin typeface="黑体" panose="02010609060101010101" charset="-122"/>
                <a:ea typeface="黑体" panose="02010609060101010101" charset="-122"/>
                <a:sym typeface="+mn-ea"/>
              </a:rPr>
              <a:t>最轻的用</a:t>
            </a:r>
            <a:r>
              <a:rPr lang="en-US" altLang="zh-CN" sz="4400" b="1" dirty="0">
                <a:latin typeface="Calibri" panose="020F0502020204030204" charset="0"/>
                <a:ea typeface="黑体" panose="02010609060101010101" charset="-122"/>
                <a:sym typeface="+mn-ea"/>
              </a:rPr>
              <a:t>①</a:t>
            </a:r>
            <a:r>
              <a:rPr lang="zh-CN" altLang="en-US" sz="4400" b="1" dirty="0">
                <a:latin typeface="黑体" panose="02010609060101010101" charset="-122"/>
                <a:ea typeface="黑体" panose="02010609060101010101" charset="-122"/>
                <a:sym typeface="+mn-ea"/>
              </a:rPr>
              <a:t>表示，最重的用</a:t>
            </a:r>
            <a:r>
              <a:rPr lang="zh-CN" altLang="en-US" sz="4400" b="1" dirty="0">
                <a:latin typeface="宋体" panose="02010600030101010101" pitchFamily="2" charset="-122"/>
                <a:ea typeface="宋体" panose="02010600030101010101" pitchFamily="2" charset="-122"/>
                <a:sym typeface="+mn-ea"/>
              </a:rPr>
              <a:t>⑤</a:t>
            </a:r>
            <a:r>
              <a:rPr lang="zh-CN" altLang="en-US" sz="4400" b="1" dirty="0">
                <a:latin typeface="黑体" panose="02010609060101010101" charset="-122"/>
                <a:ea typeface="黑体" panose="02010609060101010101" charset="-122"/>
                <a:sym typeface="+mn-ea"/>
              </a:rPr>
              <a:t>表示。</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39552" y="548680"/>
            <a:ext cx="3024336" cy="768350"/>
          </a:xfrm>
          <a:prstGeom prst="rect">
            <a:avLst/>
          </a:prstGeom>
          <a:solidFill>
            <a:schemeClr val="accent6">
              <a:lumMod val="40000"/>
              <a:lumOff val="60000"/>
            </a:schemeClr>
          </a:solidFill>
        </p:spPr>
        <p:txBody>
          <a:bodyPr wrap="square" rtlCol="0">
            <a:spAutoFit/>
          </a:bodyPr>
          <a:lstStyle/>
          <a:p>
            <a:pPr algn="ctr"/>
            <a:r>
              <a:rPr lang="zh-CN" altLang="zh-CN" sz="4400" b="1" dirty="0" smtClean="0">
                <a:latin typeface="华文楷体" pitchFamily="2" charset="-122"/>
                <a:ea typeface="华文楷体" pitchFamily="2" charset="-122"/>
              </a:rPr>
              <a:t>掂一掂</a:t>
            </a:r>
          </a:p>
        </p:txBody>
      </p:sp>
      <p:sp>
        <p:nvSpPr>
          <p:cNvPr id="3" name="矩形 2"/>
          <p:cNvSpPr/>
          <p:nvPr/>
        </p:nvSpPr>
        <p:spPr>
          <a:xfrm>
            <a:off x="0" y="2348880"/>
            <a:ext cx="9144000" cy="2861310"/>
          </a:xfrm>
          <a:prstGeom prst="rect">
            <a:avLst/>
          </a:prstGeom>
        </p:spPr>
        <p:txBody>
          <a:bodyPr wrap="square">
            <a:spAutoFit/>
          </a:bodyPr>
          <a:lstStyle/>
          <a:p>
            <a:pPr algn="ctr"/>
            <a:endParaRPr lang="en-US" altLang="zh-CN" sz="6000" b="1" dirty="0" smtClean="0">
              <a:latin typeface="+mn-ea"/>
            </a:endParaRPr>
          </a:p>
          <a:p>
            <a:pPr algn="ctr"/>
            <a:endParaRPr lang="en-US" altLang="zh-CN" sz="6000" b="1" dirty="0" smtClean="0">
              <a:latin typeface="+mn-ea"/>
            </a:endParaRPr>
          </a:p>
          <a:p>
            <a:pPr algn="ctr"/>
            <a:endParaRPr lang="zh-CN" altLang="en-US" sz="6000" b="1" dirty="0">
              <a:latin typeface="+mn-ea"/>
            </a:endParaRPr>
          </a:p>
        </p:txBody>
      </p:sp>
      <p:pic>
        <p:nvPicPr>
          <p:cNvPr id="4" name="图片 3"/>
          <p:cNvPicPr>
            <a:picLocks noChangeAspect="1"/>
          </p:cNvPicPr>
          <p:nvPr/>
        </p:nvPicPr>
        <p:blipFill>
          <a:blip r:embed="rId2" cstate="print"/>
          <a:stretch>
            <a:fillRect/>
          </a:stretch>
        </p:blipFill>
        <p:spPr>
          <a:xfrm>
            <a:off x="95885" y="2162175"/>
            <a:ext cx="8952230" cy="2533650"/>
          </a:xfrm>
          <a:prstGeom prst="rect">
            <a:avLst/>
          </a:prstGeom>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741045" y="-31115"/>
            <a:ext cx="7806690" cy="6899910"/>
            <a:chOff x="1167" y="-49"/>
            <a:chExt cx="12294" cy="10866"/>
          </a:xfrm>
        </p:grpSpPr>
        <p:pic>
          <p:nvPicPr>
            <p:cNvPr id="4" name="图片 3"/>
            <p:cNvPicPr>
              <a:picLocks noChangeAspect="1"/>
            </p:cNvPicPr>
            <p:nvPr/>
          </p:nvPicPr>
          <p:blipFill>
            <a:blip r:embed="rId2" cstate="print"/>
            <a:stretch>
              <a:fillRect/>
            </a:stretch>
          </p:blipFill>
          <p:spPr>
            <a:xfrm>
              <a:off x="1167" y="-49"/>
              <a:ext cx="12295" cy="10867"/>
            </a:xfrm>
            <a:prstGeom prst="rect">
              <a:avLst/>
            </a:prstGeom>
          </p:spPr>
        </p:pic>
        <p:pic>
          <p:nvPicPr>
            <p:cNvPr id="5" name="图片 4"/>
            <p:cNvPicPr>
              <a:picLocks noChangeAspect="1"/>
            </p:cNvPicPr>
            <p:nvPr/>
          </p:nvPicPr>
          <p:blipFill>
            <a:blip r:embed="rId3" cstate="print"/>
            <a:stretch>
              <a:fillRect/>
            </a:stretch>
          </p:blipFill>
          <p:spPr>
            <a:xfrm>
              <a:off x="10196" y="2925"/>
              <a:ext cx="3153" cy="5713"/>
            </a:xfrm>
            <a:prstGeom prst="rect">
              <a:avLst/>
            </a:prstGeom>
          </p:spPr>
        </p:pic>
        <p:pic>
          <p:nvPicPr>
            <p:cNvPr id="6" name="图片 5"/>
            <p:cNvPicPr>
              <a:picLocks noChangeAspect="1"/>
            </p:cNvPicPr>
            <p:nvPr/>
          </p:nvPicPr>
          <p:blipFill>
            <a:blip r:embed="rId4" cstate="print"/>
            <a:stretch>
              <a:fillRect/>
            </a:stretch>
          </p:blipFill>
          <p:spPr>
            <a:xfrm>
              <a:off x="1378" y="8638"/>
              <a:ext cx="11971" cy="1980"/>
            </a:xfrm>
            <a:prstGeom prst="rect">
              <a:avLst/>
            </a:prstGeom>
          </p:spPr>
        </p:pic>
      </p:grpSp>
      <p:sp>
        <p:nvSpPr>
          <p:cNvPr id="3" name="文本框 2"/>
          <p:cNvSpPr txBox="1"/>
          <p:nvPr/>
        </p:nvSpPr>
        <p:spPr>
          <a:xfrm>
            <a:off x="6474460" y="2165350"/>
            <a:ext cx="1882140" cy="3046095"/>
          </a:xfrm>
          <a:prstGeom prst="rect">
            <a:avLst/>
          </a:prstGeom>
          <a:noFill/>
        </p:spPr>
        <p:txBody>
          <a:bodyPr wrap="square" rtlCol="0" anchor="t">
            <a:spAutoFit/>
          </a:bodyPr>
          <a:lstStyle/>
          <a:p>
            <a:r>
              <a:rPr lang="zh-CN" altLang="en-US" sz="3200" b="1" dirty="0">
                <a:latin typeface="黑体" panose="02010609060101010101" charset="-122"/>
                <a:ea typeface="黑体" panose="02010609060101010101" charset="-122"/>
                <a:sym typeface="+mn-ea"/>
              </a:rPr>
              <a:t>按轻重排一排，</a:t>
            </a:r>
          </a:p>
          <a:p>
            <a:r>
              <a:rPr lang="zh-CN" altLang="en-US" sz="3200" b="1" dirty="0">
                <a:latin typeface="黑体" panose="02010609060101010101" charset="-122"/>
                <a:ea typeface="黑体" panose="02010609060101010101" charset="-122"/>
                <a:sym typeface="+mn-ea"/>
              </a:rPr>
              <a:t>最轻的用</a:t>
            </a:r>
            <a:r>
              <a:rPr lang="en-US" altLang="zh-CN" sz="3200" b="1" dirty="0">
                <a:latin typeface="Calibri" panose="020F0502020204030204" charset="0"/>
                <a:ea typeface="黑体" panose="02010609060101010101" charset="-122"/>
                <a:sym typeface="+mn-ea"/>
              </a:rPr>
              <a:t>①</a:t>
            </a:r>
            <a:r>
              <a:rPr lang="zh-CN" altLang="en-US" sz="3200" b="1" dirty="0">
                <a:latin typeface="黑体" panose="02010609060101010101" charset="-122"/>
                <a:ea typeface="黑体" panose="02010609060101010101" charset="-122"/>
                <a:sym typeface="+mn-ea"/>
              </a:rPr>
              <a:t>表示，最重的用</a:t>
            </a:r>
            <a:r>
              <a:rPr lang="zh-CN" altLang="en-US" sz="3200" b="1" dirty="0">
                <a:latin typeface="宋体" panose="02010600030101010101" pitchFamily="2" charset="-122"/>
                <a:ea typeface="宋体" panose="02010600030101010101" pitchFamily="2" charset="-122"/>
                <a:sym typeface="+mn-ea"/>
              </a:rPr>
              <a:t>⑤</a:t>
            </a:r>
            <a:r>
              <a:rPr lang="zh-CN" altLang="en-US" sz="3200" b="1" dirty="0">
                <a:latin typeface="黑体" panose="02010609060101010101" charset="-122"/>
                <a:ea typeface="黑体" panose="02010609060101010101" charset="-122"/>
                <a:sym typeface="+mn-ea"/>
              </a:rPr>
              <a:t>表示。</a:t>
            </a:r>
            <a:endParaRPr lang="zh-CN" altLang="en-US" sz="320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39552" y="548680"/>
            <a:ext cx="3024336" cy="768350"/>
          </a:xfrm>
          <a:prstGeom prst="rect">
            <a:avLst/>
          </a:prstGeom>
          <a:solidFill>
            <a:schemeClr val="accent6">
              <a:lumMod val="40000"/>
              <a:lumOff val="60000"/>
            </a:schemeClr>
          </a:solidFill>
        </p:spPr>
        <p:txBody>
          <a:bodyPr wrap="square" rtlCol="0">
            <a:spAutoFit/>
          </a:bodyPr>
          <a:lstStyle/>
          <a:p>
            <a:pPr algn="ctr"/>
            <a:r>
              <a:rPr lang="zh-CN" altLang="zh-CN" sz="4400" b="1" dirty="0" smtClean="0">
                <a:latin typeface="华文楷体" pitchFamily="2" charset="-122"/>
                <a:ea typeface="华文楷体" pitchFamily="2" charset="-122"/>
              </a:rPr>
              <a:t>称一称</a:t>
            </a:r>
          </a:p>
        </p:txBody>
      </p:sp>
      <p:sp>
        <p:nvSpPr>
          <p:cNvPr id="3" name="矩形 2"/>
          <p:cNvSpPr/>
          <p:nvPr/>
        </p:nvSpPr>
        <p:spPr>
          <a:xfrm>
            <a:off x="0" y="2348880"/>
            <a:ext cx="9144000" cy="2861310"/>
          </a:xfrm>
          <a:prstGeom prst="rect">
            <a:avLst/>
          </a:prstGeom>
        </p:spPr>
        <p:txBody>
          <a:bodyPr wrap="square">
            <a:spAutoFit/>
          </a:bodyPr>
          <a:lstStyle/>
          <a:p>
            <a:pPr algn="ctr"/>
            <a:endParaRPr lang="en-US" altLang="zh-CN" sz="6000" b="1" dirty="0" smtClean="0">
              <a:latin typeface="+mn-ea"/>
            </a:endParaRPr>
          </a:p>
          <a:p>
            <a:pPr algn="ctr"/>
            <a:endParaRPr lang="en-US" altLang="zh-CN" sz="6000" b="1" dirty="0" smtClean="0">
              <a:latin typeface="+mn-ea"/>
            </a:endParaRPr>
          </a:p>
          <a:p>
            <a:pPr algn="ctr"/>
            <a:endParaRPr lang="zh-CN" altLang="en-US" sz="6000" b="1" dirty="0">
              <a:latin typeface="+mn-ea"/>
            </a:endParaRPr>
          </a:p>
        </p:txBody>
      </p:sp>
      <p:pic>
        <p:nvPicPr>
          <p:cNvPr id="4" name="图片 3"/>
          <p:cNvPicPr>
            <a:picLocks noChangeAspect="1"/>
          </p:cNvPicPr>
          <p:nvPr/>
        </p:nvPicPr>
        <p:blipFill>
          <a:blip r:embed="rId2" cstate="print"/>
          <a:stretch>
            <a:fillRect/>
          </a:stretch>
        </p:blipFill>
        <p:spPr>
          <a:xfrm>
            <a:off x="95885" y="2162175"/>
            <a:ext cx="8952230" cy="2533650"/>
          </a:xfrm>
          <a:prstGeom prst="rect">
            <a:avLst/>
          </a:prstGeom>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2" cstate="print"/>
          <a:stretch>
            <a:fillRect/>
          </a:stretch>
        </p:blipFill>
        <p:spPr>
          <a:xfrm>
            <a:off x="4291965" y="1799590"/>
            <a:ext cx="4763770" cy="3628390"/>
          </a:xfrm>
          <a:prstGeom prst="rect">
            <a:avLst/>
          </a:prstGeom>
        </p:spPr>
      </p:pic>
      <p:pic>
        <p:nvPicPr>
          <p:cNvPr id="11" name="图片 10"/>
          <p:cNvPicPr>
            <a:picLocks noChangeAspect="1"/>
          </p:cNvPicPr>
          <p:nvPr/>
        </p:nvPicPr>
        <p:blipFill>
          <a:blip r:embed="rId3" cstate="print"/>
          <a:stretch>
            <a:fillRect/>
          </a:stretch>
        </p:blipFill>
        <p:spPr>
          <a:xfrm>
            <a:off x="125730" y="1570990"/>
            <a:ext cx="4022725" cy="5098415"/>
          </a:xfrm>
          <a:prstGeom prst="rect">
            <a:avLst/>
          </a:prstGeom>
        </p:spPr>
      </p:pic>
      <p:sp>
        <p:nvSpPr>
          <p:cNvPr id="2" name="文本框 1"/>
          <p:cNvSpPr txBox="1"/>
          <p:nvPr/>
        </p:nvSpPr>
        <p:spPr>
          <a:xfrm>
            <a:off x="923290" y="467360"/>
            <a:ext cx="2428240" cy="768350"/>
          </a:xfrm>
          <a:prstGeom prst="rect">
            <a:avLst/>
          </a:prstGeom>
          <a:noFill/>
        </p:spPr>
        <p:txBody>
          <a:bodyPr wrap="none" rtlCol="0" anchor="t">
            <a:spAutoFit/>
          </a:bodyPr>
          <a:lstStyle/>
          <a:p>
            <a:r>
              <a:rPr lang="zh-CN" altLang="en-US" sz="4400" b="1">
                <a:latin typeface="楷体" panose="02010609060101010101" charset="-122"/>
                <a:ea typeface="楷体" panose="02010609060101010101" charset="-122"/>
              </a:rPr>
              <a:t>古代衡器</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linds(horizontal)">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p:cNvSpPr txBox="1"/>
          <p:nvPr/>
        </p:nvSpPr>
        <p:spPr>
          <a:xfrm>
            <a:off x="0" y="404664"/>
            <a:ext cx="9144000" cy="768350"/>
          </a:xfrm>
          <a:prstGeom prst="rect">
            <a:avLst/>
          </a:prstGeom>
          <a:solidFill>
            <a:schemeClr val="accent6">
              <a:lumMod val="40000"/>
              <a:lumOff val="60000"/>
            </a:schemeClr>
          </a:solidFill>
        </p:spPr>
        <p:txBody>
          <a:bodyPr wrap="square" rtlCol="0">
            <a:spAutoFit/>
          </a:bodyPr>
          <a:lstStyle/>
          <a:p>
            <a:pPr algn="ctr"/>
            <a:r>
              <a:rPr lang="zh-CN" altLang="en-US" sz="4400" b="1" dirty="0" smtClean="0">
                <a:latin typeface="华文楷体" pitchFamily="2" charset="-122"/>
                <a:ea typeface="华文楷体" pitchFamily="2" charset="-122"/>
              </a:rPr>
              <a:t>想一想：怎样称量</a:t>
            </a:r>
            <a:r>
              <a:rPr lang="zh-CN" altLang="en-US" sz="4400" b="1" dirty="0" smtClean="0">
                <a:solidFill>
                  <a:srgbClr val="FF0000"/>
                </a:solidFill>
                <a:latin typeface="华文楷体" pitchFamily="2" charset="-122"/>
                <a:ea typeface="华文楷体" pitchFamily="2" charset="-122"/>
              </a:rPr>
              <a:t>又快又准</a:t>
            </a:r>
            <a:r>
              <a:rPr lang="zh-CN" altLang="en-US" sz="4400" b="1" dirty="0" smtClean="0">
                <a:latin typeface="华文楷体" pitchFamily="2" charset="-122"/>
                <a:ea typeface="华文楷体" pitchFamily="2" charset="-122"/>
              </a:rPr>
              <a:t>？</a:t>
            </a:r>
          </a:p>
        </p:txBody>
      </p:sp>
      <p:pic>
        <p:nvPicPr>
          <p:cNvPr id="4" name="图片 3" descr="无标题"/>
          <p:cNvPicPr>
            <a:picLocks noChangeAspect="1"/>
          </p:cNvPicPr>
          <p:nvPr/>
        </p:nvPicPr>
        <p:blipFill>
          <a:blip r:embed="rId2" cstate="print"/>
          <a:stretch>
            <a:fillRect/>
          </a:stretch>
        </p:blipFill>
        <p:spPr>
          <a:xfrm>
            <a:off x="628650" y="1172845"/>
            <a:ext cx="7721600" cy="563562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MH" val="20161014205849"/>
  <p:tag name="MH_LIBRARY" val="GRAPHIC"/>
  <p:tag name="MH_ORDER" val="Freeform 8"/>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TotalTime>
  <Words>292</Words>
  <Application>Microsoft Office PowerPoint</Application>
  <PresentationFormat>全屏显示(4:3)</PresentationFormat>
  <Paragraphs>44</Paragraphs>
  <Slides>13</Slides>
  <Notes>0</Notes>
  <HiddenSlides>0</HiddenSlides>
  <MMClips>0</MMClips>
  <ScaleCrop>false</ScaleCrop>
  <HeadingPairs>
    <vt:vector size="4" baseType="variant">
      <vt:variant>
        <vt:lpstr>主题</vt:lpstr>
      </vt:variant>
      <vt:variant>
        <vt:i4>1</vt:i4>
      </vt:variant>
      <vt:variant>
        <vt:lpstr>幻灯片标题</vt:lpstr>
      </vt:variant>
      <vt:variant>
        <vt:i4>13</vt:i4>
      </vt:variant>
    </vt:vector>
  </HeadingPairs>
  <TitlesOfParts>
    <vt:vector size="14" baseType="lpstr">
      <vt:lpstr>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Administrator</dc:creator>
  <cp:lastModifiedBy>xbany</cp:lastModifiedBy>
  <cp:revision>129</cp:revision>
  <dcterms:created xsi:type="dcterms:W3CDTF">2017-08-06T08:46:00Z</dcterms:created>
  <dcterms:modified xsi:type="dcterms:W3CDTF">2018-03-03T07:13:24Z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2052-10.1.0.7224</vt:lpwstr>
  </property>
</Properties>
</file>