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7" r:id="rId3"/>
    <p:sldId id="276" r:id="rId4"/>
    <p:sldId id="277" r:id="rId5"/>
    <p:sldId id="278" r:id="rId6"/>
    <p:sldId id="279" r:id="rId7"/>
    <p:sldId id="280" r:id="rId8"/>
    <p:sldId id="281" r:id="rId9"/>
    <p:sldId id="283" r:id="rId10"/>
    <p:sldId id="282" r:id="rId11"/>
    <p:sldId id="284"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8DE4"/>
    <a:srgbClr val="33FD23"/>
    <a:srgbClr val="FF6699"/>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F050A-D2AD-4DFE-94E9-DCE49FEDF327}" type="datetimeFigureOut">
              <a:rPr lang="zh-CN" altLang="en-US" smtClean="0"/>
              <a:pPr/>
              <a:t>2018-2-24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35D4FB-E543-44E9-9240-BF368CDFB2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235D4FB-E543-44E9-9240-BF368CDFB26F}" type="slidenum">
              <a:rPr lang="zh-CN" altLang="en-US" smtClean="0"/>
              <a:pPr/>
              <a:t>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2018-2-24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500174"/>
            <a:ext cx="9144000" cy="34165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0" y="4955457"/>
            <a:ext cx="9144000" cy="769441"/>
          </a:xfrm>
          <a:prstGeom prst="rect">
            <a:avLst/>
          </a:prstGeom>
          <a:noFill/>
        </p:spPr>
        <p:txBody>
          <a:bodyPr wrap="square" rtlCol="0">
            <a:spAutoFit/>
          </a:bodyPr>
          <a:lstStyle/>
          <a:p>
            <a:pPr algn="ctr"/>
            <a:r>
              <a:rPr lang="zh-CN" altLang="en-US" sz="4400" b="1" dirty="0" smtClean="0">
                <a:latin typeface="华文楷体" pitchFamily="2" charset="-122"/>
                <a:ea typeface="华文楷体" pitchFamily="2" charset="-122"/>
              </a:rPr>
              <a:t>小学科学教学网   陈建秋 </a:t>
            </a:r>
            <a:endParaRPr lang="en-US" altLang="zh-CN" sz="4400" b="1" dirty="0" smtClean="0">
              <a:latin typeface="华文楷体" pitchFamily="2" charset="-122"/>
              <a:ea typeface="华文楷体" pitchFamily="2" charset="-122"/>
            </a:endParaRPr>
          </a:p>
        </p:txBody>
      </p:sp>
      <p:sp>
        <p:nvSpPr>
          <p:cNvPr id="7" name="矩形 6"/>
          <p:cNvSpPr/>
          <p:nvPr/>
        </p:nvSpPr>
        <p:spPr>
          <a:xfrm>
            <a:off x="0" y="2285992"/>
            <a:ext cx="9144000" cy="2071702"/>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0" y="2714620"/>
            <a:ext cx="9144000" cy="1107996"/>
          </a:xfrm>
          <a:prstGeom prst="rect">
            <a:avLst/>
          </a:prstGeom>
          <a:noFill/>
        </p:spPr>
        <p:txBody>
          <a:bodyPr wrap="square" rtlCol="0">
            <a:spAutoFit/>
          </a:bodyPr>
          <a:lstStyle/>
          <a:p>
            <a:pPr algn="ctr"/>
            <a:r>
              <a:rPr lang="zh-CN" altLang="en-US" sz="6600" b="1" dirty="0" smtClean="0">
                <a:latin typeface="华文中宋" pitchFamily="2" charset="-122"/>
                <a:ea typeface="华文中宋" pitchFamily="2" charset="-122"/>
              </a:rPr>
              <a:t>发现物体的特征</a:t>
            </a:r>
            <a:endParaRPr lang="zh-CN" altLang="en-US" sz="6600" b="1" dirty="0">
              <a:latin typeface="华文中宋" pitchFamily="2" charset="-122"/>
              <a:ea typeface="华文中宋" pitchFamily="2" charset="-122"/>
            </a:endParaRPr>
          </a:p>
        </p:txBody>
      </p:sp>
      <p:sp>
        <p:nvSpPr>
          <p:cNvPr id="10" name="任意多边形 9"/>
          <p:cNvSpPr/>
          <p:nvPr>
            <p:custDataLst>
              <p:tags r:id="rId1"/>
            </p:custDataLst>
          </p:nvPr>
        </p:nvSpPr>
        <p:spPr>
          <a:xfrm flipH="1">
            <a:off x="428596" y="428604"/>
            <a:ext cx="6643734" cy="1000132"/>
          </a:xfrm>
          <a:custGeom>
            <a:avLst/>
            <a:gdLst>
              <a:gd name="connsiteX0" fmla="*/ 2 w 3878508"/>
              <a:gd name="connsiteY0" fmla="*/ 0 h 762904"/>
              <a:gd name="connsiteX1" fmla="*/ 3497056 w 3878508"/>
              <a:gd name="connsiteY1" fmla="*/ 0 h 762904"/>
              <a:gd name="connsiteX2" fmla="*/ 3878508 w 3878508"/>
              <a:gd name="connsiteY2" fmla="*/ 381452 h 762904"/>
              <a:gd name="connsiteX3" fmla="*/ 3878507 w 3878508"/>
              <a:gd name="connsiteY3" fmla="*/ 381452 h 762904"/>
              <a:gd name="connsiteX4" fmla="*/ 3497055 w 3878508"/>
              <a:gd name="connsiteY4" fmla="*/ 762904 h 762904"/>
              <a:gd name="connsiteX5" fmla="*/ 0 w 3878508"/>
              <a:gd name="connsiteY5" fmla="*/ 762903 h 762904"/>
              <a:gd name="connsiteX6" fmla="*/ 51426 w 3878508"/>
              <a:gd name="connsiteY6" fmla="*/ 720474 h 762904"/>
              <a:gd name="connsiteX7" fmla="*/ 191853 w 3878508"/>
              <a:gd name="connsiteY7" fmla="*/ 381451 h 762904"/>
              <a:gd name="connsiteX8" fmla="*/ 51426 w 3878508"/>
              <a:gd name="connsiteY8" fmla="*/ 42429 h 762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78508" h="762904">
                <a:moveTo>
                  <a:pt x="2" y="0"/>
                </a:moveTo>
                <a:lnTo>
                  <a:pt x="3497056" y="0"/>
                </a:lnTo>
                <a:cubicBezTo>
                  <a:pt x="3707726" y="0"/>
                  <a:pt x="3878508" y="170782"/>
                  <a:pt x="3878508" y="381452"/>
                </a:cubicBezTo>
                <a:lnTo>
                  <a:pt x="3878507" y="381452"/>
                </a:lnTo>
                <a:cubicBezTo>
                  <a:pt x="3878507" y="592122"/>
                  <a:pt x="3707725" y="762904"/>
                  <a:pt x="3497055" y="762904"/>
                </a:cubicBezTo>
                <a:lnTo>
                  <a:pt x="0" y="762903"/>
                </a:lnTo>
                <a:lnTo>
                  <a:pt x="51426" y="720474"/>
                </a:lnTo>
                <a:cubicBezTo>
                  <a:pt x="138189" y="633710"/>
                  <a:pt x="191853" y="513848"/>
                  <a:pt x="191853" y="381451"/>
                </a:cubicBezTo>
                <a:cubicBezTo>
                  <a:pt x="191853" y="249055"/>
                  <a:pt x="138189" y="129192"/>
                  <a:pt x="51426" y="42429"/>
                </a:cubicBezTo>
                <a:close/>
              </a:path>
            </a:pathLst>
          </a:custGeom>
          <a:solidFill>
            <a:schemeClr val="tx2">
              <a:lumMod val="40000"/>
              <a:lumOff val="60000"/>
            </a:schemeClr>
          </a:solidFill>
          <a:ln w="25400" cap="flat" cmpd="sng" algn="ctr">
            <a:noFill/>
            <a:prstDash val="solid"/>
          </a:ln>
          <a:effectLst/>
        </p:spPr>
        <p:txBody>
          <a:bodyPr lIns="396000" tIns="0" rIns="0" bIns="0" anchor="ctr">
            <a:noAutofit/>
          </a:bodyPr>
          <a:lstStyle/>
          <a:p>
            <a:pPr>
              <a:lnSpc>
                <a:spcPct val="130000"/>
              </a:lnSpc>
              <a:defRPr/>
            </a:pPr>
            <a:r>
              <a:rPr lang="zh-CN" altLang="en-US" sz="2800" b="1" dirty="0" smtClean="0"/>
              <a:t> 教科版一年级下册第一单元第</a:t>
            </a:r>
            <a:r>
              <a:rPr lang="en-US" altLang="zh-CN" sz="2800" b="1" dirty="0" smtClean="0"/>
              <a:t>1</a:t>
            </a:r>
            <a:r>
              <a:rPr lang="zh-CN" altLang="en-US" sz="2800" b="1" dirty="0" smtClean="0"/>
              <a:t>课 </a:t>
            </a:r>
            <a:endParaRPr lang="zh-CN" altLang="en-US" sz="2800" kern="0" dirty="0">
              <a:solidFill>
                <a:srgbClr val="000000"/>
              </a:solidFill>
              <a:latin typeface="微软雅黑" panose="020B0503020204020204" pitchFamily="34" charset="-122"/>
              <a:ea typeface="微软雅黑" panose="020B0503020204020204" pitchFamily="34" charset="-122"/>
              <a:cs typeface="Arial" panose="020B0604020202020204" pitchFamily="34" charset="0"/>
              <a:sym typeface="+mn-ea"/>
            </a:endParaRPr>
          </a:p>
        </p:txBody>
      </p:sp>
      <p:pic>
        <p:nvPicPr>
          <p:cNvPr id="1026" name="Picture 2"/>
          <p:cNvPicPr>
            <a:picLocks noChangeAspect="1" noChangeArrowheads="1"/>
          </p:cNvPicPr>
          <p:nvPr/>
        </p:nvPicPr>
        <p:blipFill>
          <a:blip r:embed="rId3" cstate="print"/>
          <a:srcRect/>
          <a:stretch>
            <a:fillRect/>
          </a:stretch>
        </p:blipFill>
        <p:spPr bwMode="auto">
          <a:xfrm>
            <a:off x="7236296" y="332656"/>
            <a:ext cx="1526917" cy="10801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0" y="908720"/>
            <a:ext cx="9144000" cy="1015663"/>
          </a:xfrm>
          <a:prstGeom prst="rect">
            <a:avLst/>
          </a:prstGeom>
          <a:solidFill>
            <a:schemeClr val="accent6">
              <a:lumMod val="20000"/>
              <a:lumOff val="80000"/>
            </a:schemeClr>
          </a:solidFill>
        </p:spPr>
        <p:txBody>
          <a:bodyPr wrap="square" rtlCol="0">
            <a:spAutoFit/>
          </a:bodyPr>
          <a:lstStyle/>
          <a:p>
            <a:pPr algn="ctr"/>
            <a:r>
              <a:rPr lang="en-US" altLang="zh-CN" sz="6000" b="1" dirty="0" smtClean="0">
                <a:latin typeface="华文中宋" pitchFamily="2" charset="-122"/>
                <a:ea typeface="华文中宋" pitchFamily="2" charset="-122"/>
              </a:rPr>
              <a:t>1.</a:t>
            </a:r>
            <a:r>
              <a:rPr lang="zh-CN" altLang="en-US" sz="6000" b="1" dirty="0" smtClean="0">
                <a:latin typeface="华文中宋" pitchFamily="2" charset="-122"/>
                <a:ea typeface="华文中宋" pitchFamily="2" charset="-122"/>
              </a:rPr>
              <a:t>发现物体的特征</a:t>
            </a:r>
            <a:endParaRPr lang="zh-CN" altLang="en-US" sz="6000" b="1" dirty="0">
              <a:latin typeface="华文中宋" pitchFamily="2" charset="-122"/>
              <a:ea typeface="华文中宋" pitchFamily="2" charset="-122"/>
            </a:endParaRPr>
          </a:p>
        </p:txBody>
      </p:sp>
      <p:sp>
        <p:nvSpPr>
          <p:cNvPr id="24" name="矩形 23"/>
          <p:cNvSpPr/>
          <p:nvPr/>
        </p:nvSpPr>
        <p:spPr>
          <a:xfrm>
            <a:off x="0" y="2708920"/>
            <a:ext cx="9144000" cy="331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b="1" dirty="0" smtClean="0">
                <a:solidFill>
                  <a:schemeClr val="tx1"/>
                </a:solidFill>
              </a:rPr>
              <a:t>你有什么收获</a:t>
            </a:r>
            <a:r>
              <a:rPr lang="en-US" altLang="zh-CN" sz="6000" b="1" dirty="0" smtClean="0">
                <a:solidFill>
                  <a:schemeClr val="tx1"/>
                </a:solidFill>
              </a:rPr>
              <a:t>?</a:t>
            </a:r>
          </a:p>
          <a:p>
            <a:pPr algn="ctr"/>
            <a:endParaRPr lang="en-US" altLang="zh-CN" sz="6000" b="1" dirty="0" smtClean="0">
              <a:solidFill>
                <a:schemeClr val="tx1"/>
              </a:solidFill>
            </a:endParaRPr>
          </a:p>
          <a:p>
            <a:pPr algn="ctr"/>
            <a:r>
              <a:rPr lang="zh-CN" altLang="en-US" sz="6000" b="1" dirty="0" smtClean="0">
                <a:solidFill>
                  <a:schemeClr val="tx1"/>
                </a:solidFill>
              </a:rPr>
              <a:t>还想研究什么</a:t>
            </a:r>
            <a:r>
              <a:rPr lang="en-US" altLang="zh-CN" sz="6000" b="1" dirty="0" smtClean="0">
                <a:solidFill>
                  <a:schemeClr val="tx1"/>
                </a:solidFill>
              </a:rPr>
              <a:t>?</a:t>
            </a:r>
            <a:endParaRPr lang="zh-CN" altLang="en-US" sz="60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915816" y="404664"/>
            <a:ext cx="4932040" cy="1015663"/>
          </a:xfrm>
          <a:prstGeom prst="rect">
            <a:avLst/>
          </a:prstGeom>
          <a:solidFill>
            <a:srgbClr val="FF0000"/>
          </a:solidFill>
        </p:spPr>
        <p:txBody>
          <a:bodyPr wrap="square" rtlCol="0">
            <a:spAutoFit/>
          </a:bodyPr>
          <a:lstStyle/>
          <a:p>
            <a:pPr algn="ctr"/>
            <a:r>
              <a:rPr lang="zh-CN" altLang="en-US" sz="6000" b="1" dirty="0" smtClean="0">
                <a:solidFill>
                  <a:schemeClr val="bg1"/>
                </a:solidFill>
                <a:latin typeface="华文中宋" pitchFamily="2" charset="-122"/>
                <a:ea typeface="华文中宋" pitchFamily="2" charset="-122"/>
              </a:rPr>
              <a:t>郑重申明</a:t>
            </a:r>
            <a:endParaRPr lang="zh-CN" altLang="en-US" sz="6000" b="1" dirty="0">
              <a:solidFill>
                <a:schemeClr val="bg1"/>
              </a:solidFill>
              <a:latin typeface="华文中宋" pitchFamily="2" charset="-122"/>
              <a:ea typeface="华文中宋" pitchFamily="2" charset="-122"/>
            </a:endParaRPr>
          </a:p>
        </p:txBody>
      </p:sp>
      <p:pic>
        <p:nvPicPr>
          <p:cNvPr id="4" name="Picture 2"/>
          <p:cNvPicPr>
            <a:picLocks noChangeAspect="1" noChangeArrowheads="1"/>
          </p:cNvPicPr>
          <p:nvPr/>
        </p:nvPicPr>
        <p:blipFill>
          <a:blip r:embed="rId2" cstate="print"/>
          <a:srcRect/>
          <a:stretch>
            <a:fillRect/>
          </a:stretch>
        </p:blipFill>
        <p:spPr bwMode="auto">
          <a:xfrm>
            <a:off x="956851" y="404664"/>
            <a:ext cx="1526917" cy="1080120"/>
          </a:xfrm>
          <a:prstGeom prst="rect">
            <a:avLst/>
          </a:prstGeom>
          <a:noFill/>
          <a:ln w="9525">
            <a:noFill/>
            <a:miter lim="800000"/>
            <a:headEnd/>
            <a:tailEnd/>
          </a:ln>
        </p:spPr>
      </p:pic>
      <p:sp>
        <p:nvSpPr>
          <p:cNvPr id="6" name="矩形 5"/>
          <p:cNvSpPr/>
          <p:nvPr/>
        </p:nvSpPr>
        <p:spPr>
          <a:xfrm>
            <a:off x="467544" y="1340768"/>
            <a:ext cx="8424936" cy="5301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3600" b="1" dirty="0" smtClean="0">
                <a:solidFill>
                  <a:schemeClr val="tx1"/>
                </a:solidFill>
              </a:rPr>
              <a:t>    本课件和配套教案版权归小学科学教学网组建的精品课程开发团队所有，供全国小学科学教师无偿使</a:t>
            </a:r>
            <a:r>
              <a:rPr lang="zh-CN" altLang="en-US" sz="3600" b="1" dirty="0" smtClean="0">
                <a:solidFill>
                  <a:schemeClr val="tx1"/>
                </a:solidFill>
              </a:rPr>
              <a:t>用。</a:t>
            </a:r>
            <a:r>
              <a:rPr lang="zh-CN" altLang="en-US" sz="3600" b="1" dirty="0" smtClean="0">
                <a:solidFill>
                  <a:schemeClr val="tx1"/>
                </a:solidFill>
              </a:rPr>
              <a:t>其</a:t>
            </a:r>
            <a:r>
              <a:rPr lang="zh-CN" altLang="en-US" sz="3600" b="1" dirty="0" smtClean="0">
                <a:solidFill>
                  <a:schemeClr val="tx1"/>
                </a:solidFill>
              </a:rPr>
              <a:t>他网站或个人想要转载，请与开发团队联系；如果其他网站或个人用于赢利，我们保留追究的权利！</a:t>
            </a:r>
            <a:endParaRPr lang="zh-CN" altLang="en-US" sz="36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548680"/>
            <a:ext cx="3024336" cy="769441"/>
          </a:xfrm>
          <a:prstGeom prst="rect">
            <a:avLst/>
          </a:prstGeom>
          <a:solidFill>
            <a:schemeClr val="accent6">
              <a:lumMod val="40000"/>
              <a:lumOff val="60000"/>
            </a:schemeClr>
          </a:solidFill>
        </p:spPr>
        <p:txBody>
          <a:bodyPr wrap="square" rtlCol="0">
            <a:spAutoFit/>
          </a:bodyPr>
          <a:lstStyle/>
          <a:p>
            <a:pPr algn="ctr"/>
            <a:r>
              <a:rPr lang="zh-CN" altLang="en-US" sz="4400" b="1" dirty="0" smtClean="0">
                <a:latin typeface="华文楷体" pitchFamily="2" charset="-122"/>
                <a:ea typeface="华文楷体" pitchFamily="2" charset="-122"/>
              </a:rPr>
              <a:t>说一说</a:t>
            </a:r>
            <a:endParaRPr lang="en-US" altLang="zh-CN" sz="4400" b="1" dirty="0" smtClean="0">
              <a:latin typeface="华文楷体" pitchFamily="2" charset="-122"/>
              <a:ea typeface="华文楷体" pitchFamily="2" charset="-122"/>
            </a:endParaRPr>
          </a:p>
        </p:txBody>
      </p:sp>
      <p:sp>
        <p:nvSpPr>
          <p:cNvPr id="3" name="矩形 2"/>
          <p:cNvSpPr/>
          <p:nvPr/>
        </p:nvSpPr>
        <p:spPr>
          <a:xfrm>
            <a:off x="0" y="2348880"/>
            <a:ext cx="9144000" cy="2862322"/>
          </a:xfrm>
          <a:prstGeom prst="rect">
            <a:avLst/>
          </a:prstGeom>
        </p:spPr>
        <p:txBody>
          <a:bodyPr wrap="square">
            <a:spAutoFit/>
          </a:bodyPr>
          <a:lstStyle/>
          <a:p>
            <a:pPr algn="ctr"/>
            <a:r>
              <a:rPr lang="zh-CN" altLang="en-US" sz="6000" b="1" dirty="0" smtClean="0">
                <a:latin typeface="+mn-ea"/>
              </a:rPr>
              <a:t>周围有什么</a:t>
            </a:r>
            <a:r>
              <a:rPr lang="zh-CN" altLang="en-US" sz="6000" b="1" dirty="0" smtClean="0">
                <a:solidFill>
                  <a:srgbClr val="FF0000"/>
                </a:solidFill>
                <a:latin typeface="+mn-ea"/>
              </a:rPr>
              <a:t>物体</a:t>
            </a:r>
            <a:r>
              <a:rPr lang="zh-CN" altLang="en-US" sz="6000" b="1" dirty="0" smtClean="0">
                <a:latin typeface="+mn-ea"/>
              </a:rPr>
              <a:t>？</a:t>
            </a:r>
            <a:endParaRPr lang="en-US" altLang="zh-CN" sz="6000" b="1" dirty="0" smtClean="0">
              <a:latin typeface="+mn-ea"/>
            </a:endParaRPr>
          </a:p>
          <a:p>
            <a:pPr algn="ctr"/>
            <a:endParaRPr lang="en-US" altLang="zh-CN" sz="6000" b="1" dirty="0" smtClean="0">
              <a:latin typeface="+mn-ea"/>
            </a:endParaRPr>
          </a:p>
          <a:p>
            <a:pPr algn="ctr"/>
            <a:r>
              <a:rPr lang="zh-CN" altLang="en-US" sz="6000" b="1" dirty="0" smtClean="0">
                <a:latin typeface="+mn-ea"/>
              </a:rPr>
              <a:t>你会怎样</a:t>
            </a:r>
            <a:r>
              <a:rPr lang="zh-CN" altLang="en-US" sz="6000" b="1" dirty="0" smtClean="0">
                <a:solidFill>
                  <a:srgbClr val="FF0000"/>
                </a:solidFill>
                <a:latin typeface="+mn-ea"/>
              </a:rPr>
              <a:t>描述</a:t>
            </a:r>
            <a:r>
              <a:rPr lang="zh-CN" altLang="en-US" sz="6000" b="1" dirty="0" smtClean="0">
                <a:latin typeface="+mn-ea"/>
              </a:rPr>
              <a:t>它？</a:t>
            </a:r>
            <a:endParaRPr lang="zh-CN" altLang="en-US" sz="6000" b="1" dirty="0">
              <a:latin typeface="+mn-ea"/>
            </a:endParaRPr>
          </a:p>
        </p:txBody>
      </p:sp>
      <p:sp>
        <p:nvSpPr>
          <p:cNvPr id="6" name="矩形 5"/>
          <p:cNvSpPr/>
          <p:nvPr/>
        </p:nvSpPr>
        <p:spPr>
          <a:xfrm>
            <a:off x="5508104" y="1628800"/>
            <a:ext cx="1800200" cy="830997"/>
          </a:xfrm>
          <a:prstGeom prst="rect">
            <a:avLst/>
          </a:prstGeom>
        </p:spPr>
        <p:txBody>
          <a:bodyPr wrap="square">
            <a:spAutoFit/>
          </a:bodyPr>
          <a:lstStyle/>
          <a:p>
            <a:r>
              <a:rPr lang="en-US" altLang="zh-CN" sz="4800" dirty="0" smtClean="0">
                <a:latin typeface="+mn-ea"/>
              </a:rPr>
              <a:t>wùtǐ</a:t>
            </a:r>
            <a:endParaRPr lang="zh-CN" altLang="en-US" sz="4800" dirty="0">
              <a:latin typeface="+mn-ea"/>
            </a:endParaRPr>
          </a:p>
        </p:txBody>
      </p:sp>
      <p:sp>
        <p:nvSpPr>
          <p:cNvPr id="7" name="矩形 6"/>
          <p:cNvSpPr/>
          <p:nvPr/>
        </p:nvSpPr>
        <p:spPr>
          <a:xfrm>
            <a:off x="4283968" y="3501008"/>
            <a:ext cx="2664296" cy="830997"/>
          </a:xfrm>
          <a:prstGeom prst="rect">
            <a:avLst/>
          </a:prstGeom>
        </p:spPr>
        <p:txBody>
          <a:bodyPr wrap="square">
            <a:spAutoFit/>
          </a:bodyPr>
          <a:lstStyle/>
          <a:p>
            <a:r>
              <a:rPr lang="en-US" altLang="zh-CN" sz="4800" dirty="0" smtClean="0">
                <a:latin typeface="+mn-ea"/>
              </a:rPr>
              <a:t>miáoshù</a:t>
            </a:r>
            <a:endParaRPr lang="zh-CN" altLang="en-US" sz="4800" dirty="0" smtClean="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260648"/>
            <a:ext cx="2304256" cy="769441"/>
          </a:xfrm>
          <a:prstGeom prst="rect">
            <a:avLst/>
          </a:prstGeom>
          <a:solidFill>
            <a:schemeClr val="accent6">
              <a:lumMod val="40000"/>
              <a:lumOff val="60000"/>
            </a:schemeClr>
          </a:solidFill>
        </p:spPr>
        <p:txBody>
          <a:bodyPr wrap="square" rtlCol="0">
            <a:spAutoFit/>
          </a:bodyPr>
          <a:lstStyle/>
          <a:p>
            <a:pPr algn="ctr"/>
            <a:r>
              <a:rPr lang="zh-CN" altLang="en-US" sz="4400" b="1" dirty="0" smtClean="0">
                <a:latin typeface="华文楷体" pitchFamily="2" charset="-122"/>
                <a:ea typeface="华文楷体" pitchFamily="2" charset="-122"/>
              </a:rPr>
              <a:t>连一连</a:t>
            </a:r>
            <a:endParaRPr lang="en-US" altLang="zh-CN" sz="4400" b="1" dirty="0" smtClean="0">
              <a:latin typeface="华文楷体" pitchFamily="2" charset="-122"/>
              <a:ea typeface="华文楷体" pitchFamily="2" charset="-122"/>
            </a:endParaRPr>
          </a:p>
        </p:txBody>
      </p:sp>
      <p:pic>
        <p:nvPicPr>
          <p:cNvPr id="1026" name="Picture 2"/>
          <p:cNvPicPr>
            <a:picLocks noChangeAspect="1" noChangeArrowheads="1"/>
          </p:cNvPicPr>
          <p:nvPr/>
        </p:nvPicPr>
        <p:blipFill>
          <a:blip r:embed="rId2" cstate="print"/>
          <a:srcRect/>
          <a:stretch>
            <a:fillRect/>
          </a:stretch>
        </p:blipFill>
        <p:spPr bwMode="auto">
          <a:xfrm>
            <a:off x="1835696" y="3501008"/>
            <a:ext cx="648072" cy="798517"/>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1691680" y="2492896"/>
            <a:ext cx="720080" cy="72919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1547664" y="1052736"/>
            <a:ext cx="1080120" cy="1166147"/>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948264" y="2708920"/>
            <a:ext cx="1296144" cy="1152128"/>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6372200" y="3933056"/>
            <a:ext cx="2489031" cy="1728192"/>
          </a:xfrm>
          <a:prstGeom prst="rect">
            <a:avLst/>
          </a:prstGeom>
          <a:noFill/>
          <a:ln w="9525">
            <a:noFill/>
            <a:miter lim="800000"/>
            <a:headEnd/>
            <a:tailEnd/>
          </a:ln>
        </p:spPr>
      </p:pic>
      <p:pic>
        <p:nvPicPr>
          <p:cNvPr id="1031" name="Picture 7"/>
          <p:cNvPicPr>
            <a:picLocks noChangeAspect="1" noChangeArrowheads="1"/>
          </p:cNvPicPr>
          <p:nvPr/>
        </p:nvPicPr>
        <p:blipFill>
          <a:blip r:embed="rId7" cstate="print"/>
          <a:srcRect/>
          <a:stretch>
            <a:fillRect/>
          </a:stretch>
        </p:blipFill>
        <p:spPr bwMode="auto">
          <a:xfrm>
            <a:off x="1259632" y="4221088"/>
            <a:ext cx="1728192" cy="2438671"/>
          </a:xfrm>
          <a:prstGeom prst="rect">
            <a:avLst/>
          </a:prstGeom>
          <a:noFill/>
          <a:ln w="9525">
            <a:noFill/>
            <a:miter lim="800000"/>
            <a:headEnd/>
            <a:tailEnd/>
          </a:ln>
        </p:spPr>
      </p:pic>
      <p:pic>
        <p:nvPicPr>
          <p:cNvPr id="1032" name="Picture 8"/>
          <p:cNvPicPr>
            <a:picLocks noChangeAspect="1" noChangeArrowheads="1"/>
          </p:cNvPicPr>
          <p:nvPr/>
        </p:nvPicPr>
        <p:blipFill>
          <a:blip r:embed="rId8" cstate="print"/>
          <a:srcRect/>
          <a:stretch>
            <a:fillRect/>
          </a:stretch>
        </p:blipFill>
        <p:spPr bwMode="auto">
          <a:xfrm>
            <a:off x="6804248" y="836712"/>
            <a:ext cx="936104" cy="1099923"/>
          </a:xfrm>
          <a:prstGeom prst="rect">
            <a:avLst/>
          </a:prstGeom>
          <a:noFill/>
          <a:ln w="9525">
            <a:noFill/>
            <a:miter lim="800000"/>
            <a:headEnd/>
            <a:tailEnd/>
          </a:ln>
        </p:spPr>
      </p:pic>
      <p:pic>
        <p:nvPicPr>
          <p:cNvPr id="1033" name="Picture 9"/>
          <p:cNvPicPr>
            <a:picLocks noChangeAspect="1" noChangeArrowheads="1"/>
          </p:cNvPicPr>
          <p:nvPr/>
        </p:nvPicPr>
        <p:blipFill>
          <a:blip r:embed="rId9" cstate="print"/>
          <a:srcRect/>
          <a:stretch>
            <a:fillRect/>
          </a:stretch>
        </p:blipFill>
        <p:spPr bwMode="auto">
          <a:xfrm>
            <a:off x="6732240" y="5733256"/>
            <a:ext cx="1512168" cy="879358"/>
          </a:xfrm>
          <a:prstGeom prst="rect">
            <a:avLst/>
          </a:prstGeom>
          <a:noFill/>
          <a:ln w="9525">
            <a:noFill/>
            <a:miter lim="800000"/>
            <a:headEnd/>
            <a:tailEnd/>
          </a:ln>
        </p:spPr>
      </p:pic>
      <p:sp>
        <p:nvSpPr>
          <p:cNvPr id="12" name="矩形 11"/>
          <p:cNvSpPr/>
          <p:nvPr/>
        </p:nvSpPr>
        <p:spPr>
          <a:xfrm>
            <a:off x="4067944" y="783133"/>
            <a:ext cx="2448272" cy="5886227"/>
          </a:xfrm>
          <a:prstGeom prst="rect">
            <a:avLst/>
          </a:prstGeom>
        </p:spPr>
        <p:txBody>
          <a:bodyPr wrap="square">
            <a:spAutoFit/>
          </a:bodyPr>
          <a:lstStyle/>
          <a:p>
            <a:pPr>
              <a:lnSpc>
                <a:spcPct val="150000"/>
              </a:lnSpc>
            </a:pPr>
            <a:r>
              <a:rPr lang="zh-CN" altLang="en-US" sz="3200" dirty="0" smtClean="0"/>
              <a:t>玻璃珠</a:t>
            </a:r>
            <a:endParaRPr lang="en-US" altLang="zh-CN" sz="3200" dirty="0" smtClean="0"/>
          </a:p>
          <a:p>
            <a:pPr>
              <a:lnSpc>
                <a:spcPct val="150000"/>
              </a:lnSpc>
            </a:pPr>
            <a:r>
              <a:rPr lang="zh-CN" altLang="en-US" sz="3200" dirty="0" smtClean="0"/>
              <a:t>螺母</a:t>
            </a:r>
            <a:endParaRPr lang="en-US" altLang="zh-CN" sz="3200" dirty="0" smtClean="0"/>
          </a:p>
          <a:p>
            <a:pPr>
              <a:lnSpc>
                <a:spcPct val="150000"/>
              </a:lnSpc>
            </a:pPr>
            <a:r>
              <a:rPr lang="zh-CN" altLang="en-US" sz="3200" dirty="0" smtClean="0"/>
              <a:t>乒乓球</a:t>
            </a:r>
            <a:endParaRPr lang="en-US" altLang="zh-CN" sz="3200" dirty="0" smtClean="0"/>
          </a:p>
          <a:p>
            <a:pPr>
              <a:lnSpc>
                <a:spcPct val="150000"/>
              </a:lnSpc>
            </a:pPr>
            <a:r>
              <a:rPr lang="zh-CN" altLang="en-US" sz="3200" dirty="0" smtClean="0"/>
              <a:t>橡皮</a:t>
            </a:r>
            <a:endParaRPr lang="en-US" altLang="zh-CN" sz="3200" dirty="0" smtClean="0"/>
          </a:p>
          <a:p>
            <a:pPr>
              <a:lnSpc>
                <a:spcPct val="150000"/>
              </a:lnSpc>
            </a:pPr>
            <a:r>
              <a:rPr lang="zh-CN" altLang="en-US" sz="3200" dirty="0" smtClean="0"/>
              <a:t>泡沫块</a:t>
            </a:r>
            <a:endParaRPr lang="en-US" altLang="zh-CN" sz="3200" dirty="0" smtClean="0"/>
          </a:p>
          <a:p>
            <a:pPr>
              <a:lnSpc>
                <a:spcPct val="150000"/>
              </a:lnSpc>
            </a:pPr>
            <a:r>
              <a:rPr lang="zh-CN" altLang="en-US" sz="3200" dirty="0" smtClean="0"/>
              <a:t>纸片</a:t>
            </a:r>
            <a:endParaRPr lang="en-US" altLang="zh-CN" sz="3200" dirty="0" smtClean="0"/>
          </a:p>
          <a:p>
            <a:pPr>
              <a:lnSpc>
                <a:spcPct val="150000"/>
              </a:lnSpc>
            </a:pPr>
            <a:r>
              <a:rPr lang="zh-CN" altLang="en-US" sz="3200" dirty="0" smtClean="0"/>
              <a:t>木块</a:t>
            </a:r>
            <a:endParaRPr lang="en-US" altLang="zh-CN" sz="3200" dirty="0" smtClean="0"/>
          </a:p>
          <a:p>
            <a:pPr>
              <a:lnSpc>
                <a:spcPct val="150000"/>
              </a:lnSpc>
            </a:pPr>
            <a:r>
              <a:rPr lang="zh-CN" altLang="en-US" sz="3200" dirty="0" smtClean="0"/>
              <a:t>塑料杯</a:t>
            </a:r>
            <a:endParaRPr lang="zh-CN" altLang="en-US" sz="3200" dirty="0"/>
          </a:p>
        </p:txBody>
      </p:sp>
      <p:cxnSp>
        <p:nvCxnSpPr>
          <p:cNvPr id="19" name="直接连接符 18"/>
          <p:cNvCxnSpPr/>
          <p:nvPr/>
        </p:nvCxnSpPr>
        <p:spPr>
          <a:xfrm>
            <a:off x="2627784" y="1772816"/>
            <a:ext cx="1440160" cy="93610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027" idx="3"/>
          </p:cNvCxnSpPr>
          <p:nvPr/>
        </p:nvCxnSpPr>
        <p:spPr>
          <a:xfrm flipV="1">
            <a:off x="2411760" y="1916832"/>
            <a:ext cx="1656184" cy="94066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43808" y="5445224"/>
            <a:ext cx="1224136" cy="93610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004048" y="1700808"/>
            <a:ext cx="1800200" cy="388843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076056" y="3356992"/>
            <a:ext cx="1872208"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2267744" y="1268760"/>
            <a:ext cx="1800200" cy="2592288"/>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436096" y="4077072"/>
            <a:ext cx="1008112" cy="57606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004048" y="4941168"/>
            <a:ext cx="1656184" cy="108012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
                                        <p:tgtEl>
                                          <p:spTgt spid="1028"/>
                                        </p:tgtEl>
                                      </p:cBhvr>
                                    </p:animEffect>
                                  </p:childTnLst>
                                </p:cTn>
                              </p:par>
                              <p:par>
                                <p:cTn id="8" presetID="3" presetClass="entr" presetSubtype="1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linds(horizontal)">
                                      <p:cBhvr>
                                        <p:cTn id="10" dur="500"/>
                                        <p:tgtEl>
                                          <p:spTgt spid="1027"/>
                                        </p:tgtEl>
                                      </p:cBhvr>
                                    </p:animEffect>
                                  </p:childTnLst>
                                </p:cTn>
                              </p:par>
                              <p:par>
                                <p:cTn id="11" presetID="3" presetClass="entr" presetSubtype="1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blinds(horizontal)">
                                      <p:cBhvr>
                                        <p:cTn id="13" dur="500"/>
                                        <p:tgtEl>
                                          <p:spTgt spid="1026"/>
                                        </p:tgtEl>
                                      </p:cBhvr>
                                    </p:animEffect>
                                  </p:childTnLst>
                                </p:cTn>
                              </p:par>
                              <p:par>
                                <p:cTn id="14" presetID="3" presetClass="entr" presetSubtype="10" fill="hold" nodeType="withEffect">
                                  <p:stCondLst>
                                    <p:cond delay="0"/>
                                  </p:stCondLst>
                                  <p:childTnLst>
                                    <p:set>
                                      <p:cBhvr>
                                        <p:cTn id="15" dur="1" fill="hold">
                                          <p:stCondLst>
                                            <p:cond delay="0"/>
                                          </p:stCondLst>
                                        </p:cTn>
                                        <p:tgtEl>
                                          <p:spTgt spid="1031"/>
                                        </p:tgtEl>
                                        <p:attrNameLst>
                                          <p:attrName>style.visibility</p:attrName>
                                        </p:attrNameLst>
                                      </p:cBhvr>
                                      <p:to>
                                        <p:strVal val="visible"/>
                                      </p:to>
                                    </p:set>
                                    <p:animEffect transition="in" filter="blinds(horizontal)">
                                      <p:cBhvr>
                                        <p:cTn id="16" dur="500"/>
                                        <p:tgtEl>
                                          <p:spTgt spid="1031"/>
                                        </p:tgtEl>
                                      </p:cBhvr>
                                    </p:animEffect>
                                  </p:childTnLst>
                                </p:cTn>
                              </p:par>
                              <p:par>
                                <p:cTn id="17" presetID="3" presetClass="entr" presetSubtype="10" fill="hold" nodeType="withEffect">
                                  <p:stCondLst>
                                    <p:cond delay="0"/>
                                  </p:stCondLst>
                                  <p:childTnLst>
                                    <p:set>
                                      <p:cBhvr>
                                        <p:cTn id="18" dur="1" fill="hold">
                                          <p:stCondLst>
                                            <p:cond delay="0"/>
                                          </p:stCondLst>
                                        </p:cTn>
                                        <p:tgtEl>
                                          <p:spTgt spid="1032"/>
                                        </p:tgtEl>
                                        <p:attrNameLst>
                                          <p:attrName>style.visibility</p:attrName>
                                        </p:attrNameLst>
                                      </p:cBhvr>
                                      <p:to>
                                        <p:strVal val="visible"/>
                                      </p:to>
                                    </p:set>
                                    <p:animEffect transition="in" filter="blinds(horizontal)">
                                      <p:cBhvr>
                                        <p:cTn id="19" dur="500"/>
                                        <p:tgtEl>
                                          <p:spTgt spid="1032"/>
                                        </p:tgtEl>
                                      </p:cBhvr>
                                    </p:animEffect>
                                  </p:childTnLst>
                                </p:cTn>
                              </p:par>
                              <p:par>
                                <p:cTn id="20" presetID="3" presetClass="entr" presetSubtype="10" fill="hold" nodeType="with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blinds(horizontal)">
                                      <p:cBhvr>
                                        <p:cTn id="22" dur="500"/>
                                        <p:tgtEl>
                                          <p:spTgt spid="1029"/>
                                        </p:tgtEl>
                                      </p:cBhvr>
                                    </p:animEffect>
                                  </p:childTnLst>
                                </p:cTn>
                              </p:par>
                              <p:par>
                                <p:cTn id="23" presetID="3" presetClass="entr" presetSubtype="10" fill="hold" nodeType="withEffect">
                                  <p:stCondLst>
                                    <p:cond delay="0"/>
                                  </p:stCondLst>
                                  <p:childTnLst>
                                    <p:set>
                                      <p:cBhvr>
                                        <p:cTn id="24" dur="1" fill="hold">
                                          <p:stCondLst>
                                            <p:cond delay="0"/>
                                          </p:stCondLst>
                                        </p:cTn>
                                        <p:tgtEl>
                                          <p:spTgt spid="1030"/>
                                        </p:tgtEl>
                                        <p:attrNameLst>
                                          <p:attrName>style.visibility</p:attrName>
                                        </p:attrNameLst>
                                      </p:cBhvr>
                                      <p:to>
                                        <p:strVal val="visible"/>
                                      </p:to>
                                    </p:set>
                                    <p:animEffect transition="in" filter="blinds(horizontal)">
                                      <p:cBhvr>
                                        <p:cTn id="25" dur="500"/>
                                        <p:tgtEl>
                                          <p:spTgt spid="1030"/>
                                        </p:tgtEl>
                                      </p:cBhvr>
                                    </p:animEffect>
                                  </p:childTnLst>
                                </p:cTn>
                              </p:par>
                              <p:par>
                                <p:cTn id="26" presetID="3" presetClass="entr" presetSubtype="10" fill="hold" nodeType="withEffect">
                                  <p:stCondLst>
                                    <p:cond delay="0"/>
                                  </p:stCondLst>
                                  <p:childTnLst>
                                    <p:set>
                                      <p:cBhvr>
                                        <p:cTn id="27" dur="1" fill="hold">
                                          <p:stCondLst>
                                            <p:cond delay="0"/>
                                          </p:stCondLst>
                                        </p:cTn>
                                        <p:tgtEl>
                                          <p:spTgt spid="1033"/>
                                        </p:tgtEl>
                                        <p:attrNameLst>
                                          <p:attrName>style.visibility</p:attrName>
                                        </p:attrNameLst>
                                      </p:cBhvr>
                                      <p:to>
                                        <p:strVal val="visible"/>
                                      </p:to>
                                    </p:set>
                                    <p:animEffect transition="in" filter="blinds(horizontal)">
                                      <p:cBhvr>
                                        <p:cTn id="28" dur="500"/>
                                        <p:tgtEl>
                                          <p:spTgt spid="103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ppt_x"/>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ppt_x"/>
                                          </p:val>
                                        </p:tav>
                                        <p:tav tm="100000">
                                          <p:val>
                                            <p:strVal val="#ppt_x"/>
                                          </p:val>
                                        </p:tav>
                                      </p:tavLst>
                                    </p:anim>
                                    <p:anim calcmode="lin" valueType="num">
                                      <p:cBhvr additive="base">
                                        <p:cTn id="73"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additive="base">
                                        <p:cTn id="78" dur="500" fill="hold"/>
                                        <p:tgtEl>
                                          <p:spTgt spid="36"/>
                                        </p:tgtEl>
                                        <p:attrNameLst>
                                          <p:attrName>ppt_x</p:attrName>
                                        </p:attrNameLst>
                                      </p:cBhvr>
                                      <p:tavLst>
                                        <p:tav tm="0">
                                          <p:val>
                                            <p:strVal val="#ppt_x"/>
                                          </p:val>
                                        </p:tav>
                                        <p:tav tm="100000">
                                          <p:val>
                                            <p:strVal val="#ppt_x"/>
                                          </p:val>
                                        </p:tav>
                                      </p:tavLst>
                                    </p:anim>
                                    <p:anim calcmode="lin" valueType="num">
                                      <p:cBhvr additive="base">
                                        <p:cTn id="7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043608" y="1844824"/>
            <a:ext cx="533400" cy="65722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004048" y="1988840"/>
            <a:ext cx="752475" cy="7620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2699792" y="4509120"/>
            <a:ext cx="1076325" cy="1162050"/>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4788024" y="4437112"/>
            <a:ext cx="1607812" cy="1224136"/>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6588224" y="1628800"/>
            <a:ext cx="2181225" cy="1514475"/>
          </a:xfrm>
          <a:prstGeom prst="rect">
            <a:avLst/>
          </a:prstGeom>
          <a:noFill/>
          <a:ln w="9525">
            <a:noFill/>
            <a:miter lim="800000"/>
            <a:headEnd/>
            <a:tailEnd/>
          </a:ln>
        </p:spPr>
      </p:pic>
      <p:pic>
        <p:nvPicPr>
          <p:cNvPr id="2055" name="Picture 7"/>
          <p:cNvPicPr>
            <a:picLocks noChangeAspect="1" noChangeArrowheads="1"/>
          </p:cNvPicPr>
          <p:nvPr/>
        </p:nvPicPr>
        <p:blipFill>
          <a:blip r:embed="rId7" cstate="print"/>
          <a:srcRect/>
          <a:stretch>
            <a:fillRect/>
          </a:stretch>
        </p:blipFill>
        <p:spPr bwMode="auto">
          <a:xfrm>
            <a:off x="323528" y="3501008"/>
            <a:ext cx="1714500" cy="2419350"/>
          </a:xfrm>
          <a:prstGeom prst="rect">
            <a:avLst/>
          </a:prstGeom>
          <a:noFill/>
          <a:ln w="9525">
            <a:noFill/>
            <a:miter lim="800000"/>
            <a:headEnd/>
            <a:tailEnd/>
          </a:ln>
        </p:spPr>
      </p:pic>
      <p:pic>
        <p:nvPicPr>
          <p:cNvPr id="2056" name="Picture 8"/>
          <p:cNvPicPr>
            <a:picLocks noChangeAspect="1" noChangeArrowheads="1"/>
          </p:cNvPicPr>
          <p:nvPr/>
        </p:nvPicPr>
        <p:blipFill>
          <a:blip r:embed="rId8" cstate="print"/>
          <a:srcRect/>
          <a:stretch>
            <a:fillRect/>
          </a:stretch>
        </p:blipFill>
        <p:spPr bwMode="auto">
          <a:xfrm>
            <a:off x="2627784" y="1700808"/>
            <a:ext cx="1143000" cy="1343025"/>
          </a:xfrm>
          <a:prstGeom prst="rect">
            <a:avLst/>
          </a:prstGeom>
          <a:noFill/>
          <a:ln w="9525">
            <a:noFill/>
            <a:miter lim="800000"/>
            <a:headEnd/>
            <a:tailEnd/>
          </a:ln>
        </p:spPr>
      </p:pic>
      <p:pic>
        <p:nvPicPr>
          <p:cNvPr id="2057" name="Picture 9"/>
          <p:cNvPicPr>
            <a:picLocks noChangeAspect="1" noChangeArrowheads="1"/>
          </p:cNvPicPr>
          <p:nvPr/>
        </p:nvPicPr>
        <p:blipFill>
          <a:blip r:embed="rId9" cstate="print"/>
          <a:srcRect/>
          <a:stretch>
            <a:fillRect/>
          </a:stretch>
        </p:blipFill>
        <p:spPr bwMode="auto">
          <a:xfrm>
            <a:off x="7020272" y="4509120"/>
            <a:ext cx="1752600" cy="1019175"/>
          </a:xfrm>
          <a:prstGeom prst="rect">
            <a:avLst/>
          </a:prstGeom>
          <a:noFill/>
          <a:ln w="9525">
            <a:noFill/>
            <a:miter lim="800000"/>
            <a:headEnd/>
            <a:tailEnd/>
          </a:ln>
        </p:spPr>
      </p:pic>
      <p:sp>
        <p:nvSpPr>
          <p:cNvPr id="10" name="TextBox 9"/>
          <p:cNvSpPr txBox="1"/>
          <p:nvPr/>
        </p:nvSpPr>
        <p:spPr>
          <a:xfrm>
            <a:off x="0" y="404664"/>
            <a:ext cx="9144000" cy="769441"/>
          </a:xfrm>
          <a:prstGeom prst="rect">
            <a:avLst/>
          </a:prstGeom>
          <a:solidFill>
            <a:schemeClr val="accent6">
              <a:lumMod val="40000"/>
              <a:lumOff val="60000"/>
            </a:schemeClr>
          </a:solidFill>
        </p:spPr>
        <p:txBody>
          <a:bodyPr wrap="square" rtlCol="0">
            <a:spAutoFit/>
          </a:bodyPr>
          <a:lstStyle/>
          <a:p>
            <a:pPr algn="ctr"/>
            <a:r>
              <a:rPr lang="zh-CN" altLang="en-US" sz="4400" b="1" dirty="0" smtClean="0">
                <a:latin typeface="华文楷体" pitchFamily="2" charset="-122"/>
                <a:ea typeface="华文楷体" pitchFamily="2" charset="-122"/>
              </a:rPr>
              <a:t>每人观察一种物体</a:t>
            </a:r>
            <a:endParaRPr lang="en-US" altLang="zh-CN" sz="4400" b="1" dirty="0" smtClean="0">
              <a:latin typeface="华文楷体" pitchFamily="2" charset="-122"/>
              <a:ea typeface="华文楷体" pitchFamily="2" charset="-122"/>
            </a:endParaRPr>
          </a:p>
        </p:txBody>
      </p:sp>
      <p:sp>
        <p:nvSpPr>
          <p:cNvPr id="12" name="矩形 11"/>
          <p:cNvSpPr/>
          <p:nvPr/>
        </p:nvSpPr>
        <p:spPr>
          <a:xfrm>
            <a:off x="395536" y="2852936"/>
            <a:ext cx="8748464" cy="715581"/>
          </a:xfrm>
          <a:prstGeom prst="rect">
            <a:avLst/>
          </a:prstGeom>
        </p:spPr>
        <p:txBody>
          <a:bodyPr wrap="square">
            <a:spAutoFit/>
          </a:bodyPr>
          <a:lstStyle/>
          <a:p>
            <a:pPr>
              <a:lnSpc>
                <a:spcPct val="150000"/>
              </a:lnSpc>
            </a:pPr>
            <a:r>
              <a:rPr lang="zh-CN" altLang="en-US" sz="3200" b="1" dirty="0" smtClean="0"/>
              <a:t>玻璃珠     木块       螺母       泡沫块</a:t>
            </a:r>
          </a:p>
        </p:txBody>
      </p:sp>
      <p:sp>
        <p:nvSpPr>
          <p:cNvPr id="13" name="矩形 12"/>
          <p:cNvSpPr/>
          <p:nvPr/>
        </p:nvSpPr>
        <p:spPr>
          <a:xfrm>
            <a:off x="395536" y="5733256"/>
            <a:ext cx="8748464" cy="715581"/>
          </a:xfrm>
          <a:prstGeom prst="rect">
            <a:avLst/>
          </a:prstGeom>
        </p:spPr>
        <p:txBody>
          <a:bodyPr wrap="square">
            <a:spAutoFit/>
          </a:bodyPr>
          <a:lstStyle/>
          <a:p>
            <a:pPr lvl="0">
              <a:lnSpc>
                <a:spcPct val="150000"/>
              </a:lnSpc>
            </a:pPr>
            <a:r>
              <a:rPr lang="zh-CN" altLang="en-US" sz="3200" b="1" dirty="0" smtClean="0">
                <a:solidFill>
                  <a:prstClr val="black"/>
                </a:solidFill>
              </a:rPr>
              <a:t>塑料杯     乒乓球     橡皮        纸片</a:t>
            </a:r>
            <a:endParaRPr lang="en-US" altLang="zh-CN" sz="3200" b="1" dirty="0" smtClean="0">
              <a:solidFill>
                <a:prstClr val="black"/>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2" cstate="print"/>
          <a:srcRect/>
          <a:stretch>
            <a:fillRect/>
          </a:stretch>
        </p:blipFill>
        <p:spPr bwMode="auto">
          <a:xfrm>
            <a:off x="611560" y="1700808"/>
            <a:ext cx="7920880" cy="4608270"/>
          </a:xfrm>
          <a:prstGeom prst="rect">
            <a:avLst/>
          </a:prstGeom>
          <a:noFill/>
          <a:ln w="9525">
            <a:noFill/>
            <a:miter lim="800000"/>
            <a:headEnd/>
            <a:tailEnd/>
          </a:ln>
        </p:spPr>
      </p:pic>
      <p:sp>
        <p:nvSpPr>
          <p:cNvPr id="3" name="TextBox 2"/>
          <p:cNvSpPr txBox="1"/>
          <p:nvPr/>
        </p:nvSpPr>
        <p:spPr>
          <a:xfrm>
            <a:off x="0" y="404664"/>
            <a:ext cx="9144000" cy="769441"/>
          </a:xfrm>
          <a:prstGeom prst="rect">
            <a:avLst/>
          </a:prstGeom>
          <a:solidFill>
            <a:schemeClr val="accent6">
              <a:lumMod val="40000"/>
              <a:lumOff val="60000"/>
            </a:schemeClr>
          </a:solidFill>
        </p:spPr>
        <p:txBody>
          <a:bodyPr wrap="square" rtlCol="0">
            <a:spAutoFit/>
          </a:bodyPr>
          <a:lstStyle/>
          <a:p>
            <a:pPr algn="ctr"/>
            <a:r>
              <a:rPr lang="zh-CN" altLang="en-US" sz="4400" b="1" dirty="0" smtClean="0">
                <a:latin typeface="华文楷体" pitchFamily="2" charset="-122"/>
                <a:ea typeface="华文楷体" pitchFamily="2" charset="-122"/>
              </a:rPr>
              <a:t>交流：</a:t>
            </a:r>
            <a:r>
              <a:rPr lang="zh-CN" altLang="en-US" sz="4400" b="1" dirty="0" smtClean="0">
                <a:solidFill>
                  <a:srgbClr val="FF0000"/>
                </a:solidFill>
                <a:latin typeface="华文楷体" pitchFamily="2" charset="-122"/>
                <a:ea typeface="华文楷体" pitchFamily="2" charset="-122"/>
              </a:rPr>
              <a:t>怎么</a:t>
            </a:r>
            <a:r>
              <a:rPr lang="zh-CN" altLang="en-US" sz="4400" b="1" dirty="0" smtClean="0">
                <a:latin typeface="华文楷体" pitchFamily="2" charset="-122"/>
                <a:ea typeface="华文楷体" pitchFamily="2" charset="-122"/>
              </a:rPr>
              <a:t>观察，发现</a:t>
            </a:r>
            <a:r>
              <a:rPr lang="zh-CN" altLang="en-US" sz="4400" b="1" dirty="0" smtClean="0">
                <a:solidFill>
                  <a:srgbClr val="FF0000"/>
                </a:solidFill>
                <a:latin typeface="华文楷体" pitchFamily="2" charset="-122"/>
                <a:ea typeface="华文楷体" pitchFamily="2" charset="-122"/>
              </a:rPr>
              <a:t>什么</a:t>
            </a:r>
            <a:r>
              <a:rPr lang="zh-CN" altLang="en-US" sz="4400" b="1" dirty="0" smtClean="0">
                <a:latin typeface="华文楷体" pitchFamily="2" charset="-122"/>
                <a:ea typeface="华文楷体" pitchFamily="2" charset="-122"/>
              </a:rPr>
              <a:t>特征</a:t>
            </a:r>
            <a:endParaRPr lang="en-US" altLang="zh-CN" sz="4400" b="1" dirty="0" smtClean="0">
              <a:latin typeface="华文楷体" pitchFamily="2" charset="-122"/>
              <a:ea typeface="华文楷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4930647" y="1124744"/>
            <a:ext cx="3335643" cy="2652909"/>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683568" y="4057985"/>
            <a:ext cx="3297738" cy="2622763"/>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a:stretch>
            <a:fillRect/>
          </a:stretch>
        </p:blipFill>
        <p:spPr bwMode="auto">
          <a:xfrm>
            <a:off x="4935436" y="4020259"/>
            <a:ext cx="3330854" cy="2649101"/>
          </a:xfrm>
          <a:prstGeom prst="rect">
            <a:avLst/>
          </a:prstGeom>
          <a:noFill/>
          <a:ln w="9525">
            <a:noFill/>
            <a:miter lim="800000"/>
            <a:headEnd/>
            <a:tailEnd/>
          </a:ln>
        </p:spPr>
      </p:pic>
      <p:pic>
        <p:nvPicPr>
          <p:cNvPr id="6" name="Picture 1"/>
          <p:cNvPicPr>
            <a:picLocks noChangeAspect="1" noChangeArrowheads="1"/>
          </p:cNvPicPr>
          <p:nvPr/>
        </p:nvPicPr>
        <p:blipFill>
          <a:blip r:embed="rId5" cstate="print"/>
          <a:srcRect/>
          <a:stretch>
            <a:fillRect/>
          </a:stretch>
        </p:blipFill>
        <p:spPr bwMode="auto">
          <a:xfrm>
            <a:off x="687454" y="1136131"/>
            <a:ext cx="3335643" cy="2652909"/>
          </a:xfrm>
          <a:prstGeom prst="rect">
            <a:avLst/>
          </a:prstGeom>
          <a:noFill/>
          <a:ln w="9525">
            <a:noFill/>
            <a:miter lim="800000"/>
            <a:headEnd/>
            <a:tailEnd/>
          </a:ln>
        </p:spPr>
      </p:pic>
      <p:sp>
        <p:nvSpPr>
          <p:cNvPr id="7" name="TextBox 6"/>
          <p:cNvSpPr txBox="1"/>
          <p:nvPr/>
        </p:nvSpPr>
        <p:spPr>
          <a:xfrm>
            <a:off x="0" y="139279"/>
            <a:ext cx="9144000" cy="769441"/>
          </a:xfrm>
          <a:prstGeom prst="rect">
            <a:avLst/>
          </a:prstGeom>
          <a:solidFill>
            <a:schemeClr val="accent6">
              <a:lumMod val="40000"/>
              <a:lumOff val="60000"/>
            </a:schemeClr>
          </a:solidFill>
        </p:spPr>
        <p:txBody>
          <a:bodyPr wrap="square" rtlCol="0">
            <a:spAutoFit/>
          </a:bodyPr>
          <a:lstStyle/>
          <a:p>
            <a:pPr algn="ctr"/>
            <a:r>
              <a:rPr lang="zh-CN" altLang="en-US" sz="4400" b="1" dirty="0" smtClean="0">
                <a:latin typeface="华文楷体" pitchFamily="2" charset="-122"/>
                <a:ea typeface="华文楷体" pitchFamily="2" charset="-122"/>
              </a:rPr>
              <a:t>挑战任务：小组合作，</a:t>
            </a:r>
            <a:r>
              <a:rPr lang="zh-CN" altLang="en-US" sz="4400" b="1" dirty="0" smtClean="0">
                <a:solidFill>
                  <a:srgbClr val="FF0000"/>
                </a:solidFill>
                <a:latin typeface="华文楷体" pitchFamily="2" charset="-122"/>
                <a:ea typeface="华文楷体" pitchFamily="2" charset="-122"/>
              </a:rPr>
              <a:t>比较观察</a:t>
            </a:r>
            <a:endParaRPr lang="en-US" altLang="zh-CN" sz="4400" b="1" dirty="0" smtClean="0">
              <a:solidFill>
                <a:srgbClr val="FF0000"/>
              </a:solidFill>
              <a:latin typeface="华文楷体" pitchFamily="2" charset="-122"/>
              <a:ea typeface="华文楷体" pitchFamily="2" charset="-122"/>
            </a:endParaRPr>
          </a:p>
        </p:txBody>
      </p:sp>
      <p:sp>
        <p:nvSpPr>
          <p:cNvPr id="9" name="矩形 8"/>
          <p:cNvSpPr/>
          <p:nvPr/>
        </p:nvSpPr>
        <p:spPr>
          <a:xfrm>
            <a:off x="827584" y="1268760"/>
            <a:ext cx="1512168" cy="584775"/>
          </a:xfrm>
          <a:prstGeom prst="rect">
            <a:avLst/>
          </a:prstGeom>
          <a:solidFill>
            <a:schemeClr val="accent6">
              <a:lumMod val="20000"/>
              <a:lumOff val="80000"/>
            </a:schemeClr>
          </a:solidFill>
        </p:spPr>
        <p:txBody>
          <a:bodyPr wrap="square">
            <a:spAutoFit/>
          </a:bodyPr>
          <a:lstStyle/>
          <a:p>
            <a:pPr algn="ctr"/>
            <a:r>
              <a:rPr lang="zh-CN" altLang="en-US" sz="3200" b="1" dirty="0" smtClean="0"/>
              <a:t>看一看</a:t>
            </a:r>
            <a:endParaRPr lang="zh-CN" altLang="en-US" sz="3200" b="1" dirty="0"/>
          </a:p>
        </p:txBody>
      </p:sp>
      <p:sp>
        <p:nvSpPr>
          <p:cNvPr id="10" name="矩形 9"/>
          <p:cNvSpPr/>
          <p:nvPr/>
        </p:nvSpPr>
        <p:spPr>
          <a:xfrm>
            <a:off x="5076056" y="1268760"/>
            <a:ext cx="1512168" cy="584775"/>
          </a:xfrm>
          <a:prstGeom prst="rect">
            <a:avLst/>
          </a:prstGeom>
          <a:solidFill>
            <a:schemeClr val="accent6">
              <a:lumMod val="20000"/>
              <a:lumOff val="80000"/>
            </a:schemeClr>
          </a:solidFill>
        </p:spPr>
        <p:txBody>
          <a:bodyPr wrap="square">
            <a:spAutoFit/>
          </a:bodyPr>
          <a:lstStyle/>
          <a:p>
            <a:pPr algn="ctr"/>
            <a:r>
              <a:rPr lang="zh-CN" altLang="en-US" sz="3200" b="1" dirty="0" smtClean="0"/>
              <a:t>闻一闻</a:t>
            </a:r>
            <a:endParaRPr lang="zh-CN" altLang="en-US" sz="3200" b="1" dirty="0"/>
          </a:p>
        </p:txBody>
      </p:sp>
      <p:sp>
        <p:nvSpPr>
          <p:cNvPr id="11" name="矩形 10"/>
          <p:cNvSpPr/>
          <p:nvPr/>
        </p:nvSpPr>
        <p:spPr>
          <a:xfrm>
            <a:off x="827584" y="4140369"/>
            <a:ext cx="1512168" cy="584775"/>
          </a:xfrm>
          <a:prstGeom prst="rect">
            <a:avLst/>
          </a:prstGeom>
          <a:solidFill>
            <a:schemeClr val="accent6">
              <a:lumMod val="20000"/>
              <a:lumOff val="80000"/>
            </a:schemeClr>
          </a:solidFill>
        </p:spPr>
        <p:txBody>
          <a:bodyPr wrap="square">
            <a:spAutoFit/>
          </a:bodyPr>
          <a:lstStyle/>
          <a:p>
            <a:pPr algn="ctr"/>
            <a:r>
              <a:rPr lang="zh-CN" altLang="en-US" sz="3200" b="1" dirty="0" smtClean="0"/>
              <a:t>摸一摸</a:t>
            </a:r>
            <a:endParaRPr lang="zh-CN" altLang="en-US" sz="3200" b="1" dirty="0"/>
          </a:p>
        </p:txBody>
      </p:sp>
      <p:sp>
        <p:nvSpPr>
          <p:cNvPr id="12" name="矩形 11"/>
          <p:cNvSpPr/>
          <p:nvPr/>
        </p:nvSpPr>
        <p:spPr>
          <a:xfrm>
            <a:off x="5076056" y="4140369"/>
            <a:ext cx="1512168" cy="584775"/>
          </a:xfrm>
          <a:prstGeom prst="rect">
            <a:avLst/>
          </a:prstGeom>
          <a:solidFill>
            <a:schemeClr val="accent6">
              <a:lumMod val="20000"/>
              <a:lumOff val="80000"/>
            </a:schemeClr>
          </a:solidFill>
        </p:spPr>
        <p:txBody>
          <a:bodyPr wrap="square">
            <a:spAutoFit/>
          </a:bodyPr>
          <a:lstStyle/>
          <a:p>
            <a:pPr algn="ctr"/>
            <a:r>
              <a:rPr lang="zh-CN" altLang="en-US" sz="3200" b="1" dirty="0" smtClean="0"/>
              <a:t>掂一掂</a:t>
            </a:r>
            <a:endParaRPr lang="zh-CN" alt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9218"/>
                                        </p:tgtEl>
                                        <p:attrNameLst>
                                          <p:attrName>style.visibility</p:attrName>
                                        </p:attrNameLst>
                                      </p:cBhvr>
                                      <p:to>
                                        <p:strVal val="visible"/>
                                      </p:to>
                                    </p:set>
                                    <p:animEffect transition="in" filter="blinds(horizontal)">
                                      <p:cBhvr>
                                        <p:cTn id="15" dur="500"/>
                                        <p:tgtEl>
                                          <p:spTgt spid="921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9219"/>
                                        </p:tgtEl>
                                        <p:attrNameLst>
                                          <p:attrName>style.visibility</p:attrName>
                                        </p:attrNameLst>
                                      </p:cBhvr>
                                      <p:to>
                                        <p:strVal val="visible"/>
                                      </p:to>
                                    </p:set>
                                    <p:animEffect transition="in" filter="blinds(horizontal)">
                                      <p:cBhvr>
                                        <p:cTn id="23" dur="500"/>
                                        <p:tgtEl>
                                          <p:spTgt spid="921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9220"/>
                                        </p:tgtEl>
                                        <p:attrNameLst>
                                          <p:attrName>style.visibility</p:attrName>
                                        </p:attrNameLst>
                                      </p:cBhvr>
                                      <p:to>
                                        <p:strVal val="visible"/>
                                      </p:to>
                                    </p:set>
                                    <p:animEffect transition="in" filter="blinds(horizontal)">
                                      <p:cBhvr>
                                        <p:cTn id="31" dur="500"/>
                                        <p:tgtEl>
                                          <p:spTgt spid="922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descr="C:\Documents and Settings\Administrator\Application Data\Tencent\Users\173692760\QQ\WinTemp\RichOle\R[3~8NJ{S4V`T[QS8~H)8W0.png"/>
          <p:cNvPicPr>
            <a:picLocks noChangeAspect="1" noChangeArrowheads="1"/>
          </p:cNvPicPr>
          <p:nvPr/>
        </p:nvPicPr>
        <p:blipFill>
          <a:blip r:embed="rId2" cstate="print"/>
          <a:srcRect/>
          <a:stretch>
            <a:fillRect/>
          </a:stretch>
        </p:blipFill>
        <p:spPr bwMode="auto">
          <a:xfrm>
            <a:off x="2555776" y="260648"/>
            <a:ext cx="6311858" cy="6381328"/>
          </a:xfrm>
          <a:prstGeom prst="rect">
            <a:avLst/>
          </a:prstGeom>
          <a:noFill/>
        </p:spPr>
      </p:pic>
      <p:sp>
        <p:nvSpPr>
          <p:cNvPr id="3" name="矩形 2"/>
          <p:cNvSpPr/>
          <p:nvPr/>
        </p:nvSpPr>
        <p:spPr>
          <a:xfrm>
            <a:off x="251520" y="1340768"/>
            <a:ext cx="2160240" cy="1200329"/>
          </a:xfrm>
          <a:prstGeom prst="rect">
            <a:avLst/>
          </a:prstGeom>
          <a:solidFill>
            <a:schemeClr val="accent6">
              <a:lumMod val="20000"/>
              <a:lumOff val="80000"/>
            </a:schemeClr>
          </a:solidFill>
        </p:spPr>
        <p:txBody>
          <a:bodyPr wrap="square">
            <a:spAutoFit/>
          </a:bodyPr>
          <a:lstStyle/>
          <a:p>
            <a:pPr algn="ctr"/>
            <a:r>
              <a:rPr lang="zh-CN" altLang="en-US" sz="3600" b="1" dirty="0" smtClean="0">
                <a:latin typeface="华文中宋" pitchFamily="2" charset="-122"/>
                <a:ea typeface="华文中宋" pitchFamily="2" charset="-122"/>
              </a:rPr>
              <a:t>活动手册</a:t>
            </a:r>
            <a:endParaRPr lang="en-US" altLang="zh-CN" sz="3600" b="1" dirty="0" smtClean="0">
              <a:latin typeface="华文中宋" pitchFamily="2" charset="-122"/>
              <a:ea typeface="华文中宋" pitchFamily="2" charset="-122"/>
            </a:endParaRPr>
          </a:p>
          <a:p>
            <a:pPr algn="ctr"/>
            <a:r>
              <a:rPr lang="zh-CN" altLang="en-US" sz="3600" b="1" dirty="0" smtClean="0">
                <a:latin typeface="华文中宋" pitchFamily="2" charset="-122"/>
                <a:ea typeface="华文中宋" pitchFamily="2" charset="-122"/>
              </a:rPr>
              <a:t>第</a:t>
            </a:r>
            <a:r>
              <a:rPr lang="en-US" altLang="zh-CN" sz="3600" b="1" dirty="0" smtClean="0">
                <a:latin typeface="华文中宋" pitchFamily="2" charset="-122"/>
                <a:ea typeface="华文中宋" pitchFamily="2" charset="-122"/>
              </a:rPr>
              <a:t>1</a:t>
            </a:r>
            <a:r>
              <a:rPr lang="zh-CN" altLang="en-US" sz="3600" b="1" dirty="0" smtClean="0">
                <a:latin typeface="华文中宋" pitchFamily="2" charset="-122"/>
                <a:ea typeface="华文中宋" pitchFamily="2" charset="-122"/>
              </a:rPr>
              <a:t>面</a:t>
            </a:r>
            <a:endParaRPr lang="zh-CN" altLang="en-US" sz="3600" b="1" dirty="0">
              <a:latin typeface="华文中宋" pitchFamily="2" charset="-122"/>
              <a:ea typeface="华文中宋" pitchFamily="2" charset="-122"/>
            </a:endParaRPr>
          </a:p>
        </p:txBody>
      </p:sp>
      <p:sp>
        <p:nvSpPr>
          <p:cNvPr id="5" name="矩形 4"/>
          <p:cNvSpPr/>
          <p:nvPr/>
        </p:nvSpPr>
        <p:spPr>
          <a:xfrm>
            <a:off x="7380312" y="1196752"/>
            <a:ext cx="1296144" cy="504056"/>
          </a:xfrm>
          <a:prstGeom prst="rect">
            <a:avLst/>
          </a:prstGeom>
          <a:noFill/>
          <a:ln w="508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724128" y="1844824"/>
            <a:ext cx="2880320" cy="4608512"/>
          </a:xfrm>
          <a:prstGeom prst="rect">
            <a:avLst/>
          </a:prstGeom>
          <a:solidFill>
            <a:srgbClr val="33FD23"/>
          </a:solidFill>
          <a:ln w="508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tx1"/>
                </a:solidFill>
              </a:rPr>
              <a:t>以后再补充</a:t>
            </a:r>
            <a:endParaRPr lang="zh-CN" altLang="en-US" sz="3600" b="1" dirty="0">
              <a:solidFill>
                <a:schemeClr val="tx1"/>
              </a:solidFill>
            </a:endParaRPr>
          </a:p>
        </p:txBody>
      </p:sp>
      <p:sp>
        <p:nvSpPr>
          <p:cNvPr id="9" name="矩形 8"/>
          <p:cNvSpPr/>
          <p:nvPr/>
        </p:nvSpPr>
        <p:spPr>
          <a:xfrm>
            <a:off x="179512" y="4509120"/>
            <a:ext cx="2160240" cy="1200329"/>
          </a:xfrm>
          <a:prstGeom prst="rect">
            <a:avLst/>
          </a:prstGeom>
          <a:solidFill>
            <a:schemeClr val="accent6">
              <a:lumMod val="20000"/>
              <a:lumOff val="80000"/>
            </a:schemeClr>
          </a:solidFill>
        </p:spPr>
        <p:txBody>
          <a:bodyPr wrap="square">
            <a:spAutoFit/>
          </a:bodyPr>
          <a:lstStyle/>
          <a:p>
            <a:pPr algn="ctr"/>
            <a:r>
              <a:rPr lang="zh-CN" altLang="en-US" sz="3600" b="1" dirty="0" smtClean="0">
                <a:latin typeface="华文中宋" pitchFamily="2" charset="-122"/>
                <a:ea typeface="华文中宋" pitchFamily="2" charset="-122"/>
              </a:rPr>
              <a:t>活动手册</a:t>
            </a:r>
            <a:endParaRPr lang="en-US" altLang="zh-CN" sz="3600" b="1" dirty="0" smtClean="0">
              <a:latin typeface="华文中宋" pitchFamily="2" charset="-122"/>
              <a:ea typeface="华文中宋" pitchFamily="2" charset="-122"/>
            </a:endParaRPr>
          </a:p>
          <a:p>
            <a:pPr algn="ctr"/>
            <a:r>
              <a:rPr lang="zh-CN" altLang="en-US" sz="3600" b="1" dirty="0" smtClean="0">
                <a:latin typeface="华文中宋" pitchFamily="2" charset="-122"/>
                <a:ea typeface="华文中宋" pitchFamily="2" charset="-122"/>
              </a:rPr>
              <a:t>最后</a:t>
            </a:r>
            <a:r>
              <a:rPr lang="en-US" altLang="zh-CN" sz="3600" b="1" dirty="0" smtClean="0">
                <a:latin typeface="华文中宋" pitchFamily="2" charset="-122"/>
                <a:ea typeface="华文中宋" pitchFamily="2" charset="-122"/>
              </a:rPr>
              <a:t>1</a:t>
            </a:r>
            <a:r>
              <a:rPr lang="zh-CN" altLang="en-US" sz="3600" b="1" dirty="0" smtClean="0">
                <a:latin typeface="华文中宋" pitchFamily="2" charset="-122"/>
                <a:ea typeface="华文中宋" pitchFamily="2" charset="-122"/>
              </a:rPr>
              <a:t>面</a:t>
            </a:r>
            <a:endParaRPr lang="zh-CN" altLang="en-US" sz="3600" b="1" dirty="0">
              <a:latin typeface="华文中宋" pitchFamily="2" charset="-122"/>
              <a:ea typeface="华文中宋"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Administrator\Application Data\Tencent\Users\173692760\QQ\WinTemp\RichOle\%YB@XU0D84T}]KDXKZ7YF5X.png"/>
          <p:cNvPicPr>
            <a:picLocks noChangeAspect="1" noChangeArrowheads="1"/>
          </p:cNvPicPr>
          <p:nvPr/>
        </p:nvPicPr>
        <p:blipFill>
          <a:blip r:embed="rId3" cstate="print"/>
          <a:srcRect/>
          <a:stretch>
            <a:fillRect/>
          </a:stretch>
        </p:blipFill>
        <p:spPr bwMode="auto">
          <a:xfrm>
            <a:off x="179512" y="260648"/>
            <a:ext cx="3971502" cy="6381328"/>
          </a:xfrm>
          <a:prstGeom prst="rect">
            <a:avLst/>
          </a:prstGeom>
          <a:noFill/>
        </p:spPr>
      </p:pic>
      <p:pic>
        <p:nvPicPr>
          <p:cNvPr id="4" name="图片 3"/>
          <p:cNvPicPr>
            <a:picLocks noChangeAspect="1"/>
          </p:cNvPicPr>
          <p:nvPr/>
        </p:nvPicPr>
        <p:blipFill>
          <a:blip r:embed="rId4" cstate="print"/>
          <a:srcRect/>
          <a:stretch>
            <a:fillRect/>
          </a:stretch>
        </p:blipFill>
        <p:spPr bwMode="auto">
          <a:xfrm>
            <a:off x="395536" y="2204864"/>
            <a:ext cx="1584176" cy="629403"/>
          </a:xfrm>
          <a:prstGeom prst="rect">
            <a:avLst/>
          </a:prstGeom>
          <a:noFill/>
          <a:ln w="9525">
            <a:noFill/>
            <a:miter lim="800000"/>
            <a:headEnd/>
            <a:tailEnd/>
          </a:ln>
        </p:spPr>
      </p:pic>
      <p:pic>
        <p:nvPicPr>
          <p:cNvPr id="5" name="图片 4"/>
          <p:cNvPicPr>
            <a:picLocks noChangeAspect="1"/>
          </p:cNvPicPr>
          <p:nvPr/>
        </p:nvPicPr>
        <p:blipFill>
          <a:blip r:embed="rId5" cstate="print"/>
          <a:srcRect/>
          <a:stretch>
            <a:fillRect/>
          </a:stretch>
        </p:blipFill>
        <p:spPr bwMode="auto">
          <a:xfrm>
            <a:off x="395536" y="2708920"/>
            <a:ext cx="1607527" cy="663939"/>
          </a:xfrm>
          <a:prstGeom prst="rect">
            <a:avLst/>
          </a:prstGeom>
          <a:noFill/>
          <a:ln w="9525">
            <a:noFill/>
            <a:miter lim="800000"/>
            <a:headEnd/>
            <a:tailEnd/>
          </a:ln>
        </p:spPr>
      </p:pic>
      <p:pic>
        <p:nvPicPr>
          <p:cNvPr id="6" name="图片 5"/>
          <p:cNvPicPr>
            <a:picLocks noChangeAspect="1"/>
          </p:cNvPicPr>
          <p:nvPr/>
        </p:nvPicPr>
        <p:blipFill>
          <a:blip r:embed="rId6" cstate="print"/>
          <a:srcRect/>
          <a:stretch>
            <a:fillRect/>
          </a:stretch>
        </p:blipFill>
        <p:spPr bwMode="auto">
          <a:xfrm>
            <a:off x="395536" y="3284984"/>
            <a:ext cx="1603920" cy="649506"/>
          </a:xfrm>
          <a:prstGeom prst="rect">
            <a:avLst/>
          </a:prstGeom>
          <a:noFill/>
          <a:ln w="9525">
            <a:noFill/>
            <a:miter lim="800000"/>
            <a:headEnd/>
            <a:tailEnd/>
          </a:ln>
        </p:spPr>
      </p:pic>
      <p:pic>
        <p:nvPicPr>
          <p:cNvPr id="7" name="图片 6"/>
          <p:cNvPicPr>
            <a:picLocks noChangeAspect="1"/>
          </p:cNvPicPr>
          <p:nvPr/>
        </p:nvPicPr>
        <p:blipFill>
          <a:blip r:embed="rId7" cstate="print"/>
          <a:srcRect/>
          <a:stretch>
            <a:fillRect/>
          </a:stretch>
        </p:blipFill>
        <p:spPr bwMode="auto">
          <a:xfrm>
            <a:off x="395536" y="4365104"/>
            <a:ext cx="1603920" cy="622444"/>
          </a:xfrm>
          <a:prstGeom prst="rect">
            <a:avLst/>
          </a:prstGeom>
          <a:noFill/>
          <a:ln w="9525">
            <a:noFill/>
            <a:miter lim="800000"/>
            <a:headEnd/>
            <a:tailEnd/>
          </a:ln>
        </p:spPr>
      </p:pic>
      <p:pic>
        <p:nvPicPr>
          <p:cNvPr id="8" name="图片 7"/>
          <p:cNvPicPr>
            <a:picLocks noChangeAspect="1"/>
          </p:cNvPicPr>
          <p:nvPr/>
        </p:nvPicPr>
        <p:blipFill>
          <a:blip r:embed="rId8" cstate="print"/>
          <a:srcRect/>
          <a:stretch>
            <a:fillRect/>
          </a:stretch>
        </p:blipFill>
        <p:spPr bwMode="auto">
          <a:xfrm>
            <a:off x="395536" y="3789040"/>
            <a:ext cx="1603919" cy="626052"/>
          </a:xfrm>
          <a:prstGeom prst="rect">
            <a:avLst/>
          </a:prstGeom>
          <a:noFill/>
          <a:ln w="9525">
            <a:noFill/>
            <a:miter lim="800000"/>
            <a:headEnd/>
            <a:tailEnd/>
          </a:ln>
        </p:spPr>
      </p:pic>
      <p:pic>
        <p:nvPicPr>
          <p:cNvPr id="9" name="图片 8"/>
          <p:cNvPicPr>
            <a:picLocks noChangeAspect="1"/>
          </p:cNvPicPr>
          <p:nvPr/>
        </p:nvPicPr>
        <p:blipFill>
          <a:blip r:embed="rId9" cstate="print"/>
          <a:srcRect/>
          <a:stretch>
            <a:fillRect/>
          </a:stretch>
        </p:blipFill>
        <p:spPr bwMode="auto">
          <a:xfrm>
            <a:off x="395536" y="5517232"/>
            <a:ext cx="1603919" cy="618834"/>
          </a:xfrm>
          <a:prstGeom prst="rect">
            <a:avLst/>
          </a:prstGeom>
          <a:noFill/>
          <a:ln w="9525">
            <a:noFill/>
            <a:miter lim="800000"/>
            <a:headEnd/>
            <a:tailEnd/>
          </a:ln>
        </p:spPr>
      </p:pic>
      <p:pic>
        <p:nvPicPr>
          <p:cNvPr id="7172" name="Picture 4"/>
          <p:cNvPicPr>
            <a:picLocks noChangeAspect="1" noChangeArrowheads="1"/>
          </p:cNvPicPr>
          <p:nvPr/>
        </p:nvPicPr>
        <p:blipFill>
          <a:blip r:embed="rId10" cstate="print"/>
          <a:srcRect/>
          <a:stretch>
            <a:fillRect/>
          </a:stretch>
        </p:blipFill>
        <p:spPr bwMode="auto">
          <a:xfrm>
            <a:off x="395536" y="4941168"/>
            <a:ext cx="1584176" cy="648072"/>
          </a:xfrm>
          <a:prstGeom prst="rect">
            <a:avLst/>
          </a:prstGeom>
          <a:noFill/>
          <a:ln w="9525">
            <a:noFill/>
            <a:miter lim="800000"/>
            <a:headEnd/>
            <a:tailEnd/>
          </a:ln>
        </p:spPr>
      </p:pic>
      <p:pic>
        <p:nvPicPr>
          <p:cNvPr id="13" name="Picture 2" descr="C:\Documents and Settings\Administrator\Application Data\Tencent\Users\173692760\QQ\WinTemp\RichOle\%YB@XU0D84T}]KDXKZ7YF5X.png"/>
          <p:cNvPicPr>
            <a:picLocks noChangeAspect="1" noChangeArrowheads="1"/>
          </p:cNvPicPr>
          <p:nvPr/>
        </p:nvPicPr>
        <p:blipFill>
          <a:blip r:embed="rId3" cstate="print"/>
          <a:srcRect/>
          <a:stretch>
            <a:fillRect/>
          </a:stretch>
        </p:blipFill>
        <p:spPr bwMode="auto">
          <a:xfrm>
            <a:off x="4992986" y="260648"/>
            <a:ext cx="3971502" cy="6381328"/>
          </a:xfrm>
          <a:prstGeom prst="rect">
            <a:avLst/>
          </a:prstGeom>
          <a:noFill/>
        </p:spPr>
      </p:pic>
      <p:pic>
        <p:nvPicPr>
          <p:cNvPr id="14" name="图片 13"/>
          <p:cNvPicPr>
            <a:picLocks noChangeAspect="1"/>
          </p:cNvPicPr>
          <p:nvPr/>
        </p:nvPicPr>
        <p:blipFill>
          <a:blip r:embed="rId4" cstate="print"/>
          <a:srcRect/>
          <a:stretch>
            <a:fillRect/>
          </a:stretch>
        </p:blipFill>
        <p:spPr bwMode="auto">
          <a:xfrm>
            <a:off x="5209010" y="2204864"/>
            <a:ext cx="1584176" cy="629403"/>
          </a:xfrm>
          <a:prstGeom prst="rect">
            <a:avLst/>
          </a:prstGeom>
          <a:noFill/>
          <a:ln w="9525">
            <a:noFill/>
            <a:miter lim="800000"/>
            <a:headEnd/>
            <a:tailEnd/>
          </a:ln>
        </p:spPr>
      </p:pic>
      <p:pic>
        <p:nvPicPr>
          <p:cNvPr id="15" name="图片 14"/>
          <p:cNvPicPr>
            <a:picLocks noChangeAspect="1"/>
          </p:cNvPicPr>
          <p:nvPr/>
        </p:nvPicPr>
        <p:blipFill>
          <a:blip r:embed="rId5" cstate="print"/>
          <a:srcRect/>
          <a:stretch>
            <a:fillRect/>
          </a:stretch>
        </p:blipFill>
        <p:spPr bwMode="auto">
          <a:xfrm>
            <a:off x="5209010" y="2708920"/>
            <a:ext cx="1607527" cy="663939"/>
          </a:xfrm>
          <a:prstGeom prst="rect">
            <a:avLst/>
          </a:prstGeom>
          <a:noFill/>
          <a:ln w="9525">
            <a:noFill/>
            <a:miter lim="800000"/>
            <a:headEnd/>
            <a:tailEnd/>
          </a:ln>
        </p:spPr>
      </p:pic>
      <p:pic>
        <p:nvPicPr>
          <p:cNvPr id="16" name="图片 15"/>
          <p:cNvPicPr>
            <a:picLocks noChangeAspect="1"/>
          </p:cNvPicPr>
          <p:nvPr/>
        </p:nvPicPr>
        <p:blipFill>
          <a:blip r:embed="rId6" cstate="print"/>
          <a:srcRect/>
          <a:stretch>
            <a:fillRect/>
          </a:stretch>
        </p:blipFill>
        <p:spPr bwMode="auto">
          <a:xfrm>
            <a:off x="5209010" y="3284984"/>
            <a:ext cx="1603920" cy="649506"/>
          </a:xfrm>
          <a:prstGeom prst="rect">
            <a:avLst/>
          </a:prstGeom>
          <a:noFill/>
          <a:ln w="9525">
            <a:noFill/>
            <a:miter lim="800000"/>
            <a:headEnd/>
            <a:tailEnd/>
          </a:ln>
        </p:spPr>
      </p:pic>
      <p:pic>
        <p:nvPicPr>
          <p:cNvPr id="17" name="图片 16"/>
          <p:cNvPicPr>
            <a:picLocks noChangeAspect="1"/>
          </p:cNvPicPr>
          <p:nvPr/>
        </p:nvPicPr>
        <p:blipFill>
          <a:blip r:embed="rId7" cstate="print"/>
          <a:srcRect/>
          <a:stretch>
            <a:fillRect/>
          </a:stretch>
        </p:blipFill>
        <p:spPr bwMode="auto">
          <a:xfrm>
            <a:off x="5209010" y="4365104"/>
            <a:ext cx="1603920" cy="622444"/>
          </a:xfrm>
          <a:prstGeom prst="rect">
            <a:avLst/>
          </a:prstGeom>
          <a:noFill/>
          <a:ln w="9525">
            <a:noFill/>
            <a:miter lim="800000"/>
            <a:headEnd/>
            <a:tailEnd/>
          </a:ln>
        </p:spPr>
      </p:pic>
      <p:pic>
        <p:nvPicPr>
          <p:cNvPr id="18" name="图片 17"/>
          <p:cNvPicPr>
            <a:picLocks noChangeAspect="1"/>
          </p:cNvPicPr>
          <p:nvPr/>
        </p:nvPicPr>
        <p:blipFill>
          <a:blip r:embed="rId8" cstate="print"/>
          <a:srcRect/>
          <a:stretch>
            <a:fillRect/>
          </a:stretch>
        </p:blipFill>
        <p:spPr bwMode="auto">
          <a:xfrm>
            <a:off x="5209010" y="3789040"/>
            <a:ext cx="1603919" cy="626052"/>
          </a:xfrm>
          <a:prstGeom prst="rect">
            <a:avLst/>
          </a:prstGeom>
          <a:noFill/>
          <a:ln w="9525">
            <a:noFill/>
            <a:miter lim="800000"/>
            <a:headEnd/>
            <a:tailEnd/>
          </a:ln>
        </p:spPr>
      </p:pic>
      <p:pic>
        <p:nvPicPr>
          <p:cNvPr id="19" name="图片 18"/>
          <p:cNvPicPr>
            <a:picLocks noChangeAspect="1"/>
          </p:cNvPicPr>
          <p:nvPr/>
        </p:nvPicPr>
        <p:blipFill>
          <a:blip r:embed="rId9" cstate="print"/>
          <a:srcRect/>
          <a:stretch>
            <a:fillRect/>
          </a:stretch>
        </p:blipFill>
        <p:spPr bwMode="auto">
          <a:xfrm>
            <a:off x="5209010" y="5517232"/>
            <a:ext cx="1603919" cy="618834"/>
          </a:xfrm>
          <a:prstGeom prst="rect">
            <a:avLst/>
          </a:prstGeom>
          <a:noFill/>
          <a:ln w="9525">
            <a:noFill/>
            <a:miter lim="800000"/>
            <a:headEnd/>
            <a:tailEnd/>
          </a:ln>
        </p:spPr>
      </p:pic>
      <p:pic>
        <p:nvPicPr>
          <p:cNvPr id="20" name="Picture 4"/>
          <p:cNvPicPr>
            <a:picLocks noChangeAspect="1" noChangeArrowheads="1"/>
          </p:cNvPicPr>
          <p:nvPr/>
        </p:nvPicPr>
        <p:blipFill>
          <a:blip r:embed="rId10" cstate="print"/>
          <a:srcRect/>
          <a:stretch>
            <a:fillRect/>
          </a:stretch>
        </p:blipFill>
        <p:spPr bwMode="auto">
          <a:xfrm>
            <a:off x="5209010" y="4941168"/>
            <a:ext cx="1584176" cy="648072"/>
          </a:xfrm>
          <a:prstGeom prst="rect">
            <a:avLst/>
          </a:prstGeom>
          <a:noFill/>
          <a:ln w="9525">
            <a:noFill/>
            <a:miter lim="800000"/>
            <a:headEnd/>
            <a:tailEnd/>
          </a:ln>
        </p:spPr>
      </p:pic>
      <p:sp>
        <p:nvSpPr>
          <p:cNvPr id="21" name="矩形 20"/>
          <p:cNvSpPr/>
          <p:nvPr/>
        </p:nvSpPr>
        <p:spPr>
          <a:xfrm>
            <a:off x="7380312" y="116632"/>
            <a:ext cx="1080120" cy="50405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rPr>
              <a:t>橡皮</a:t>
            </a:r>
            <a:endParaRPr lang="zh-CN" altLang="en-US" sz="2400" b="1" dirty="0">
              <a:solidFill>
                <a:schemeClr val="tx1"/>
              </a:solidFill>
            </a:endParaRPr>
          </a:p>
        </p:txBody>
      </p:sp>
      <p:cxnSp>
        <p:nvCxnSpPr>
          <p:cNvPr id="22" name="直接连接符 21"/>
          <p:cNvCxnSpPr/>
          <p:nvPr/>
        </p:nvCxnSpPr>
        <p:spPr>
          <a:xfrm>
            <a:off x="7452320" y="980728"/>
            <a:ext cx="936104" cy="0"/>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4211960" y="1772816"/>
            <a:ext cx="720080" cy="4524315"/>
          </a:xfrm>
          <a:prstGeom prst="rect">
            <a:avLst/>
          </a:prstGeom>
          <a:solidFill>
            <a:schemeClr val="accent6">
              <a:lumMod val="20000"/>
              <a:lumOff val="80000"/>
            </a:schemeClr>
          </a:solidFill>
        </p:spPr>
        <p:txBody>
          <a:bodyPr wrap="square">
            <a:spAutoFit/>
          </a:bodyPr>
          <a:lstStyle/>
          <a:p>
            <a:pPr algn="ctr"/>
            <a:r>
              <a:rPr lang="zh-CN" altLang="en-US" sz="3200" b="1" dirty="0" smtClean="0"/>
              <a:t>至</a:t>
            </a:r>
            <a:endParaRPr lang="en-US" altLang="zh-CN" sz="3200" b="1" dirty="0" smtClean="0"/>
          </a:p>
          <a:p>
            <a:pPr algn="ctr"/>
            <a:r>
              <a:rPr lang="zh-CN" altLang="en-US" sz="3200" b="1" dirty="0" smtClean="0"/>
              <a:t>少</a:t>
            </a:r>
            <a:endParaRPr lang="en-US" altLang="zh-CN" sz="3200" b="1" dirty="0" smtClean="0"/>
          </a:p>
          <a:p>
            <a:pPr algn="ctr"/>
            <a:r>
              <a:rPr lang="zh-CN" altLang="en-US" sz="3200" b="1" dirty="0" smtClean="0"/>
              <a:t>完</a:t>
            </a:r>
            <a:endParaRPr lang="en-US" altLang="zh-CN" sz="3200" b="1" dirty="0" smtClean="0"/>
          </a:p>
          <a:p>
            <a:pPr algn="ctr"/>
            <a:r>
              <a:rPr lang="zh-CN" altLang="en-US" sz="3200" b="1" dirty="0" smtClean="0"/>
              <a:t>成</a:t>
            </a:r>
            <a:endParaRPr lang="en-US" altLang="zh-CN" sz="3200" b="1" dirty="0" smtClean="0"/>
          </a:p>
          <a:p>
            <a:pPr algn="ctr"/>
            <a:r>
              <a:rPr lang="en-US" altLang="zh-CN" sz="3200" b="1" dirty="0" smtClean="0">
                <a:solidFill>
                  <a:srgbClr val="FF0000"/>
                </a:solidFill>
              </a:rPr>
              <a:t>4</a:t>
            </a:r>
          </a:p>
          <a:p>
            <a:pPr algn="ctr"/>
            <a:r>
              <a:rPr lang="zh-CN" altLang="en-US" sz="3200" b="1" dirty="0" smtClean="0">
                <a:solidFill>
                  <a:srgbClr val="FF0000"/>
                </a:solidFill>
              </a:rPr>
              <a:t>格</a:t>
            </a:r>
            <a:endParaRPr lang="en-US" altLang="zh-CN" sz="3200" b="1" dirty="0" smtClean="0">
              <a:solidFill>
                <a:srgbClr val="FF0000"/>
              </a:solidFill>
            </a:endParaRPr>
          </a:p>
          <a:p>
            <a:pPr algn="ctr"/>
            <a:r>
              <a:rPr lang="zh-CN" altLang="en-US" sz="3200" b="1" dirty="0" smtClean="0"/>
              <a:t>的</a:t>
            </a:r>
            <a:endParaRPr lang="en-US" altLang="zh-CN" sz="3200" b="1" dirty="0" smtClean="0"/>
          </a:p>
          <a:p>
            <a:pPr algn="ctr"/>
            <a:r>
              <a:rPr lang="zh-CN" altLang="en-US" sz="3200" b="1" dirty="0" smtClean="0"/>
              <a:t>填</a:t>
            </a:r>
            <a:endParaRPr lang="en-US" altLang="zh-CN" sz="3200" b="1" dirty="0" smtClean="0"/>
          </a:p>
          <a:p>
            <a:pPr algn="ctr"/>
            <a:r>
              <a:rPr lang="zh-CN" altLang="en-US" sz="3200" b="1" dirty="0" smtClean="0"/>
              <a:t>写</a:t>
            </a:r>
            <a:endParaRPr lang="zh-CN" altLang="en-US" sz="3200" b="1" dirty="0"/>
          </a:p>
        </p:txBody>
      </p:sp>
      <p:sp>
        <p:nvSpPr>
          <p:cNvPr id="28" name="线形标注 2 27"/>
          <p:cNvSpPr/>
          <p:nvPr/>
        </p:nvSpPr>
        <p:spPr>
          <a:xfrm>
            <a:off x="7164288" y="2708920"/>
            <a:ext cx="1872208" cy="1152128"/>
          </a:xfrm>
          <a:prstGeom prst="borderCallout2">
            <a:avLst>
              <a:gd name="adj1" fmla="val 2373"/>
              <a:gd name="adj2" fmla="val 50587"/>
              <a:gd name="adj3" fmla="val -62070"/>
              <a:gd name="adj4" fmla="val 36644"/>
              <a:gd name="adj5" fmla="val -138099"/>
              <a:gd name="adj6" fmla="val 38429"/>
            </a:avLst>
          </a:prstGeom>
          <a:solidFill>
            <a:srgbClr val="FFFF00"/>
          </a:soli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rPr>
              <a:t>可改成</a:t>
            </a:r>
            <a:endParaRPr lang="en-US" altLang="zh-CN" sz="2800" b="1" dirty="0" smtClean="0">
              <a:solidFill>
                <a:schemeClr val="tx1"/>
              </a:solidFill>
            </a:endParaRPr>
          </a:p>
          <a:p>
            <a:pPr algn="ctr"/>
            <a:r>
              <a:rPr lang="zh-CN" altLang="en-US" sz="2800" b="1" dirty="0" smtClean="0">
                <a:solidFill>
                  <a:schemeClr val="tx1"/>
                </a:solidFill>
              </a:rPr>
              <a:t>其他物体</a:t>
            </a:r>
            <a:endParaRPr lang="zh-CN" altLang="en-US" b="1" dirty="0"/>
          </a:p>
        </p:txBody>
      </p:sp>
      <p:sp>
        <p:nvSpPr>
          <p:cNvPr id="23" name="矩形 22"/>
          <p:cNvSpPr/>
          <p:nvPr/>
        </p:nvSpPr>
        <p:spPr>
          <a:xfrm>
            <a:off x="417660" y="6093296"/>
            <a:ext cx="1584176" cy="504056"/>
          </a:xfrm>
          <a:prstGeom prst="rect">
            <a:avLst/>
          </a:prstGeom>
          <a:solidFill>
            <a:schemeClr val="bg1"/>
          </a:solidFill>
          <a:ln>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rPr>
              <a:t>轻重</a:t>
            </a:r>
            <a:endParaRPr lang="zh-CN" altLang="en-US" sz="2400" b="1" dirty="0">
              <a:solidFill>
                <a:schemeClr val="tx1"/>
              </a:solidFill>
            </a:endParaRPr>
          </a:p>
        </p:txBody>
      </p:sp>
      <p:sp>
        <p:nvSpPr>
          <p:cNvPr id="24" name="矩形 23"/>
          <p:cNvSpPr/>
          <p:nvPr/>
        </p:nvSpPr>
        <p:spPr>
          <a:xfrm>
            <a:off x="5220072" y="6093296"/>
            <a:ext cx="1584176" cy="504056"/>
          </a:xfrm>
          <a:prstGeom prst="rect">
            <a:avLst/>
          </a:prstGeom>
          <a:solidFill>
            <a:schemeClr val="bg1"/>
          </a:solidFill>
          <a:ln>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rPr>
              <a:t>轻重</a:t>
            </a:r>
            <a:endParaRPr lang="zh-CN" altLang="en-US"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172"/>
                                        </p:tgtEl>
                                        <p:attrNameLst>
                                          <p:attrName>style.visibility</p:attrName>
                                        </p:attrNameLst>
                                      </p:cBhvr>
                                      <p:to>
                                        <p:strVal val="visible"/>
                                      </p:to>
                                    </p:set>
                                    <p:animEffect transition="in" filter="fade">
                                      <p:cBhvr>
                                        <p:cTn id="32" dur="500"/>
                                        <p:tgtEl>
                                          <p:spTgt spid="717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1"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linds(horizontal)">
                                      <p:cBhvr>
                                        <p:cTn id="47" dur="500"/>
                                        <p:tgtEl>
                                          <p:spTgt spid="13"/>
                                        </p:tgtEl>
                                      </p:cBhvr>
                                    </p:animEffect>
                                  </p:childTnLst>
                                </p:cTn>
                              </p:par>
                              <p:par>
                                <p:cTn id="48" presetID="3" presetClass="entr" presetSubtype="1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blinds(horizontal)">
                                      <p:cBhvr>
                                        <p:cTn id="50" dur="500"/>
                                        <p:tgtEl>
                                          <p:spTgt spid="14"/>
                                        </p:tgtEl>
                                      </p:cBhvr>
                                    </p:animEffect>
                                  </p:childTnLst>
                                </p:cTn>
                              </p:par>
                              <p:par>
                                <p:cTn id="51" presetID="3" presetClass="entr" presetSubtype="1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blinds(horizontal)">
                                      <p:cBhvr>
                                        <p:cTn id="53" dur="500"/>
                                        <p:tgtEl>
                                          <p:spTgt spid="15"/>
                                        </p:tgtEl>
                                      </p:cBhvr>
                                    </p:animEffect>
                                  </p:childTnLst>
                                </p:cTn>
                              </p:par>
                              <p:par>
                                <p:cTn id="54" presetID="3" presetClass="entr" presetSubtype="1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linds(horizontal)">
                                      <p:cBhvr>
                                        <p:cTn id="56" dur="500"/>
                                        <p:tgtEl>
                                          <p:spTgt spid="16"/>
                                        </p:tgtEl>
                                      </p:cBhvr>
                                    </p:animEffect>
                                  </p:childTnLst>
                                </p:cTn>
                              </p:par>
                              <p:par>
                                <p:cTn id="57" presetID="3" presetClass="entr" presetSubtype="10"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par>
                                <p:cTn id="60" presetID="3" presetClass="entr" presetSubtype="1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linds(horizontal)">
                                      <p:cBhvr>
                                        <p:cTn id="62" dur="500"/>
                                        <p:tgtEl>
                                          <p:spTgt spid="18"/>
                                        </p:tgtEl>
                                      </p:cBhvr>
                                    </p:animEffect>
                                  </p:childTnLst>
                                </p:cTn>
                              </p:par>
                              <p:par>
                                <p:cTn id="63" presetID="3" presetClass="entr" presetSubtype="10" fill="hold"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blinds(horizontal)">
                                      <p:cBhvr>
                                        <p:cTn id="65" dur="500"/>
                                        <p:tgtEl>
                                          <p:spTgt spid="19"/>
                                        </p:tgtEl>
                                      </p:cBhvr>
                                    </p:animEffect>
                                  </p:childTnLst>
                                </p:cTn>
                              </p:par>
                              <p:par>
                                <p:cTn id="66" presetID="3" presetClass="entr" presetSubtype="10" fill="hold" nodeType="with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blinds(horizontal)">
                                      <p:cBhvr>
                                        <p:cTn id="68" dur="500"/>
                                        <p:tgtEl>
                                          <p:spTgt spid="20"/>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blinds(horizontal)">
                                      <p:cBhvr>
                                        <p:cTn id="71" dur="500"/>
                                        <p:tgtEl>
                                          <p:spTgt spid="24"/>
                                        </p:tgtEl>
                                      </p:cBhvr>
                                    </p:animEffect>
                                  </p:childTnLst>
                                </p:cTn>
                              </p:par>
                            </p:childTnLst>
                          </p:cTn>
                        </p:par>
                      </p:childTnLst>
                    </p:cTn>
                  </p:par>
                  <p:par>
                    <p:cTn id="72" fill="hold">
                      <p:stCondLst>
                        <p:cond delay="indefinite"/>
                      </p:stCondLst>
                      <p:childTnLst>
                        <p:par>
                          <p:cTn id="73" fill="hold">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blinds(horizontal)">
                                      <p:cBhvr>
                                        <p:cTn id="76" dur="500"/>
                                        <p:tgtEl>
                                          <p:spTgt spid="28"/>
                                        </p:tgtEl>
                                      </p:cBhvr>
                                    </p:animEffect>
                                  </p:childTnLst>
                                </p:cTn>
                              </p:par>
                              <p:par>
                                <p:cTn id="77" presetID="3" presetClass="entr" presetSubtype="10" fill="hold" nodeType="with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blinds(horizontal)">
                                      <p:cBhvr>
                                        <p:cTn id="79" dur="5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3" presetClass="entr" presetSubtype="10" fill="hold" grpId="0" nodeType="click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blinds(horizontal)">
                                      <p:cBhvr>
                                        <p:cTn id="84" dur="500"/>
                                        <p:tgtEl>
                                          <p:spTgt spid="21"/>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1" nodeType="clickEffect">
                                  <p:stCondLst>
                                    <p:cond delay="0"/>
                                  </p:stCondLst>
                                  <p:childTnLst>
                                    <p:set>
                                      <p:cBhvr>
                                        <p:cTn id="88" dur="1" fill="hold">
                                          <p:stCondLst>
                                            <p:cond delay="0"/>
                                          </p:stCondLst>
                                        </p:cTn>
                                        <p:tgtEl>
                                          <p:spTgt spid="28"/>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3" presetClass="entr" presetSubtype="10" fill="hold" grpId="0" nodeType="click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blinds(horizontal)">
                                      <p:cBhvr>
                                        <p:cTn id="9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8" grpId="1" animBg="1"/>
      <p:bldP spid="23" grpId="1"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179512" y="1261327"/>
          <a:ext cx="8712968" cy="5264017"/>
        </p:xfrm>
        <a:graphic>
          <a:graphicData uri="http://schemas.openxmlformats.org/drawingml/2006/table">
            <a:tbl>
              <a:tblPr firstRow="1" bandRow="1">
                <a:tableStyleId>{5C22544A-7EE6-4342-B048-85BDC9FD1C3A}</a:tableStyleId>
              </a:tblPr>
              <a:tblGrid>
                <a:gridCol w="1056669"/>
                <a:gridCol w="836901"/>
                <a:gridCol w="836901"/>
                <a:gridCol w="1096918"/>
                <a:gridCol w="1096918"/>
                <a:gridCol w="1096918"/>
                <a:gridCol w="836901"/>
                <a:gridCol w="836901"/>
                <a:gridCol w="1017941"/>
              </a:tblGrid>
              <a:tr h="504057">
                <a:tc>
                  <a:txBody>
                    <a:bodyPr/>
                    <a:lstStyle/>
                    <a:p>
                      <a:pPr algn="ctr"/>
                      <a:r>
                        <a:rPr lang="zh-CN" altLang="en-US" sz="2000" dirty="0" smtClean="0"/>
                        <a:t>特征</a:t>
                      </a:r>
                      <a:endParaRPr lang="zh-CN" alt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木块</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螺母</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玻璃珠</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乒乓球</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泡沫块</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橡皮</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纸片</a:t>
                      </a:r>
                      <a:endParaRPr lang="en-US" altLang="zh-CN" sz="20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000" dirty="0" smtClean="0"/>
                        <a:t>塑料杯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颜色</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气味</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形状</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厚薄</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粗糙</a:t>
                      </a:r>
                      <a:endParaRPr lang="en-US" altLang="zh-CN" sz="2000" dirty="0" smtClean="0">
                        <a:solidFill>
                          <a:srgbClr val="FF0000"/>
                        </a:solidFill>
                      </a:endParaRPr>
                    </a:p>
                    <a:p>
                      <a:pPr algn="ctr"/>
                      <a:r>
                        <a:rPr lang="zh-CN" altLang="en-US" sz="2000" dirty="0" smtClean="0">
                          <a:solidFill>
                            <a:srgbClr val="FF0000"/>
                          </a:solidFill>
                        </a:rPr>
                        <a:t>程度</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是否</a:t>
                      </a:r>
                      <a:endParaRPr lang="en-US" altLang="zh-CN" sz="2000" dirty="0" smtClean="0">
                        <a:solidFill>
                          <a:srgbClr val="FF0000"/>
                        </a:solidFill>
                      </a:endParaRPr>
                    </a:p>
                    <a:p>
                      <a:pPr algn="ctr"/>
                      <a:r>
                        <a:rPr lang="zh-CN" altLang="en-US" sz="2000" dirty="0" smtClean="0">
                          <a:solidFill>
                            <a:srgbClr val="FF0000"/>
                          </a:solidFill>
                        </a:rPr>
                        <a:t>透明</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是否</a:t>
                      </a:r>
                      <a:endParaRPr lang="en-US" altLang="zh-CN" sz="2000" dirty="0" smtClean="0">
                        <a:solidFill>
                          <a:srgbClr val="FF0000"/>
                        </a:solidFill>
                      </a:endParaRPr>
                    </a:p>
                    <a:p>
                      <a:pPr algn="ctr"/>
                      <a:r>
                        <a:rPr lang="zh-CN" altLang="en-US" sz="2000" dirty="0" smtClean="0">
                          <a:solidFill>
                            <a:srgbClr val="FF0000"/>
                          </a:solidFill>
                        </a:rPr>
                        <a:t>流动</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sz="2000" dirty="0" smtClean="0">
                          <a:solidFill>
                            <a:srgbClr val="FF0000"/>
                          </a:solidFill>
                        </a:rPr>
                        <a:t>是否</a:t>
                      </a:r>
                      <a:endParaRPr lang="en-US" altLang="zh-CN" sz="2000" dirty="0" smtClean="0">
                        <a:solidFill>
                          <a:srgbClr val="FF0000"/>
                        </a:solidFill>
                      </a:endParaRPr>
                    </a:p>
                    <a:p>
                      <a:pPr algn="ctr"/>
                      <a:r>
                        <a:rPr lang="zh-CN" altLang="en-US" sz="2000" dirty="0" smtClean="0">
                          <a:solidFill>
                            <a:srgbClr val="FF0000"/>
                          </a:solidFill>
                        </a:rPr>
                        <a:t>可见</a:t>
                      </a:r>
                      <a:endParaRPr lang="zh-CN" altLang="en-US" sz="2000"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zh-CN" altLang="en-US" dirty="0" smtClean="0">
                          <a:solidFill>
                            <a:srgbClr val="FF0000"/>
                          </a:solidFill>
                        </a:rPr>
                        <a:t>轻重</a:t>
                      </a:r>
                      <a:endParaRPr lang="zh-CN" altLang="en-US"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矩形 10"/>
          <p:cNvSpPr/>
          <p:nvPr/>
        </p:nvSpPr>
        <p:spPr>
          <a:xfrm>
            <a:off x="0" y="404664"/>
            <a:ext cx="9144000" cy="584775"/>
          </a:xfrm>
          <a:prstGeom prst="rect">
            <a:avLst/>
          </a:prstGeom>
        </p:spPr>
        <p:txBody>
          <a:bodyPr wrap="square">
            <a:spAutoFit/>
          </a:bodyPr>
          <a:lstStyle/>
          <a:p>
            <a:pPr algn="ctr"/>
            <a:r>
              <a:rPr lang="zh-CN" altLang="zh-CN" sz="3200" b="1" dirty="0" smtClean="0"/>
              <a:t>《发现物体的特征》班级记录表</a:t>
            </a:r>
            <a:endParaRPr lang="zh-CN" altLang="en-US" sz="3200" b="1"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61014205849"/>
  <p:tag name="MH_LIBRARY" val="GRAPHIC"/>
  <p:tag name="MH_ORDER" val="Freeform 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851</TotalTime>
  <Words>369</Words>
  <Application>Microsoft Office PowerPoint</Application>
  <PresentationFormat>全屏显示(4:3)</PresentationFormat>
  <Paragraphs>76</Paragraphs>
  <Slides>11</Slides>
  <Notes>1</Notes>
  <HiddenSlides>0</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xbany</cp:lastModifiedBy>
  <cp:revision>123</cp:revision>
  <dcterms:created xsi:type="dcterms:W3CDTF">2017-08-06T08:46:27Z</dcterms:created>
  <dcterms:modified xsi:type="dcterms:W3CDTF">2018-02-24T12:27:14Z</dcterms:modified>
</cp:coreProperties>
</file>