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302" r:id="rId3"/>
    <p:sldId id="295" r:id="rId4"/>
    <p:sldId id="317" r:id="rId5"/>
    <p:sldId id="318" r:id="rId6"/>
    <p:sldId id="322" r:id="rId7"/>
    <p:sldId id="319" r:id="rId8"/>
    <p:sldId id="314" r:id="rId9"/>
    <p:sldId id="324" r:id="rId10"/>
    <p:sldId id="320" r:id="rId11"/>
    <p:sldId id="321" r:id="rId12"/>
    <p:sldId id="323" r:id="rId13"/>
    <p:sldId id="284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99"/>
    <a:srgbClr val="468DE4"/>
    <a:srgbClr val="33FD2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8" autoAdjust="0"/>
    <p:restoredTop sz="94660"/>
  </p:normalViewPr>
  <p:slideViewPr>
    <p:cSldViewPr>
      <p:cViewPr varScale="1">
        <p:scale>
          <a:sx n="67" d="100"/>
          <a:sy n="67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小学科学教学网资源建设团队  陈建秋 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latin typeface="华文中宋" pitchFamily="2" charset="-122"/>
                <a:ea typeface="华文中宋" pitchFamily="2" charset="-122"/>
              </a:rPr>
              <a:t>磁</a:t>
            </a:r>
            <a:r>
              <a:rPr lang="zh-CN" altLang="zh-CN" sz="6600" b="1" smtClean="0"/>
              <a:t>极</a:t>
            </a:r>
            <a:r>
              <a:rPr lang="zh-CN" altLang="en-US" sz="6600" b="1" smtClean="0">
                <a:latin typeface="华文中宋" pitchFamily="2" charset="-122"/>
                <a:ea typeface="华文中宋" pitchFamily="2" charset="-122"/>
              </a:rPr>
              <a:t>与</a:t>
            </a:r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方向</a:t>
            </a:r>
            <a:endParaRPr lang="zh-CN" altLang="en-US" sz="6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教科版二年级下册第一单元第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3265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/>
              <a:t>活动手册第</a:t>
            </a:r>
            <a:r>
              <a:rPr lang="en-US" altLang="zh-CN" sz="3600" b="1" dirty="0" smtClean="0"/>
              <a:t>7</a:t>
            </a:r>
            <a:r>
              <a:rPr lang="zh-CN" altLang="en-US" sz="3600" b="1" dirty="0" smtClean="0"/>
              <a:t>页</a:t>
            </a:r>
          </a:p>
        </p:txBody>
      </p:sp>
      <p:pic>
        <p:nvPicPr>
          <p:cNvPr id="37889" name="Picture 1" descr="C:\Documents and Settings\Administrator\Application Data\Tencent\Users\173692760\QQ\WinTemp\RichOle\T@5`6[QFANHBR%}}{W2{]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8640960" cy="432048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32656"/>
            <a:ext cx="914400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/>
              <a:t>神奇的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指南针</a:t>
            </a:r>
            <a:endParaRPr lang="zh-CN" altLang="en-US" sz="4000" b="1" dirty="0" smtClean="0"/>
          </a:p>
        </p:txBody>
      </p:sp>
      <p:pic>
        <p:nvPicPr>
          <p:cNvPr id="3" name="Picture 1" descr="C:\Users\Administrator\AppData\Roaming\Tencent\Users\173692760\QQ\WinTemp\RichOle\(`SS)O7PLH$$M6W(D_9)M6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294" y="1844824"/>
            <a:ext cx="40989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2"/>
          <p:cNvSpPr>
            <a:spLocks noChangeArrowheads="1"/>
          </p:cNvSpPr>
          <p:nvPr/>
        </p:nvSpPr>
        <p:spPr bwMode="auto">
          <a:xfrm>
            <a:off x="5498206" y="2627462"/>
            <a:ext cx="1643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磁针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13"/>
          <p:cNvSpPr>
            <a:spLocks noChangeArrowheads="1"/>
          </p:cNvSpPr>
          <p:nvPr/>
        </p:nvSpPr>
        <p:spPr bwMode="auto">
          <a:xfrm>
            <a:off x="5498206" y="3841899"/>
            <a:ext cx="2327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刻度盘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14"/>
          <p:cNvCxnSpPr>
            <a:cxnSpLocks noChangeShapeType="1"/>
          </p:cNvCxnSpPr>
          <p:nvPr/>
        </p:nvCxnSpPr>
        <p:spPr bwMode="auto">
          <a:xfrm rot="10800000">
            <a:off x="2753419" y="2916387"/>
            <a:ext cx="2786062" cy="1587"/>
          </a:xfrm>
          <a:prstGeom prst="straightConnector1">
            <a:avLst/>
          </a:prstGeom>
          <a:noFill/>
          <a:ln w="50800" cmpd="sng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8" name="直接箭头连接符 17"/>
          <p:cNvCxnSpPr>
            <a:cxnSpLocks noChangeShapeType="1"/>
          </p:cNvCxnSpPr>
          <p:nvPr/>
        </p:nvCxnSpPr>
        <p:spPr bwMode="auto">
          <a:xfrm rot="10800000">
            <a:off x="3396356" y="4127649"/>
            <a:ext cx="2143125" cy="4763"/>
          </a:xfrm>
          <a:prstGeom prst="straightConnector1">
            <a:avLst/>
          </a:prstGeom>
          <a:noFill/>
          <a:ln w="50800" cmpd="sng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9" name="矩形 22"/>
          <p:cNvSpPr>
            <a:spLocks noChangeArrowheads="1"/>
          </p:cNvSpPr>
          <p:nvPr/>
        </p:nvSpPr>
        <p:spPr bwMode="auto">
          <a:xfrm>
            <a:off x="7111106" y="1916262"/>
            <a:ext cx="1643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</a:rPr>
              <a:t>外壳</a:t>
            </a: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7141269" y="3198962"/>
            <a:ext cx="2002731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2"/>
                </a:solidFill>
              </a:rPr>
              <a:t>支架</a:t>
            </a:r>
          </a:p>
        </p:txBody>
      </p:sp>
      <p:cxnSp>
        <p:nvCxnSpPr>
          <p:cNvPr id="11" name="直接箭头连接符 24"/>
          <p:cNvCxnSpPr>
            <a:cxnSpLocks noChangeShapeType="1"/>
          </p:cNvCxnSpPr>
          <p:nvPr/>
        </p:nvCxnSpPr>
        <p:spPr bwMode="auto">
          <a:xfrm rot="10800000" flipV="1">
            <a:off x="3794819" y="2202012"/>
            <a:ext cx="3387725" cy="3175"/>
          </a:xfrm>
          <a:prstGeom prst="straightConnector1">
            <a:avLst/>
          </a:prstGeom>
          <a:noFill/>
          <a:ln w="50800" cmpd="sng">
            <a:solidFill>
              <a:srgbClr val="0070C0"/>
            </a:solidFill>
            <a:round/>
            <a:headEnd/>
            <a:tailEnd type="arrow" w="med" len="med"/>
          </a:ln>
        </p:spPr>
      </p:cxnSp>
      <p:cxnSp>
        <p:nvCxnSpPr>
          <p:cNvPr id="12" name="直接箭头连接符 25"/>
          <p:cNvCxnSpPr>
            <a:cxnSpLocks noChangeShapeType="1"/>
          </p:cNvCxnSpPr>
          <p:nvPr/>
        </p:nvCxnSpPr>
        <p:spPr bwMode="auto">
          <a:xfrm rot="10800000">
            <a:off x="2967731" y="3487887"/>
            <a:ext cx="4214813" cy="1587"/>
          </a:xfrm>
          <a:prstGeom prst="straightConnector1">
            <a:avLst/>
          </a:prstGeom>
          <a:noFill/>
          <a:ln w="50800" cmpd="sng">
            <a:solidFill>
              <a:srgbClr val="0070C0"/>
            </a:solidFill>
            <a:round/>
            <a:headEnd/>
            <a:tailEnd type="arrow" w="med" len="med"/>
          </a:ln>
        </p:spPr>
      </p:cxnSp>
      <p:sp>
        <p:nvSpPr>
          <p:cNvPr id="14" name="矩形 13"/>
          <p:cNvSpPr/>
          <p:nvPr/>
        </p:nvSpPr>
        <p:spPr>
          <a:xfrm>
            <a:off x="611560" y="5877272"/>
            <a:ext cx="7992888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/>
              <a:t>磁针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南极（</a:t>
            </a:r>
            <a:r>
              <a:rPr lang="en-US" altLang="zh-CN" sz="3600" b="1" dirty="0" smtClean="0"/>
              <a:t>S</a:t>
            </a:r>
            <a:r>
              <a:rPr lang="zh-CN" altLang="en-US" sz="3600" b="1" dirty="0" smtClean="0"/>
              <a:t>），北极（</a:t>
            </a:r>
            <a:r>
              <a:rPr lang="en-US" altLang="zh-CN" sz="3600" b="1" dirty="0" smtClean="0"/>
              <a:t>N</a:t>
            </a:r>
            <a:r>
              <a:rPr lang="zh-CN" altLang="en-US" sz="3600" b="1" dirty="0" smtClean="0"/>
              <a:t>）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 autoUpdateAnimBg="0"/>
      <p:bldP spid="9" grpId="0" autoUpdateAnimBg="0"/>
      <p:bldP spid="10" grpId="0" autoUpdateAnimBg="0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32656"/>
            <a:ext cx="914400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指南针</a:t>
            </a:r>
            <a:r>
              <a:rPr lang="zh-CN" altLang="en-US" sz="4000" b="1" dirty="0" smtClean="0"/>
              <a:t>的使用</a:t>
            </a:r>
          </a:p>
        </p:txBody>
      </p:sp>
      <p:pic>
        <p:nvPicPr>
          <p:cNvPr id="1025" name="Picture 1" descr="C:\Documents and Settings\Administrator\Application Data\Tencent\Users\173692760\QQ\WinTemp\RichOle\5MNW}7SJ@L8S3B9[I19MNS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22166"/>
            <a:ext cx="7920880" cy="3667074"/>
          </a:xfrm>
          <a:prstGeom prst="rect">
            <a:avLst/>
          </a:prstGeom>
          <a:noFill/>
        </p:spPr>
      </p:pic>
      <p:sp>
        <p:nvSpPr>
          <p:cNvPr id="15" name="矩形 14"/>
          <p:cNvSpPr/>
          <p:nvPr/>
        </p:nvSpPr>
        <p:spPr>
          <a:xfrm>
            <a:off x="6084168" y="1268760"/>
            <a:ext cx="3059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科学书</a:t>
            </a:r>
            <a:r>
              <a:rPr lang="en-US" altLang="zh-CN" sz="2800" dirty="0" smtClean="0"/>
              <a:t>14</a:t>
            </a:r>
            <a:r>
              <a:rPr lang="zh-CN" altLang="en-US" sz="2800" dirty="0" smtClean="0"/>
              <a:t>页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0" y="58772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/>
              <a:t>活动：在校园用指南针辨别方向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郑重申明</a:t>
            </a:r>
            <a:endParaRPr lang="zh-CN" altLang="en-US" sz="60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</a:rPr>
              <a:t>    本课件和配套教案版权归小学科学教学网资源建设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团队所有，供全国小学科学教师个人在课堂教学中无偿使用。其他网站或个人想要转载，请与资源建设团队联系；如果其他网站或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个人用于赢利，我们保留追究的权利！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1" name="Picture 11" descr="C:\Documents and Settings\Administrator\Application Data\Tencent\Users\173692760\QQ\WinTemp\RichOle\B[4QR7QZHYTSDIMH}EQ)O~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6480719" cy="5373216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4860032" y="764704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/>
              <a:t>你有什么发现？</a:t>
            </a:r>
            <a:endParaRPr lang="zh-CN" altLang="en-US" sz="3600" b="1" dirty="0"/>
          </a:p>
        </p:txBody>
      </p:sp>
      <p:sp>
        <p:nvSpPr>
          <p:cNvPr id="15" name="云形标注 14"/>
          <p:cNvSpPr/>
          <p:nvPr/>
        </p:nvSpPr>
        <p:spPr>
          <a:xfrm>
            <a:off x="4499992" y="260648"/>
            <a:ext cx="4320480" cy="1728192"/>
          </a:xfrm>
          <a:prstGeom prst="cloudCallout">
            <a:avLst>
              <a:gd name="adj1" fmla="val -45600"/>
              <a:gd name="adj2" fmla="val 6263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497" name="Picture 17" descr="C:\Documents and Settings\Administrator\Application Data\Tencent\Users\173692760\QQ\WinTemp\RichOle\YOE$MYQJ95K69D6E4(P({G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789040"/>
            <a:ext cx="3744416" cy="2429131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508104" y="4725144"/>
            <a:ext cx="3635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观察这些磁铁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707904" y="2276872"/>
            <a:ext cx="3384376" cy="33123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458" name="Picture 2" descr="http://img1.juimg.com/161003/327706-1610030F434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2889" y="4293096"/>
            <a:ext cx="1921111" cy="2276872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323528" y="764704"/>
            <a:ext cx="8820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 smtClean="0"/>
              <a:t>磁铁有</a:t>
            </a:r>
            <a:r>
              <a:rPr lang="en-US" altLang="zh-CN" sz="4000" b="1" dirty="0" smtClean="0"/>
              <a:t>2</a:t>
            </a:r>
            <a:r>
              <a:rPr lang="zh-CN" altLang="zh-CN" sz="4000" b="1" dirty="0" smtClean="0"/>
              <a:t>个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磁极</a:t>
            </a:r>
            <a:endParaRPr lang="zh-CN" altLang="en-US" sz="4000" b="1" dirty="0" smtClean="0"/>
          </a:p>
        </p:txBody>
      </p:sp>
      <p:pic>
        <p:nvPicPr>
          <p:cNvPr id="19463" name="Picture 7" descr="http://img37.ddimg.cn/47/21/1300042307-3_w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96952"/>
            <a:ext cx="2895099" cy="1944216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6084168" y="3429000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东</a:t>
            </a:r>
            <a:endParaRPr lang="zh-CN" altLang="en-US" sz="4000" b="1" dirty="0"/>
          </a:p>
        </p:txBody>
      </p:sp>
      <p:sp>
        <p:nvSpPr>
          <p:cNvPr id="15" name="矩形 14"/>
          <p:cNvSpPr/>
          <p:nvPr/>
        </p:nvSpPr>
        <p:spPr>
          <a:xfrm>
            <a:off x="4211960" y="3429000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西</a:t>
            </a:r>
            <a:endParaRPr lang="zh-CN" altLang="en-US" sz="4000" b="1" dirty="0"/>
          </a:p>
        </p:txBody>
      </p:sp>
      <p:sp>
        <p:nvSpPr>
          <p:cNvPr id="19" name="矩形 18"/>
          <p:cNvSpPr/>
          <p:nvPr/>
        </p:nvSpPr>
        <p:spPr>
          <a:xfrm>
            <a:off x="5076056" y="4509120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南</a:t>
            </a:r>
            <a:endParaRPr lang="zh-CN" altLang="en-US" sz="4000" b="1" dirty="0"/>
          </a:p>
        </p:txBody>
      </p:sp>
      <p:sp>
        <p:nvSpPr>
          <p:cNvPr id="20" name="矩形 19"/>
          <p:cNvSpPr/>
          <p:nvPr/>
        </p:nvSpPr>
        <p:spPr>
          <a:xfrm>
            <a:off x="5076056" y="2433082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北</a:t>
            </a:r>
            <a:endParaRPr lang="zh-CN" altLang="en-US" sz="4000" b="1" dirty="0"/>
          </a:p>
        </p:txBody>
      </p:sp>
      <p:sp>
        <p:nvSpPr>
          <p:cNvPr id="10" name="矩形 9"/>
          <p:cNvSpPr/>
          <p:nvPr/>
        </p:nvSpPr>
        <p:spPr>
          <a:xfrm>
            <a:off x="3779912" y="776898"/>
            <a:ext cx="53640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 smtClean="0"/>
              <a:t>，磁极能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指示方向</a:t>
            </a:r>
            <a:r>
              <a:rPr lang="zh-CN" altLang="zh-CN" sz="4000" b="1" dirty="0" smtClean="0"/>
              <a:t>吗？</a:t>
            </a:r>
            <a:endParaRPr lang="zh-CN" altLang="en-US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4" grpId="0"/>
      <p:bldP spid="15" grpId="0"/>
      <p:bldP spid="19" grpId="0"/>
      <p:bldP spid="20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Documents and Settings\Administrator\Application Data\Tencent\Users\173692760\QQ\WinTemp\RichOle\I5]UG{25ZQQ6UDW3)Z4X)F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980728"/>
            <a:ext cx="5626636" cy="5688632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3419872" y="1844824"/>
            <a:ext cx="5256584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1960" y="3068960"/>
            <a:ext cx="40324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</a:rPr>
              <a:t>方位纸怎么放？</a:t>
            </a:r>
            <a:endParaRPr lang="en-US" altLang="zh-CN" sz="3200" b="1" dirty="0" smtClean="0">
              <a:solidFill>
                <a:srgbClr val="00B0F0"/>
              </a:solidFill>
            </a:endParaRPr>
          </a:p>
          <a:p>
            <a:endParaRPr lang="en-US" altLang="zh-CN" sz="3200" b="1" dirty="0" smtClean="0">
              <a:solidFill>
                <a:srgbClr val="00B0F0"/>
              </a:solidFill>
            </a:endParaRPr>
          </a:p>
          <a:p>
            <a:r>
              <a:rPr lang="zh-CN" altLang="en-US" sz="3200" b="1" dirty="0" smtClean="0">
                <a:solidFill>
                  <a:srgbClr val="00B0F0"/>
                </a:solidFill>
              </a:rPr>
              <a:t>磁铁怎么摆放？</a:t>
            </a:r>
            <a:endParaRPr lang="en-US" altLang="zh-CN" sz="3200" b="1" dirty="0" smtClean="0">
              <a:solidFill>
                <a:srgbClr val="00B0F0"/>
              </a:solidFill>
            </a:endParaRPr>
          </a:p>
          <a:p>
            <a:endParaRPr lang="en-US" altLang="zh-CN" sz="3200" b="1" dirty="0" smtClean="0">
              <a:solidFill>
                <a:srgbClr val="00B0F0"/>
              </a:solidFill>
            </a:endParaRPr>
          </a:p>
          <a:p>
            <a:r>
              <a:rPr lang="zh-CN" altLang="en-US" sz="3200" b="1" dirty="0" smtClean="0">
                <a:solidFill>
                  <a:srgbClr val="00B0F0"/>
                </a:solidFill>
              </a:rPr>
              <a:t>为什么要多次实验？</a:t>
            </a:r>
            <a:endParaRPr lang="en-US" altLang="zh-CN" sz="3200" b="1" dirty="0" smtClean="0">
              <a:solidFill>
                <a:srgbClr val="00B0F0"/>
              </a:solidFill>
            </a:endParaRPr>
          </a:p>
        </p:txBody>
      </p:sp>
      <p:pic>
        <p:nvPicPr>
          <p:cNvPr id="9" name="Picture 2" descr="http://img1.juimg.com/161003/327706-1610030F434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92896"/>
            <a:ext cx="2612541" cy="3096344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395536" y="260648"/>
            <a:ext cx="8748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实验器材：方位纸，条形磁铁，支架</a:t>
            </a:r>
            <a:endParaRPr lang="zh-CN" altLang="en-US" sz="3200" b="1" dirty="0"/>
          </a:p>
        </p:txBody>
      </p:sp>
      <p:sp>
        <p:nvSpPr>
          <p:cNvPr id="11" name="矩形 10"/>
          <p:cNvSpPr/>
          <p:nvPr/>
        </p:nvSpPr>
        <p:spPr>
          <a:xfrm>
            <a:off x="827584" y="1412776"/>
            <a:ext cx="165618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实验一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Documents and Settings\Administrator\Application Data\Tencent\Users\173692760\QQ\WinTemp\RichOle\I5]UG{25ZQQ6UDW3)Z4X)F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980728"/>
            <a:ext cx="5626636" cy="5688632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355976" y="188640"/>
            <a:ext cx="4788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活动手册第</a:t>
            </a:r>
            <a:r>
              <a:rPr lang="en-US" altLang="zh-CN" sz="3600" b="1" dirty="0" smtClean="0"/>
              <a:t>6</a:t>
            </a:r>
            <a:r>
              <a:rPr lang="zh-CN" altLang="en-US" sz="3600" b="1" dirty="0" smtClean="0"/>
              <a:t>页</a:t>
            </a:r>
          </a:p>
        </p:txBody>
      </p:sp>
      <p:sp>
        <p:nvSpPr>
          <p:cNvPr id="6" name="矩形 5"/>
          <p:cNvSpPr/>
          <p:nvPr/>
        </p:nvSpPr>
        <p:spPr>
          <a:xfrm>
            <a:off x="590047" y="2636912"/>
            <a:ext cx="2037737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</a:rPr>
              <a:t>条形磁铁</a:t>
            </a:r>
            <a:endParaRPr lang="en-US" altLang="zh-CN" sz="3600" b="1" dirty="0" smtClean="0">
              <a:solidFill>
                <a:srgbClr val="00B0F0"/>
              </a:solidFill>
            </a:endParaRPr>
          </a:p>
          <a:p>
            <a:endParaRPr lang="en-US" altLang="zh-CN" sz="3600" b="1" dirty="0" smtClean="0">
              <a:solidFill>
                <a:srgbClr val="00B0F0"/>
              </a:solidFill>
            </a:endParaRPr>
          </a:p>
          <a:p>
            <a:r>
              <a:rPr lang="zh-CN" altLang="en-US" sz="3600" b="1" dirty="0" smtClean="0">
                <a:solidFill>
                  <a:srgbClr val="00B0F0"/>
                </a:solidFill>
              </a:rPr>
              <a:t>实验三次</a:t>
            </a:r>
            <a:endParaRPr lang="en-US" altLang="zh-CN" sz="3600" b="1" dirty="0" smtClean="0">
              <a:solidFill>
                <a:srgbClr val="00B0F0"/>
              </a:solidFill>
            </a:endParaRPr>
          </a:p>
          <a:p>
            <a:endParaRPr lang="en-US" altLang="zh-CN" sz="3600" b="1" dirty="0" smtClean="0">
              <a:solidFill>
                <a:srgbClr val="00B0F0"/>
              </a:solidFill>
            </a:endParaRPr>
          </a:p>
          <a:p>
            <a:r>
              <a:rPr lang="zh-CN" altLang="en-US" sz="3600" b="1" dirty="0" smtClean="0">
                <a:solidFill>
                  <a:srgbClr val="00B0F0"/>
                </a:solidFill>
              </a:rPr>
              <a:t>打</a:t>
            </a:r>
            <a:r>
              <a:rPr lang="zh-CN" altLang="zh-CN" sz="3600" b="1" dirty="0" smtClean="0">
                <a:solidFill>
                  <a:srgbClr val="00B0F0"/>
                </a:solidFill>
              </a:rPr>
              <a:t>√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记录</a:t>
            </a:r>
            <a:endParaRPr lang="zh-CN" altLang="en-US" sz="3600" b="1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1412776"/>
            <a:ext cx="165618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实验一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 descr="C:\Documents and Settings\Administrator\Application Data\Tencent\Users\173692760\QQ\WinTemp\RichOle\MMITJ0{`VD$MYN2]Y308N~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412776"/>
            <a:ext cx="6174521" cy="4824536"/>
          </a:xfrm>
          <a:prstGeom prst="rect">
            <a:avLst/>
          </a:prstGeom>
          <a:noFill/>
        </p:spPr>
      </p:pic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20688"/>
            <a:ext cx="1790469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988840"/>
            <a:ext cx="1790469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2987824" y="2348880"/>
            <a:ext cx="5760640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2040" y="620688"/>
            <a:ext cx="165618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实验二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5976" y="476672"/>
            <a:ext cx="4788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活动手册第</a:t>
            </a:r>
            <a:r>
              <a:rPr lang="en-US" altLang="zh-CN" sz="3600" b="1" dirty="0" smtClean="0"/>
              <a:t>7</a:t>
            </a:r>
            <a:r>
              <a:rPr lang="zh-CN" altLang="en-US" sz="3600" b="1" dirty="0" smtClean="0"/>
              <a:t>页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3356992"/>
            <a:ext cx="2037737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</a:rPr>
              <a:t>选择磁铁</a:t>
            </a:r>
            <a:endParaRPr lang="en-US" altLang="zh-CN" sz="3600" b="1" dirty="0" smtClean="0">
              <a:solidFill>
                <a:srgbClr val="00B0F0"/>
              </a:solidFill>
            </a:endParaRPr>
          </a:p>
          <a:p>
            <a:endParaRPr lang="en-US" altLang="zh-CN" sz="3600" b="1" dirty="0" smtClean="0">
              <a:solidFill>
                <a:srgbClr val="00B0F0"/>
              </a:solidFill>
            </a:endParaRPr>
          </a:p>
          <a:p>
            <a:r>
              <a:rPr lang="zh-CN" altLang="en-US" sz="3600" b="1" dirty="0" smtClean="0">
                <a:solidFill>
                  <a:srgbClr val="00B0F0"/>
                </a:solidFill>
              </a:rPr>
              <a:t>实验三次</a:t>
            </a:r>
            <a:endParaRPr lang="en-US" altLang="zh-CN" sz="3600" b="1" dirty="0" smtClean="0">
              <a:solidFill>
                <a:srgbClr val="00B0F0"/>
              </a:solidFill>
            </a:endParaRPr>
          </a:p>
          <a:p>
            <a:endParaRPr lang="en-US" altLang="zh-CN" sz="3600" b="1" dirty="0" smtClean="0">
              <a:solidFill>
                <a:srgbClr val="00B0F0"/>
              </a:solidFill>
            </a:endParaRPr>
          </a:p>
          <a:p>
            <a:r>
              <a:rPr lang="zh-CN" altLang="en-US" sz="3600" b="1" dirty="0" smtClean="0">
                <a:solidFill>
                  <a:srgbClr val="00B0F0"/>
                </a:solidFill>
              </a:rPr>
              <a:t>打</a:t>
            </a:r>
            <a:r>
              <a:rPr lang="zh-CN" altLang="zh-CN" sz="3600" b="1" dirty="0" smtClean="0">
                <a:solidFill>
                  <a:srgbClr val="00B0F0"/>
                </a:solidFill>
              </a:rPr>
              <a:t>√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记录</a:t>
            </a:r>
            <a:endParaRPr lang="zh-CN" altLang="en-US" sz="3600" b="1" dirty="0">
              <a:solidFill>
                <a:srgbClr val="00B0F0"/>
              </a:solidFill>
            </a:endParaRPr>
          </a:p>
        </p:txBody>
      </p:sp>
      <p:pic>
        <p:nvPicPr>
          <p:cNvPr id="36865" name="Picture 1" descr="C:\Documents and Settings\Administrator\Application Data\Tencent\Users\173692760\QQ\WinTemp\RichOle\MMITJ0{`VD$MYN2]Y308N~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412776"/>
            <a:ext cx="6174521" cy="4824536"/>
          </a:xfrm>
          <a:prstGeom prst="rect">
            <a:avLst/>
          </a:prstGeom>
          <a:noFill/>
        </p:spPr>
      </p:pic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20688"/>
            <a:ext cx="1790469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988840"/>
            <a:ext cx="1790469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476672"/>
            <a:ext cx="8748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交流：磁铁的磁极与方向有什么关系？</a:t>
            </a:r>
            <a:endParaRPr lang="zh-CN" altLang="en-US" sz="3600" b="1" dirty="0"/>
          </a:p>
        </p:txBody>
      </p:sp>
      <p:pic>
        <p:nvPicPr>
          <p:cNvPr id="47106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356992"/>
            <a:ext cx="5976664" cy="3234430"/>
          </a:xfrm>
          <a:prstGeom prst="rect">
            <a:avLst/>
          </a:prstGeom>
          <a:noFill/>
        </p:spPr>
      </p:pic>
      <p:grpSp>
        <p:nvGrpSpPr>
          <p:cNvPr id="12" name="组合 11"/>
          <p:cNvGrpSpPr/>
          <p:nvPr/>
        </p:nvGrpSpPr>
        <p:grpSpPr>
          <a:xfrm>
            <a:off x="4788024" y="1988840"/>
            <a:ext cx="3600400" cy="1512168"/>
            <a:chOff x="4788024" y="1988840"/>
            <a:chExt cx="3600400" cy="1512168"/>
          </a:xfrm>
        </p:grpSpPr>
        <p:sp>
          <p:nvSpPr>
            <p:cNvPr id="6" name="云形标注 5"/>
            <p:cNvSpPr/>
            <p:nvPr/>
          </p:nvSpPr>
          <p:spPr>
            <a:xfrm>
              <a:off x="4788024" y="1988840"/>
              <a:ext cx="3600400" cy="1512168"/>
            </a:xfrm>
            <a:prstGeom prst="cloudCallout">
              <a:avLst>
                <a:gd name="adj1" fmla="val -24492"/>
                <a:gd name="adj2" fmla="val 88573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436096" y="2433082"/>
              <a:ext cx="29523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磁极</a:t>
              </a:r>
              <a:r>
                <a:rPr lang="en-US" altLang="zh-CN" sz="4000" b="1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……</a:t>
              </a:r>
              <a:endPara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rgbClr val="0000CC"/>
                </a:solidFill>
              </a:rPr>
              <a:t>讨论：</a:t>
            </a:r>
            <a:br>
              <a:rPr lang="zh-CN" altLang="en-US" b="1" dirty="0" smtClean="0">
                <a:solidFill>
                  <a:srgbClr val="0000CC"/>
                </a:solidFill>
              </a:rPr>
            </a:br>
            <a:endParaRPr lang="zh-CN" altLang="en-US" dirty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00CC"/>
                </a:solidFill>
              </a:rPr>
              <a:t>相同的实验，重复做几次，有什么好处？</a:t>
            </a:r>
            <a:endParaRPr lang="en-US" altLang="zh-CN" b="1" dirty="0" smtClean="0">
              <a:solidFill>
                <a:srgbClr val="0000CC"/>
              </a:solidFill>
            </a:endParaRPr>
          </a:p>
          <a:p>
            <a:endParaRPr lang="zh-CN" altLang="en-US" dirty="0"/>
          </a:p>
        </p:txBody>
      </p:sp>
      <p:pic>
        <p:nvPicPr>
          <p:cNvPr id="4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708920"/>
            <a:ext cx="5976664" cy="3234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</TotalTime>
  <Words>359</Words>
  <Application>Microsoft Office PowerPoint</Application>
  <PresentationFormat>全屏显示(4:3)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讨论： 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236</cp:revision>
  <dcterms:created xsi:type="dcterms:W3CDTF">2017-08-06T08:46:27Z</dcterms:created>
  <dcterms:modified xsi:type="dcterms:W3CDTF">2019-02-26T14:23:00Z</dcterms:modified>
</cp:coreProperties>
</file>