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317" r:id="rId3"/>
    <p:sldId id="319" r:id="rId4"/>
    <p:sldId id="318" r:id="rId5"/>
    <p:sldId id="320" r:id="rId6"/>
    <p:sldId id="321" r:id="rId7"/>
    <p:sldId id="322" r:id="rId8"/>
    <p:sldId id="326" r:id="rId9"/>
    <p:sldId id="327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8DE4"/>
    <a:srgbClr val="33FD23"/>
    <a:srgbClr val="FF66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38" autoAdjust="0"/>
    <p:restoredTop sz="94660"/>
  </p:normalViewPr>
  <p:slideViewPr>
    <p:cSldViewPr>
      <p:cViewPr varScale="1">
        <p:scale>
          <a:sx n="66" d="100"/>
          <a:sy n="66" d="100"/>
        </p:scale>
        <p:origin x="-153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8F050A-D2AD-4DFE-94E9-DCE49FEDF327}" type="datetimeFigureOut">
              <a:rPr lang="zh-CN" altLang="en-US" smtClean="0"/>
              <a:pPr/>
              <a:t>2018-8-24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35D4FB-E543-44E9-9240-BF368CDFB2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2018-8-24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2018-8-24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2018-8-24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2018-8-24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2018-8-24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2018-8-24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2018-8-24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2018-8-24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2018-8-24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2018-8-24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2018-8-24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2018-8-24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&#24120;&#35265;&#30340;&#20892;&#20316;&#29289;&#65288;1&#20998;12&#31186;&#65289;.mp4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&#34479;&#34451;&#65288;40&#31186;&#65289;.mp4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00174"/>
            <a:ext cx="9144000" cy="34165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0" y="5157192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3600" b="1" dirty="0" smtClean="0">
                <a:latin typeface="华文楷体" pitchFamily="2" charset="-122"/>
                <a:ea typeface="华文楷体" pitchFamily="2" charset="-122"/>
              </a:rPr>
              <a:t>小学科学教学网资源建设团队</a:t>
            </a:r>
            <a:r>
              <a:rPr lang="en-US" altLang="zh-CN" sz="3600" b="1" dirty="0" smtClean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陈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建秋 </a:t>
            </a:r>
            <a:endParaRPr lang="en-US" altLang="zh-CN" sz="3600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437418"/>
            <a:ext cx="9144000" cy="20717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2866046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 smtClean="0">
                <a:latin typeface="华文中宋" pitchFamily="2" charset="-122"/>
                <a:ea typeface="华文中宋" pitchFamily="2" charset="-122"/>
              </a:rPr>
              <a:t>土壤</a:t>
            </a:r>
            <a:r>
              <a:rPr lang="en-US" altLang="zh-CN" sz="6600" b="1" dirty="0" smtClean="0">
                <a:latin typeface="华文中宋" pitchFamily="2" charset="-122"/>
                <a:ea typeface="华文中宋" pitchFamily="2" charset="-122"/>
              </a:rPr>
              <a:t>——</a:t>
            </a:r>
            <a:r>
              <a:rPr lang="zh-CN" altLang="en-US" sz="6600" b="1" dirty="0" smtClean="0">
                <a:latin typeface="华文中宋" pitchFamily="2" charset="-122"/>
                <a:ea typeface="华文中宋" pitchFamily="2" charset="-122"/>
              </a:rPr>
              <a:t>动植物的乐园</a:t>
            </a:r>
            <a:endParaRPr lang="zh-CN" altLang="en-US" sz="66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"/>
            </p:custDataLst>
          </p:nvPr>
        </p:nvSpPr>
        <p:spPr>
          <a:xfrm flipH="1">
            <a:off x="428596" y="484652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b="1" dirty="0" smtClean="0"/>
              <a:t> 教科版二年级上册第一单元第</a:t>
            </a:r>
            <a:r>
              <a:rPr lang="en-US" altLang="zh-CN" sz="2800" b="1" dirty="0" smtClean="0"/>
              <a:t>2</a:t>
            </a:r>
            <a:r>
              <a:rPr lang="zh-CN" altLang="en-US" sz="2800" b="1" dirty="0" smtClean="0"/>
              <a:t>课 </a:t>
            </a:r>
            <a:endParaRPr lang="zh-CN" altLang="en-US" sz="28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388704"/>
            <a:ext cx="1526917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548680"/>
            <a:ext cx="9144000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土壤里有什么</a:t>
            </a:r>
            <a:r>
              <a:rPr lang="zh-CN" altLang="en-US" sz="4800" b="1" dirty="0" smtClean="0">
                <a:latin typeface="华文楷体" pitchFamily="2" charset="-122"/>
                <a:ea typeface="华文楷体" pitchFamily="2" charset="-122"/>
              </a:rPr>
              <a:t>，你知道吗？</a:t>
            </a:r>
            <a:endParaRPr lang="en-US" altLang="zh-CN" sz="4800" b="1" dirty="0" smtClean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0722" name="Picture 2" descr="http://img006.hc360.cn/hb/MTQ1OTA4NDM2MjU4MS0xNzE2MDY0OTk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916832"/>
            <a:ext cx="4189556" cy="2880320"/>
          </a:xfrm>
          <a:prstGeom prst="rect">
            <a:avLst/>
          </a:prstGeom>
          <a:noFill/>
        </p:spPr>
      </p:pic>
      <p:pic>
        <p:nvPicPr>
          <p:cNvPr id="30724" name="Picture 4" descr="http://pic.qiantucdn.com/58pic/25/81/23/5872499a0915b_1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916832"/>
            <a:ext cx="4089534" cy="2862674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1835696" y="5445224"/>
            <a:ext cx="730830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观察土壤，交流发现</a:t>
            </a:r>
            <a:endParaRPr lang="zh-CN" alt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 animBg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01picsos.sogoucdn.com/3de8065040c4bdf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64699" y="3356992"/>
            <a:ext cx="5987621" cy="324036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0" y="1268760"/>
            <a:ext cx="91440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u="sng" dirty="0" smtClean="0">
                <a:latin typeface="+mn-ea"/>
              </a:rPr>
              <a:t>土壤是地球家园的重要资源。</a:t>
            </a:r>
            <a:endParaRPr lang="en-US" altLang="zh-CN" sz="4400" u="sng" dirty="0" smtClean="0"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400" dirty="0" smtClean="0">
                <a:latin typeface="+mn-ea"/>
              </a:rPr>
              <a:t>你们知道土壤有什么作用吗？</a:t>
            </a:r>
            <a:endParaRPr lang="zh-CN" altLang="en-US" sz="4400" dirty="0">
              <a:latin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260648"/>
            <a:ext cx="2088232" cy="7694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聚 焦</a:t>
            </a:r>
            <a:endParaRPr lang="en-US" altLang="zh-CN" sz="4400" b="1" dirty="0" smtClean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260648"/>
            <a:ext cx="2088232" cy="7694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探 索</a:t>
            </a:r>
            <a:endParaRPr lang="en-US" altLang="zh-CN" sz="4400" b="1" dirty="0" smtClean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3140968"/>
            <a:ext cx="4680520" cy="326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1378878"/>
            <a:ext cx="9144000" cy="1474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1.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校园土壤</a:t>
            </a:r>
            <a:r>
              <a:rPr lang="zh-CN" altLang="zh-CN" sz="3200" dirty="0" smtClean="0">
                <a:latin typeface="宋体" pitchFamily="2" charset="-122"/>
                <a:ea typeface="宋体" pitchFamily="2" charset="-122"/>
                <a:cs typeface="Tahoma" pitchFamily="34" charset="0"/>
              </a:rPr>
              <a:t>会有</a:t>
            </a:r>
            <a:r>
              <a:rPr lang="zh-CN" altLang="zh-CN" sz="3200" u="sng" dirty="0" smtClean="0">
                <a:latin typeface="宋体" pitchFamily="2" charset="-122"/>
                <a:ea typeface="宋体" pitchFamily="2" charset="-122"/>
                <a:cs typeface="Tahoma" pitchFamily="34" charset="0"/>
              </a:rPr>
              <a:t>哪些</a:t>
            </a:r>
            <a:r>
              <a:rPr kumimoji="0" lang="zh-CN" altLang="en-US" sz="3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“</a:t>
            </a:r>
            <a:r>
              <a:rPr kumimoji="0" lang="zh-CN" sz="3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居民</a:t>
            </a:r>
            <a:r>
              <a:rPr kumimoji="0" lang="zh-CN" altLang="en-US" sz="3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”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呢？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  <a:cs typeface="Tahoma" pitchFamily="34" charset="0"/>
            </a:endParaRPr>
          </a:p>
          <a:p>
            <a:pPr marL="0" marR="0" lvl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2.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我们去观察的时候</a:t>
            </a:r>
            <a:r>
              <a:rPr kumimoji="0" lang="zh-CN" sz="3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要注意什么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？</a:t>
            </a:r>
            <a:endParaRPr kumimoji="0" lang="zh-CN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75856" y="406405"/>
            <a:ext cx="58681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ahoma" pitchFamily="34" charset="0"/>
              </a:rPr>
              <a:t>寻访</a:t>
            </a:r>
            <a:r>
              <a:rPr lang="zh-CN" altLang="zh-CN" sz="36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ahoma" pitchFamily="34" charset="0"/>
              </a:rPr>
              <a:t>校园土壤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ahoma" pitchFamily="34" charset="0"/>
              </a:rPr>
              <a:t>“</a:t>
            </a:r>
            <a:r>
              <a:rPr lang="zh-CN" altLang="zh-CN" sz="36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ahoma" pitchFamily="34" charset="0"/>
              </a:rPr>
              <a:t>居民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ahoma" pitchFamily="34" charset="0"/>
              </a:rPr>
              <a:t>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C:\Documents and Settings\Administrator\Application Data\Tencent\Users\173692760\QQ\WinTemp\RichOle\SHNZWES_]MO4~PCPGY%A)3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8032" y="116632"/>
            <a:ext cx="4645408" cy="6597352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5724128" y="1916832"/>
            <a:ext cx="341987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 smtClean="0">
                <a:latin typeface="楷体_GB2312" pitchFamily="49" charset="-122"/>
                <a:ea typeface="楷体_GB2312" pitchFamily="49" charset="-122"/>
              </a:rPr>
              <a:t>活动提示</a:t>
            </a:r>
            <a:r>
              <a:rPr lang="en-US" altLang="zh-CN" sz="4000" b="1" dirty="0" smtClean="0">
                <a:latin typeface="楷体_GB2312" pitchFamily="49" charset="-122"/>
                <a:ea typeface="楷体_GB2312" pitchFamily="49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细致</a:t>
            </a:r>
            <a:endParaRPr lang="en-US" altLang="zh-CN" sz="40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全面</a:t>
            </a:r>
            <a:endParaRPr lang="en-US" altLang="zh-CN" sz="40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有顺序</a:t>
            </a:r>
            <a:endParaRPr lang="en-US" altLang="zh-CN" sz="40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不伤害</a:t>
            </a:r>
            <a:endParaRPr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024" y="2348880"/>
            <a:ext cx="4788024" cy="4365104"/>
          </a:xfrm>
          <a:prstGeom prst="rect">
            <a:avLst/>
          </a:prstGeom>
          <a:noFill/>
          <a:ln w="508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64088" y="332656"/>
            <a:ext cx="3168352" cy="12003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>
                <a:latin typeface="华文中宋" pitchFamily="2" charset="-122"/>
                <a:ea typeface="华文中宋" pitchFamily="2" charset="-122"/>
              </a:rPr>
              <a:t>学生活动手册</a:t>
            </a:r>
            <a:endParaRPr lang="en-US" altLang="zh-CN" sz="3600" b="1" dirty="0" smtClean="0">
              <a:latin typeface="华文中宋" pitchFamily="2" charset="-122"/>
              <a:ea typeface="华文中宋" pitchFamily="2" charset="-122"/>
            </a:endParaRPr>
          </a:p>
          <a:p>
            <a:pPr algn="ctr"/>
            <a:r>
              <a:rPr lang="zh-CN" altLang="en-US" sz="3600" b="1" dirty="0" smtClean="0">
                <a:latin typeface="华文中宋" pitchFamily="2" charset="-122"/>
                <a:ea typeface="华文中宋" pitchFamily="2" charset="-122"/>
              </a:rPr>
              <a:t>第</a:t>
            </a:r>
            <a:r>
              <a:rPr lang="en-US" altLang="zh-CN" sz="3600" b="1" dirty="0" smtClean="0"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3600" b="1" dirty="0" smtClean="0">
                <a:latin typeface="华文中宋" pitchFamily="2" charset="-122"/>
                <a:ea typeface="华文中宋" pitchFamily="2" charset="-122"/>
              </a:rPr>
              <a:t>页</a:t>
            </a:r>
            <a:endParaRPr lang="zh-CN" altLang="en-US" sz="3600" b="1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60648"/>
            <a:ext cx="2088232" cy="7694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研 讨</a:t>
            </a:r>
            <a:endParaRPr lang="en-US" altLang="zh-CN" sz="4400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251520" y="5229200"/>
            <a:ext cx="874846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1.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发现了多少种依靠土壤生长和生活的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  <a:cs typeface="Tahoma" pitchFamily="34" charset="0"/>
              </a:rPr>
              <a:t>动物和植物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Tahoma" pitchFamily="34" charset="0"/>
              </a:rPr>
              <a:t>?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  <a:cs typeface="Tahoma" pitchFamily="34" charset="0"/>
            </a:endParaRPr>
          </a:p>
          <a:p>
            <a:pPr marL="0" marR="0" lvl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2.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描述周围的土壤上生长着的植物和生活着的动物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  <a:cs typeface="Tahoma" pitchFamily="34" charset="0"/>
              </a:rPr>
              <a:t>。</a:t>
            </a:r>
            <a:endParaRPr kumimoji="0" lang="zh-CN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26626" name="Picture 2" descr="C:\Documents and Settings\Administrator\Application Data\Tencent\Users\173692760\QQ\WinTemp\RichOle\{T}WB8OPA2J__VNA`U1RK_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268760"/>
            <a:ext cx="6684629" cy="4149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60648"/>
            <a:ext cx="2088232" cy="7694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拓 展</a:t>
            </a:r>
            <a:endParaRPr lang="en-US" altLang="zh-CN" sz="4400" b="1" dirty="0" smtClean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" name="Picture 6" descr="(Z4ZY]]0QHOV]IPYA4%$XVQ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556792"/>
            <a:ext cx="3888432" cy="3376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 descr="(Z4ZY]]0QHOV]IPYA4%$XVQ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556792"/>
            <a:ext cx="3888432" cy="3376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989018" y="5229200"/>
            <a:ext cx="300691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/>
              <a:t>常见的农作物</a:t>
            </a:r>
            <a:endParaRPr lang="en-US" altLang="zh-CN" sz="3200" b="1" dirty="0" smtClean="0"/>
          </a:p>
          <a:p>
            <a:pPr algn="ctr"/>
            <a:r>
              <a:rPr lang="zh-CN" altLang="en-US" sz="3200" b="1" dirty="0" smtClean="0"/>
              <a:t>（</a:t>
            </a:r>
            <a:r>
              <a:rPr lang="en-US" altLang="zh-CN" sz="3200" b="1" dirty="0" smtClean="0"/>
              <a:t>1</a:t>
            </a:r>
            <a:r>
              <a:rPr lang="zh-CN" altLang="en-US" sz="3200" b="1" dirty="0" smtClean="0"/>
              <a:t>分</a:t>
            </a:r>
            <a:r>
              <a:rPr lang="en-US" altLang="zh-CN" sz="3200" b="1" dirty="0" smtClean="0"/>
              <a:t>12</a:t>
            </a:r>
            <a:r>
              <a:rPr lang="zh-CN" altLang="en-US" sz="3200" b="1" dirty="0" smtClean="0"/>
              <a:t>秒）</a:t>
            </a:r>
            <a:endParaRPr lang="zh-CN" altLang="en-US" sz="3200" b="1" dirty="0"/>
          </a:p>
        </p:txBody>
      </p:sp>
      <p:sp>
        <p:nvSpPr>
          <p:cNvPr id="6" name="矩形 5"/>
          <p:cNvSpPr/>
          <p:nvPr/>
        </p:nvSpPr>
        <p:spPr>
          <a:xfrm>
            <a:off x="5237490" y="5229200"/>
            <a:ext cx="30069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/>
              <a:t>蚯蚓（</a:t>
            </a:r>
            <a:r>
              <a:rPr lang="en-US" altLang="zh-CN" sz="3200" b="1" dirty="0" smtClean="0"/>
              <a:t>40</a:t>
            </a:r>
            <a:r>
              <a:rPr lang="zh-CN" altLang="en-US" sz="3200" b="1" dirty="0" smtClean="0"/>
              <a:t>秒）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60648"/>
            <a:ext cx="2088232" cy="7694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拓 展</a:t>
            </a:r>
            <a:endParaRPr lang="en-US" altLang="zh-CN" sz="4400" b="1" dirty="0" smtClean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6082" name="Picture 2" descr="C:\Documents and Settings\Administrator\Application Data\Tencent\Users\173692760\QQ\WinTemp\RichOle\]({L}OU`8F]47IIQWY~I_GK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060848"/>
            <a:ext cx="3528392" cy="4187025"/>
          </a:xfrm>
          <a:prstGeom prst="rect">
            <a:avLst/>
          </a:prstGeom>
          <a:noFill/>
        </p:spPr>
      </p:pic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1979712" y="2420888"/>
            <a:ext cx="237626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_GB2312" pitchFamily="49" charset="-122"/>
                <a:ea typeface="楷体_GB2312" pitchFamily="49" charset="-122"/>
                <a:cs typeface="Tahoma" pitchFamily="34" charset="0"/>
              </a:rPr>
              <a:t>蚯蚓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_GB2312" pitchFamily="49" charset="-122"/>
                <a:ea typeface="楷体_GB2312" pitchFamily="49" charset="-122"/>
                <a:cs typeface="Tahoma" pitchFamily="34" charset="0"/>
              </a:rPr>
              <a:t>饲养盒</a:t>
            </a:r>
            <a:endParaRPr kumimoji="0" lang="zh-CN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6085" name="Picture 5" descr="http://www.hbpygt.com/images/T1NsqOFtVjXXXXXXXX_%21%210-item_pic.jpg_400x4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060848"/>
            <a:ext cx="3810000" cy="3810000"/>
          </a:xfrm>
          <a:prstGeom prst="rect">
            <a:avLst/>
          </a:prstGeom>
          <a:noFill/>
        </p:spPr>
      </p:pic>
      <p:sp>
        <p:nvSpPr>
          <p:cNvPr id="12" name="矩形 11"/>
          <p:cNvSpPr/>
          <p:nvPr/>
        </p:nvSpPr>
        <p:spPr>
          <a:xfrm>
            <a:off x="2699792" y="692696"/>
            <a:ext cx="59766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 smtClean="0"/>
              <a:t>土壤里的动物观察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2915816" y="404664"/>
            <a:ext cx="4932040" cy="1015663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郑重申明</a:t>
            </a:r>
            <a:endParaRPr lang="zh-CN" altLang="en-US" sz="6000" b="1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6851" y="404664"/>
            <a:ext cx="1526917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467544" y="1340768"/>
            <a:ext cx="8424936" cy="53012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</a:rPr>
              <a:t>    本课件和配套教案版权归小学科学教学网资源建设团队所有，供全国小学科学教师无偿使用。其他网站或个人想要转载，请与资源建设团队联系；如果其他网站或个人用于赢利，我们保留追究的权利！</a:t>
            </a:r>
            <a:endParaRPr lang="zh-CN" altLang="en-US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4205849"/>
  <p:tag name="MH_LIBRARY" val="GRAPHIC"/>
  <p:tag name="MH_ORDER" val="Freeform 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1692</TotalTime>
  <Words>336</Words>
  <Application>Microsoft Office PowerPoint</Application>
  <PresentationFormat>全屏显示(4:3)</PresentationFormat>
  <Paragraphs>31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xbany</cp:lastModifiedBy>
  <cp:revision>232</cp:revision>
  <dcterms:created xsi:type="dcterms:W3CDTF">2017-08-06T08:46:27Z</dcterms:created>
  <dcterms:modified xsi:type="dcterms:W3CDTF">2018-08-24T14:11:51Z</dcterms:modified>
</cp:coreProperties>
</file>