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7" r:id="rId2"/>
    <p:sldId id="313" r:id="rId3"/>
    <p:sldId id="314" r:id="rId4"/>
    <p:sldId id="315" r:id="rId5"/>
    <p:sldId id="316" r:id="rId6"/>
    <p:sldId id="317" r:id="rId7"/>
    <p:sldId id="309" r:id="rId8"/>
    <p:sldId id="320" r:id="rId9"/>
    <p:sldId id="318" r:id="rId10"/>
    <p:sldId id="319" r:id="rId11"/>
    <p:sldId id="328" r:id="rId12"/>
    <p:sldId id="325" r:id="rId13"/>
    <p:sldId id="326" r:id="rId14"/>
    <p:sldId id="324" r:id="rId15"/>
    <p:sldId id="322" r:id="rId16"/>
    <p:sldId id="327" r:id="rId17"/>
    <p:sldId id="321" r:id="rId18"/>
    <p:sldId id="352" r:id="rId19"/>
    <p:sldId id="342" r:id="rId20"/>
    <p:sldId id="353" r:id="rId21"/>
    <p:sldId id="341" r:id="rId22"/>
    <p:sldId id="347" r:id="rId23"/>
    <p:sldId id="346" r:id="rId24"/>
    <p:sldId id="344" r:id="rId25"/>
    <p:sldId id="345" r:id="rId26"/>
    <p:sldId id="329" r:id="rId27"/>
    <p:sldId id="308" r:id="rId28"/>
    <p:sldId id="330" r:id="rId29"/>
    <p:sldId id="312" r:id="rId30"/>
    <p:sldId id="351" r:id="rId31"/>
    <p:sldId id="350" r:id="rId32"/>
    <p:sldId id="349" r:id="rId33"/>
    <p:sldId id="336" r:id="rId34"/>
    <p:sldId id="332" r:id="rId35"/>
    <p:sldId id="337" r:id="rId36"/>
    <p:sldId id="348" r:id="rId37"/>
    <p:sldId id="307" r:id="rId38"/>
    <p:sldId id="306" r:id="rId39"/>
    <p:sldId id="287" r:id="rId40"/>
    <p:sldId id="311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8DE4"/>
    <a:srgbClr val="33FD23"/>
    <a:srgbClr val="FF66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50" autoAdjust="0"/>
    <p:restoredTop sz="94660"/>
  </p:normalViewPr>
  <p:slideViewPr>
    <p:cSldViewPr>
      <p:cViewPr varScale="1">
        <p:scale>
          <a:sx n="66" d="100"/>
          <a:sy n="66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pPr/>
              <a:t>2018-8-28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ipian.cn/t59jt6e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eipian.cn/tyduxes" TargetMode="External"/><Relationship Id="rId3" Type="http://schemas.openxmlformats.org/officeDocument/2006/relationships/image" Target="../media/image21.png"/><Relationship Id="rId7" Type="http://schemas.openxmlformats.org/officeDocument/2006/relationships/hyperlink" Target="https://www.meipian.cn/u8jma6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meipian.cn/tg90aom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26080;&#22771;&#23413;&#21270;&#23567;&#40481;.mp4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eipian.cn/19sd2o36" TargetMode="External"/><Relationship Id="rId3" Type="http://schemas.openxmlformats.org/officeDocument/2006/relationships/image" Target="../media/image36.png"/><Relationship Id="rId7" Type="http://schemas.openxmlformats.org/officeDocument/2006/relationships/hyperlink" Target="http://e.meipian.cn/list.php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meipian.cn/19odlwl6" TargetMode="External"/><Relationship Id="rId5" Type="http://schemas.openxmlformats.org/officeDocument/2006/relationships/hyperlink" Target="https://www.meipian.cn/17d9tvx6" TargetMode="Externa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e.meipian.cn/list.ph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22909;&#29609;&#30340;&#25429;&#34631;&#33609;.mp4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26893;&#29289;&#29983;&#38271;&#65306;&#20174;&#31181;&#23376;&#21040;&#24320;&#33457;.mp4" TargetMode="Externa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hyperlink" Target="https://www.meipian.cn/xlz88dr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meipian.cn/t3znvhm" TargetMode="External"/><Relationship Id="rId5" Type="http://schemas.openxmlformats.org/officeDocument/2006/relationships/hyperlink" Target="https://www.meipian.cn/sh9qx8l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meipian.cn/sl7l48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 smtClean="0"/>
              <a:t>教科版二年级上册始业教育课</a:t>
            </a:r>
            <a:endParaRPr lang="zh-CN" altLang="en-US" sz="32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32656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515719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莲都区天宁小学   陈建秋 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0" y="2989401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华文中宋" pitchFamily="2" charset="-122"/>
                <a:ea typeface="华文中宋" pitchFamily="2" charset="-122"/>
              </a:rPr>
              <a:t>神奇科学，一起同行</a:t>
            </a:r>
            <a:endParaRPr lang="zh-CN" altLang="en-US" sz="60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 descr="https://ss2.meipian.me/users/11801227/750bb8060fda48cc83131fa2d04538c6.jpg-mobil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6156593"/>
            <a:ext cx="9144000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2017年9月30日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丽水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新壹周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3200" b="1" dirty="0" smtClean="0"/>
              <a:t>上发表</a:t>
            </a:r>
            <a:r>
              <a:rPr lang="en-US" altLang="zh-CN" sz="3200" b="1" dirty="0" smtClean="0"/>
              <a:t>  </a:t>
            </a:r>
            <a:endParaRPr lang="zh-CN" altLang="en-US" sz="3200" b="1" dirty="0"/>
          </a:p>
        </p:txBody>
      </p:sp>
      <p:pic>
        <p:nvPicPr>
          <p:cNvPr id="34817" name="Picture 1" descr="C:\Documents and Settings\Administrator\Application Data\Tencent\Users\173692760\QQ\WinTemp\RichOle\S63N_3Y7OI{J{ZID{S850%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32656"/>
            <a:ext cx="7588874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68760"/>
            <a:ext cx="7344816" cy="5369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188640"/>
            <a:ext cx="9144000" cy="8925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和种子一起成长的经历  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阅读 </a:t>
            </a:r>
            <a:r>
              <a:rPr lang="en-US" altLang="zh-CN" sz="2800" dirty="0" smtClean="0"/>
              <a:t>8235</a:t>
            </a:r>
            <a:endParaRPr lang="en-US" altLang="zh-CN" sz="2800" b="1" dirty="0" smtClean="0"/>
          </a:p>
          <a:p>
            <a:pPr algn="ctr"/>
            <a:r>
              <a:rPr lang="en-US" altLang="zh-CN" sz="2400" dirty="0" smtClean="0">
                <a:hlinkClick r:id="rId3"/>
              </a:rPr>
              <a:t>https://www.meipian.cn/t59jt6e</a:t>
            </a:r>
            <a:r>
              <a:rPr lang="en-US" altLang="zh-CN" sz="2400" dirty="0" smtClean="0"/>
              <a:t>   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002124"/>
            <a:ext cx="9144000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2017年</a:t>
            </a:r>
            <a:r>
              <a:rPr lang="en-US" altLang="zh-CN" sz="2800" b="1" dirty="0" smtClean="0"/>
              <a:t>12</a:t>
            </a:r>
            <a:r>
              <a:rPr lang="zh-CN" altLang="en-US" sz="2800" b="1" dirty="0" smtClean="0"/>
              <a:t>月</a:t>
            </a:r>
            <a:r>
              <a:rPr lang="en-US" altLang="zh-CN" sz="2800" b="1" dirty="0" smtClean="0"/>
              <a:t>14</a:t>
            </a:r>
            <a:r>
              <a:rPr lang="zh-CN" altLang="en-US" sz="2800" b="1" dirty="0" smtClean="0"/>
              <a:t>日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莲都区一年级科学课堂教学研讨会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32769" name="Picture 1" descr="C:\Documents and Settings\Administrator\Application Data\Tencent\Users\173692760\QQ\WinTemp\RichOle\6SLB1JM)ZK`ELC0P82CTJ%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169526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093296"/>
            <a:ext cx="9144000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2017年</a:t>
            </a:r>
            <a:r>
              <a:rPr lang="en-US" altLang="zh-CN" sz="3200" b="1" dirty="0" smtClean="0"/>
              <a:t>12</a:t>
            </a:r>
            <a:r>
              <a:rPr lang="zh-CN" altLang="en-US" sz="3200" b="1" dirty="0" smtClean="0"/>
              <a:t>月</a:t>
            </a:r>
            <a:r>
              <a:rPr lang="en-US" altLang="zh-CN" sz="3200" b="1" dirty="0" smtClean="0"/>
              <a:t>14</a:t>
            </a:r>
            <a:r>
              <a:rPr lang="zh-CN" altLang="en-US" sz="3200" b="1" dirty="0" smtClean="0"/>
              <a:t>日 </a:t>
            </a:r>
            <a:r>
              <a:rPr lang="en-US" altLang="zh-CN" sz="3200" b="1" dirty="0" smtClean="0"/>
              <a:t>106</a:t>
            </a:r>
            <a:r>
              <a:rPr lang="zh-CN" altLang="en-US" sz="3200" b="1" dirty="0" smtClean="0"/>
              <a:t>班孙湙欣的讲座证书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31745" name="Picture 1" descr="C:\Documents and Settings\Administrator\Application Data\Tencent\Users\173692760\QQ\WinTemp\RichOle\0N8CCJYG1`XTQJQTK9(HS$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233950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021288"/>
            <a:ext cx="914400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/>
              <a:t>天宁小学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一年级植物种植令展板</a:t>
            </a:r>
            <a:r>
              <a:rPr lang="zh-CN" altLang="en-US" sz="3600" b="1" dirty="0" smtClean="0"/>
              <a:t>展示</a:t>
            </a:r>
            <a:endParaRPr lang="zh-CN" altLang="en-US" sz="3600" b="1" dirty="0"/>
          </a:p>
        </p:txBody>
      </p:sp>
      <p:pic>
        <p:nvPicPr>
          <p:cNvPr id="30721" name="Picture 1" descr="C:\Documents and Settings\Administrator\Application Data\Tencent\Users\173692760\QQ\WinTemp\RichOle\XG)ON(Z7YCZ1EUZRW_`34~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32437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021288"/>
            <a:ext cx="914400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/>
              <a:t>天宁小学一年级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种植小能手</a:t>
            </a:r>
            <a:r>
              <a:rPr lang="zh-CN" altLang="en-US" sz="3600" b="1" dirty="0" smtClean="0"/>
              <a:t>奖状</a:t>
            </a:r>
          </a:p>
        </p:txBody>
      </p:sp>
      <p:pic>
        <p:nvPicPr>
          <p:cNvPr id="29697" name="Picture 1" descr="C:\Documents and Settings\Administrator\Application Data\Tencent\Users\173692760\QQ\WinTemp\RichOle\RTY(]A9FPU5PA{R0C$SZX_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100" y="260648"/>
            <a:ext cx="7669324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021288"/>
            <a:ext cx="914400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/>
              <a:t>天宁小学一年级种植活动</a:t>
            </a:r>
            <a:r>
              <a:rPr lang="en-US" altLang="zh-CN" sz="3600" b="1" dirty="0" smtClean="0"/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种植小能手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28673" name="Picture 1" descr="C:\Documents and Settings\Administrator\Application Data\Tencent\Users\173692760\QQ\WinTemp\RichOle\C2IIKJREX2RVV[S)XTL]K)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560840" cy="5614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 descr="C:\Documents and Settings\Administrator\Application Data\Tencent\Users\173692760\QQ\WinTemp\RichOle\[5U)~R9LOONS0)FZX@CWX_J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05375" cy="4219575"/>
          </a:xfrm>
          <a:prstGeom prst="rect">
            <a:avLst/>
          </a:prstGeom>
          <a:noFill/>
        </p:spPr>
      </p:pic>
      <p:pic>
        <p:nvPicPr>
          <p:cNvPr id="33794" name="Picture 2" descr="C:\Documents and Settings\Administrator\Application Data\Tencent\Users\173692760\QQ\WinTemp\RichOle\7(WVI5URRNEYPG73XY(}0%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95850" cy="4362450"/>
          </a:xfrm>
          <a:prstGeom prst="rect">
            <a:avLst/>
          </a:prstGeom>
          <a:noFill/>
        </p:spPr>
      </p:pic>
      <p:pic>
        <p:nvPicPr>
          <p:cNvPr id="5" name="图片 4" descr="QQ图片2018082714564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4075" y="1247775"/>
            <a:ext cx="4895850" cy="4362450"/>
          </a:xfrm>
          <a:prstGeom prst="rect">
            <a:avLst/>
          </a:prstGeom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00525" y="2676525"/>
            <a:ext cx="4943475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23528" y="5877272"/>
            <a:ext cx="368562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hlinkClick r:id="rId6"/>
              </a:rPr>
              <a:t>https://www.meipian.cn/tg90aom</a:t>
            </a:r>
            <a:r>
              <a:rPr lang="en-US" altLang="zh-CN" sz="1400" dirty="0" smtClean="0"/>
              <a:t>  </a:t>
            </a:r>
            <a:r>
              <a:rPr lang="zh-CN" altLang="en-US" sz="1400" dirty="0" smtClean="0"/>
              <a:t>剪贴画</a:t>
            </a:r>
            <a:r>
              <a:rPr lang="en-US" altLang="zh-CN" sz="1400" dirty="0" smtClean="0"/>
              <a:t>1</a:t>
            </a:r>
            <a:endParaRPr lang="en-US" altLang="zh-CN" sz="1400" dirty="0" smtClean="0">
              <a:hlinkClick r:id="rId7"/>
            </a:endParaRPr>
          </a:p>
          <a:p>
            <a:r>
              <a:rPr lang="en-US" altLang="zh-CN" sz="1400" dirty="0" smtClean="0">
                <a:hlinkClick r:id="rId8"/>
              </a:rPr>
              <a:t>https://www.meipian.cn/tyduxes</a:t>
            </a:r>
            <a:r>
              <a:rPr lang="en-US" altLang="zh-CN" sz="1400" dirty="0" smtClean="0"/>
              <a:t>  </a:t>
            </a:r>
            <a:r>
              <a:rPr lang="zh-CN" altLang="en-US" sz="1400" dirty="0" smtClean="0"/>
              <a:t>剪贴画</a:t>
            </a:r>
            <a:r>
              <a:rPr lang="en-US" altLang="zh-CN" sz="1400" dirty="0" smtClean="0"/>
              <a:t>2</a:t>
            </a:r>
            <a:endParaRPr lang="en-US" altLang="zh-CN" sz="1400" dirty="0" smtClean="0">
              <a:hlinkClick r:id="rId7"/>
            </a:endParaRPr>
          </a:p>
          <a:p>
            <a:r>
              <a:rPr lang="en-US" altLang="zh-CN" sz="1400" dirty="0" smtClean="0">
                <a:hlinkClick r:id="rId7"/>
              </a:rPr>
              <a:t>https://www.meipian.cn/u8jma6s</a:t>
            </a:r>
            <a:r>
              <a:rPr lang="en-US" altLang="zh-CN" sz="1400" dirty="0" smtClean="0"/>
              <a:t>  </a:t>
            </a:r>
            <a:r>
              <a:rPr lang="zh-CN" altLang="en-US" sz="1400" dirty="0" smtClean="0"/>
              <a:t>剪贴画</a:t>
            </a:r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084585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一上课堂写真：这是谁的叶</a:t>
            </a:r>
            <a:endParaRPr lang="zh-CN" altLang="en-US" sz="3200" b="1" dirty="0"/>
          </a:p>
        </p:txBody>
      </p:sp>
      <p:pic>
        <p:nvPicPr>
          <p:cNvPr id="25601" name="Picture 1" descr="C:\Documents and Settings\Administrator\Application Data\Tencent\Users\173692760\QQ\WinTemp\RichOle\$4%`@{~JIPO}KQ3WI)9%Y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488832" cy="5605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84585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一上课堂写真：植物是“活”的吗</a:t>
            </a:r>
            <a:endParaRPr lang="zh-CN" altLang="en-US" sz="3200" b="1" dirty="0"/>
          </a:p>
        </p:txBody>
      </p:sp>
      <p:pic>
        <p:nvPicPr>
          <p:cNvPr id="24577" name="Picture 1" descr="C:\Documents and Settings\Administrator\Application Data\Tencent\Users\173692760\QQ\WinTemp\RichOle\Q)CI@B63$(_(SXZZGLBL@V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560840" cy="5648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4048" y="260648"/>
            <a:ext cx="216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鸡</a:t>
            </a:r>
            <a:endParaRPr lang="en-US" altLang="zh-CN" sz="44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Picture 6" descr="(Z4ZY]]0QHOV]IPYA4%$XVQ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628800"/>
            <a:ext cx="3600400" cy="312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95536" y="260648"/>
            <a:ext cx="5400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这是什么动物</a:t>
            </a:r>
            <a:r>
              <a:rPr lang="en-US" altLang="zh-CN" sz="4400" b="1" dirty="0" smtClean="0">
                <a:latin typeface="华文楷体" pitchFamily="2" charset="-122"/>
                <a:ea typeface="华文楷体" pitchFamily="2" charset="-122"/>
              </a:rPr>
              <a:t>——</a:t>
            </a:r>
          </a:p>
        </p:txBody>
      </p:sp>
      <p:sp>
        <p:nvSpPr>
          <p:cNvPr id="8" name="矩形 7"/>
          <p:cNvSpPr/>
          <p:nvPr/>
        </p:nvSpPr>
        <p:spPr>
          <a:xfrm>
            <a:off x="5004048" y="5013176"/>
            <a:ext cx="33512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/>
              <a:t>无壳孵化小鸡</a:t>
            </a:r>
            <a:endParaRPr lang="en-US" altLang="zh-CN" sz="3600" b="1" dirty="0" smtClean="0"/>
          </a:p>
          <a:p>
            <a:pPr algn="ctr"/>
            <a:r>
              <a:rPr lang="en-US" altLang="zh-CN" sz="3600" b="1" dirty="0" smtClean="0"/>
              <a:t>4</a:t>
            </a:r>
            <a:r>
              <a:rPr lang="zh-CN" altLang="en-US" sz="3600" b="1" dirty="0" smtClean="0"/>
              <a:t>分</a:t>
            </a:r>
            <a:r>
              <a:rPr lang="en-US" altLang="zh-CN" sz="3600" b="1" dirty="0" smtClean="0"/>
              <a:t>47</a:t>
            </a:r>
            <a:r>
              <a:rPr lang="zh-CN" altLang="en-US" sz="3600" b="1" dirty="0" smtClean="0"/>
              <a:t>秒</a:t>
            </a:r>
            <a:endParaRPr lang="zh-CN" altLang="en-US" sz="3600" b="1" dirty="0"/>
          </a:p>
        </p:txBody>
      </p:sp>
      <p:sp>
        <p:nvSpPr>
          <p:cNvPr id="43010" name="AutoShape 2" descr="C:\Documents and Settings\Administrator\Application Data\Tencent\Users\173692760\QQ\WinTemp\RichOle\D65(0HL`KBC3)YC`KLNM3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" name="图片 9" descr="12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1340768"/>
            <a:ext cx="3032337" cy="2448272"/>
          </a:xfrm>
          <a:prstGeom prst="rect">
            <a:avLst/>
          </a:prstGeom>
        </p:spPr>
      </p:pic>
      <p:pic>
        <p:nvPicPr>
          <p:cNvPr id="43011" name="Picture 3" descr="C:\Documents and Settings\Administrator\Application Data\Tencent\Users\173692760\QQ\WinTemp\RichOle\VB5I7G4MP190JHN$QV7PG3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077072"/>
            <a:ext cx="3017982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84585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一上课堂写真：校园里的植物</a:t>
            </a:r>
            <a:endParaRPr lang="zh-CN" altLang="en-US" sz="3200" b="1" dirty="0"/>
          </a:p>
        </p:txBody>
      </p:sp>
      <p:pic>
        <p:nvPicPr>
          <p:cNvPr id="23553" name="Picture 1" descr="C:\Documents and Settings\Administrator\Application Data\Tencent\Users\173692760\QQ\WinTemp\RichOle\UWJ5DDF844CQ[QDEJYDX8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7704856" cy="563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084585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一上课堂写真：校园里的植物</a:t>
            </a:r>
            <a:endParaRPr lang="zh-CN" altLang="en-US" sz="3200" b="1" dirty="0"/>
          </a:p>
        </p:txBody>
      </p:sp>
      <p:pic>
        <p:nvPicPr>
          <p:cNvPr id="22529" name="Picture 1" descr="C:\Documents and Settings\Administrator\Application Data\Tencent\Users\173692760\QQ\WinTemp\RichOle\($[FS_{A86U97U~{]32K4D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560840" cy="5630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84585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一上课堂写真：起点和终点</a:t>
            </a:r>
            <a:endParaRPr lang="zh-CN" altLang="en-US" sz="3200" b="1" dirty="0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7776864" cy="5665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084585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一上课堂写真：用手来测量</a:t>
            </a:r>
            <a:endParaRPr lang="zh-CN" altLang="en-US" sz="3200" b="1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560840" cy="557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084585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一上课堂写真：用不同的物体来测量</a:t>
            </a:r>
            <a:endParaRPr lang="zh-CN" altLang="en-US" sz="3200" b="1" dirty="0"/>
          </a:p>
        </p:txBody>
      </p:sp>
      <p:pic>
        <p:nvPicPr>
          <p:cNvPr id="19457" name="Picture 1" descr="C:\Documents and Settings\Administrator\Application Data\Tencent\Users\173692760\QQ\WinTemp\RichOle\D@_~@GQMGXDDFJ{H[W)5AL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632848" cy="562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084585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一上课堂写真：用相同的物体来测量</a:t>
            </a:r>
            <a:endParaRPr lang="zh-CN" altLang="en-US" sz="3200" b="1" dirty="0"/>
          </a:p>
        </p:txBody>
      </p:sp>
      <p:pic>
        <p:nvPicPr>
          <p:cNvPr id="18433" name="Picture 1" descr="C:\Documents and Settings\Administrator\Application Data\Tencent\Users\173692760\QQ\WinTemp\RichOle\KK{JI3DU(`V6LEDYCV1YZ@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56301"/>
            <a:ext cx="7632848" cy="56209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84585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一上课堂写真：做一个测量纸带</a:t>
            </a:r>
            <a:endParaRPr lang="zh-CN" altLang="en-US" sz="3200" b="1" dirty="0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7"/>
            <a:ext cx="7776864" cy="5653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Documents and Settings\Administrator\Application Data\Tencent\Users\173692760\QQ\WinTemp\RichOle\Q%VQE3YSYGM[9KW4){V`OG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417" y="980728"/>
            <a:ext cx="4243559" cy="5760640"/>
          </a:xfrm>
          <a:prstGeom prst="rect">
            <a:avLst/>
          </a:prstGeom>
          <a:solidFill>
            <a:schemeClr val="accent1"/>
          </a:solidFill>
          <a:ln w="50800">
            <a:noFill/>
          </a:ln>
        </p:spPr>
      </p:pic>
      <p:pic>
        <p:nvPicPr>
          <p:cNvPr id="5" name="Picture 3" descr="C:\Documents and Settings\Administrator\Application Data\Tencent\Users\173692760\QQ\WinTemp\RichOle\3}()U9K%MO6~}`YP2@TUB@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980728"/>
            <a:ext cx="4470345" cy="5760640"/>
          </a:xfrm>
          <a:prstGeom prst="rect">
            <a:avLst/>
          </a:prstGeom>
          <a:noFill/>
          <a:ln w="50800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0" y="18864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一下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我们周围的物体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课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动物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课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2922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5488" y="1204913"/>
            <a:ext cx="515302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5750" y="2600325"/>
            <a:ext cx="504825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51520" y="5842337"/>
            <a:ext cx="377539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hlinkClick r:id="rId5"/>
              </a:rPr>
              <a:t>https://www.meipian.cn/17d9tvx6</a:t>
            </a:r>
            <a:r>
              <a:rPr lang="en-US" altLang="zh-CN" sz="1400" dirty="0" smtClean="0"/>
              <a:t>  </a:t>
            </a:r>
            <a:r>
              <a:rPr lang="zh-CN" altLang="en-US" sz="1400" dirty="0" smtClean="0"/>
              <a:t>养殖令</a:t>
            </a:r>
            <a:r>
              <a:rPr lang="en-US" altLang="zh-CN" sz="1400" dirty="0" smtClean="0"/>
              <a:t>1</a:t>
            </a:r>
            <a:endParaRPr lang="zh-CN" altLang="en-US" sz="1400" dirty="0" smtClean="0"/>
          </a:p>
          <a:p>
            <a:r>
              <a:rPr lang="en-US" altLang="zh-CN" sz="1400" dirty="0" smtClean="0">
                <a:hlinkClick r:id="rId6"/>
              </a:rPr>
              <a:t>https://www.meipian.cn/19odlwl6</a:t>
            </a:r>
            <a:r>
              <a:rPr lang="en-US" altLang="zh-CN" sz="1400" dirty="0" smtClean="0"/>
              <a:t>  </a:t>
            </a:r>
            <a:r>
              <a:rPr lang="zh-CN" altLang="en-US" sz="1400" dirty="0" smtClean="0"/>
              <a:t>养殖令</a:t>
            </a:r>
            <a:r>
              <a:rPr lang="en-US" altLang="zh-CN" sz="1400" dirty="0" smtClean="0"/>
              <a:t>2</a:t>
            </a:r>
            <a:endParaRPr lang="en-US" altLang="zh-CN" sz="1400" dirty="0" smtClean="0">
              <a:hlinkClick r:id="rId7"/>
            </a:endParaRPr>
          </a:p>
          <a:p>
            <a:r>
              <a:rPr lang="en-US" altLang="zh-CN" sz="1400" dirty="0" smtClean="0">
                <a:hlinkClick r:id="rId8"/>
              </a:rPr>
              <a:t>https://www.meipian.cn/19sd2o36</a:t>
            </a:r>
            <a:r>
              <a:rPr lang="en-US" altLang="zh-CN" sz="1400" dirty="0" smtClean="0"/>
              <a:t>  </a:t>
            </a:r>
            <a:r>
              <a:rPr lang="zh-CN" altLang="en-US" sz="1400" dirty="0" smtClean="0"/>
              <a:t>养殖令</a:t>
            </a:r>
            <a:r>
              <a:rPr lang="en-US" altLang="zh-CN" sz="1400" dirty="0" smtClean="0"/>
              <a:t>3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76672"/>
            <a:ext cx="6769589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0" y="6063679"/>
            <a:ext cx="9144000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/>
              <a:t>天宁小学“养蚕小博士”评比公告 </a:t>
            </a:r>
            <a:r>
              <a:rPr lang="en-US" altLang="zh-CN" sz="2000" dirty="0" smtClean="0">
                <a:hlinkClick r:id="rId4"/>
              </a:rPr>
              <a:t>http://e.meipian.cn/list.php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4048" y="260648"/>
            <a:ext cx="216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捕蝇草</a:t>
            </a:r>
            <a:endParaRPr lang="en-US" altLang="zh-CN" sz="44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Picture 6" descr="(Z4ZY]]0QHOV]IPYA4%$XVQ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628800"/>
            <a:ext cx="3600400" cy="312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95536" y="260648"/>
            <a:ext cx="5400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这是什么植物</a:t>
            </a:r>
            <a:r>
              <a:rPr lang="en-US" altLang="zh-CN" sz="4400" b="1" dirty="0" smtClean="0">
                <a:latin typeface="华文楷体" pitchFamily="2" charset="-122"/>
                <a:ea typeface="华文楷体" pitchFamily="2" charset="-122"/>
              </a:rPr>
              <a:t>——</a:t>
            </a:r>
          </a:p>
        </p:txBody>
      </p:sp>
      <p:sp>
        <p:nvSpPr>
          <p:cNvPr id="8" name="矩形 7"/>
          <p:cNvSpPr/>
          <p:nvPr/>
        </p:nvSpPr>
        <p:spPr>
          <a:xfrm>
            <a:off x="5004048" y="5013176"/>
            <a:ext cx="33512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/>
              <a:t>好玩的捕蝇草</a:t>
            </a:r>
            <a:r>
              <a:rPr lang="en-US" altLang="zh-CN" sz="3600" b="1" dirty="0" smtClean="0"/>
              <a:t>55</a:t>
            </a:r>
            <a:r>
              <a:rPr lang="zh-CN" altLang="en-US" sz="3600" b="1" dirty="0" smtClean="0"/>
              <a:t>秒</a:t>
            </a:r>
            <a:endParaRPr lang="zh-CN" altLang="en-US" sz="3600" b="1" dirty="0"/>
          </a:p>
        </p:txBody>
      </p:sp>
      <p:pic>
        <p:nvPicPr>
          <p:cNvPr id="26626" name="Picture 2" descr="http://img4q.duitang.com/uploads/item/201203/10/20120310142500_BfMnS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484784"/>
            <a:ext cx="3720771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084585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一下课堂写真：发现物体的特征</a:t>
            </a:r>
            <a:endParaRPr lang="zh-CN" altLang="en-US" sz="3200" b="1" dirty="0"/>
          </a:p>
        </p:txBody>
      </p:sp>
      <p:pic>
        <p:nvPicPr>
          <p:cNvPr id="12289" name="Picture 1" descr="C:\Documents and Settings\Administrator\Application Data\Tencent\Users\173692760\QQ\WinTemp\RichOle\%IBR%COEJ3T[Z~~9R8BAO8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77200"/>
            <a:ext cx="7560840" cy="5600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084585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一下课堂写真：观察一瓶水</a:t>
            </a:r>
            <a:endParaRPr lang="zh-CN" altLang="en-US" sz="3200" b="1" dirty="0"/>
          </a:p>
        </p:txBody>
      </p:sp>
      <p:pic>
        <p:nvPicPr>
          <p:cNvPr id="11265" name="Picture 1" descr="C:\Documents and Settings\Administrator\Application Data\Tencent\Users\173692760\QQ\WinTemp\RichOle\OV5``8DL]C@%PDS7X~$@8X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7344816" cy="54540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084585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一下课堂写真：它们去哪里了</a:t>
            </a:r>
            <a:endParaRPr lang="zh-CN" altLang="en-US" sz="3200" b="1" dirty="0"/>
          </a:p>
        </p:txBody>
      </p:sp>
      <p:pic>
        <p:nvPicPr>
          <p:cNvPr id="10241" name="Picture 1" descr="C:\Documents and Settings\Administrator\Application Data\Tencent\Users\173692760\QQ\WinTemp\RichOle\@5}0BW3IA]M2K[%WUPPUGG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49657"/>
            <a:ext cx="7488832" cy="56276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084585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一下课堂写真：校园里的动物</a:t>
            </a:r>
            <a:endParaRPr lang="zh-CN" altLang="en-US" sz="3200" b="1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7776864" cy="5623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084585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一下课堂写真：观察一种动物</a:t>
            </a:r>
            <a:endParaRPr lang="zh-CN" altLang="en-US" sz="3200" b="1" dirty="0"/>
          </a:p>
        </p:txBody>
      </p:sp>
      <p:pic>
        <p:nvPicPr>
          <p:cNvPr id="8193" name="Picture 1" descr="C:\Documents and Settings\Administrator\Application Data\Tencent\Users\173692760\QQ\WinTemp\RichOle\8PA@UHTKMK17TT8L7QVNL{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3204952" cy="5472608"/>
          </a:xfrm>
          <a:prstGeom prst="rect">
            <a:avLst/>
          </a:prstGeom>
          <a:noFill/>
        </p:spPr>
      </p:pic>
      <p:pic>
        <p:nvPicPr>
          <p:cNvPr id="8194" name="Picture 2" descr="C:\Documents and Settings\Administrator\Application Data\Tencent\Users\173692760\QQ\WinTemp\RichOle\`[D{`KAM{49}EY014N4BWR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32656"/>
            <a:ext cx="4032448" cy="5473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084585"/>
            <a:ext cx="9144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一下课堂写真：观察鱼</a:t>
            </a:r>
            <a:endParaRPr lang="zh-CN" altLang="en-US" sz="3200" b="1" dirty="0"/>
          </a:p>
        </p:txBody>
      </p:sp>
      <p:pic>
        <p:nvPicPr>
          <p:cNvPr id="7169" name="Picture 1" descr="C:\Documents and Settings\Administrator\Application Data\Tencent\Users\173692760\QQ\WinTemp\RichOle\GQZ`}4(YR7%}HLXU1%I4I(Q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60648"/>
            <a:ext cx="7560840" cy="55436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88640"/>
            <a:ext cx="6948264" cy="4325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+mn-ea"/>
              </a:rPr>
              <a:t>神奇的捕鼠器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+mn-ea"/>
              </a:rPr>
              <a:t>好玩的捕蝇草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+mn-ea"/>
              </a:rPr>
              <a:t>植物生长：从种子到开花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3600" b="1" dirty="0" smtClean="0">
                <a:latin typeface="+mn-ea"/>
              </a:rPr>
              <a:t>……</a:t>
            </a:r>
            <a:endParaRPr lang="en-US" altLang="zh-CN" b="1" dirty="0" smtClean="0"/>
          </a:p>
        </p:txBody>
      </p:sp>
      <p:pic>
        <p:nvPicPr>
          <p:cNvPr id="29698" name="Picture 2" descr="C:\Documents and Settings\Administrator\Application Data\Tencent\Users\173692760\QQ\WinTemp\RichOle\A5A6`(5`7HLERF}K5ISJL(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55576" y="404664"/>
            <a:ext cx="83884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一上：</a:t>
            </a:r>
            <a:r>
              <a:rPr lang="en-US" altLang="zh-CN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植物</a:t>
            </a:r>
            <a:r>
              <a:rPr lang="en-US" altLang="zh-CN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》《</a:t>
            </a:r>
            <a:r>
              <a:rPr lang="zh-CN" altLang="en-US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比较与测量</a:t>
            </a:r>
            <a:r>
              <a:rPr lang="en-US" altLang="zh-CN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一下：</a:t>
            </a:r>
            <a:r>
              <a:rPr lang="en-US" altLang="zh-CN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我们周围的物体</a:t>
            </a:r>
            <a:r>
              <a:rPr lang="en-US" altLang="zh-CN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》《</a:t>
            </a:r>
            <a:r>
              <a:rPr lang="zh-CN" altLang="en-US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动物</a:t>
            </a:r>
            <a:r>
              <a:rPr lang="en-US" altLang="zh-CN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二上：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我们的地球家园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》《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材料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二下：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磁铁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》《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我们自己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</a:p>
        </p:txBody>
      </p:sp>
      <p:sp>
        <p:nvSpPr>
          <p:cNvPr id="10" name="矩形 9"/>
          <p:cNvSpPr/>
          <p:nvPr/>
        </p:nvSpPr>
        <p:spPr>
          <a:xfrm>
            <a:off x="252536" y="5589240"/>
            <a:ext cx="88914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zh-CN" altLang="en-US" sz="54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回顾</a:t>
            </a:r>
            <a:r>
              <a:rPr lang="en-US" altLang="zh-CN" sz="54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————</a:t>
            </a:r>
            <a:endParaRPr lang="zh-CN" altLang="en-US" sz="5400" b="1" cap="none" spc="0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04456" y="5589240"/>
            <a:ext cx="4679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r"/>
            <a:r>
              <a:rPr lang="en-US" altLang="zh-CN" sz="54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————</a:t>
            </a:r>
            <a:r>
              <a:rPr lang="zh-CN" altLang="en-US" sz="54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展望</a:t>
            </a:r>
            <a:endParaRPr lang="zh-CN" altLang="en-US" sz="5400" b="1" cap="none" spc="0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448" y="980567"/>
            <a:ext cx="4298213" cy="574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18864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二上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我们的地球家园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课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材料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课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8" name="Picture 4" descr="C:\Documents and Settings\Administrator\Application Data\Tencent\Users\173692760\QQ\WinTemp\RichOle\E`8]IHIIAB1JU{`MIRJ3]H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1563" y="980728"/>
            <a:ext cx="4352925" cy="572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94542"/>
            <a:ext cx="4139952" cy="574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" name="Picture 1" descr="C:\Documents and Settings\Administrator\Application Data\Tencent\Users\173692760\QQ\WinTemp\RichOle\EZB301P348OJB}BHZXHT_G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994210"/>
            <a:ext cx="4466968" cy="573358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0" y="18864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二下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磁铁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课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我们自己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课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88032"/>
            <a:ext cx="4502930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3" y="288031"/>
            <a:ext cx="4201069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2636912"/>
            <a:ext cx="9144000" cy="21236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自由阅读，说说发现什么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全班讨论，提建议和愿望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(Z4ZY]]0QHOV]IPYA4%$XVQ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052736"/>
            <a:ext cx="4176464" cy="3626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501317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/>
              <a:t>植物生长：从种子到开花</a:t>
            </a:r>
            <a:endParaRPr lang="en-US" altLang="zh-CN" sz="3600" b="1" dirty="0" smtClean="0"/>
          </a:p>
          <a:p>
            <a:pPr algn="ctr"/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分</a:t>
            </a:r>
            <a:r>
              <a:rPr lang="en-US" altLang="zh-CN" sz="3600" b="1" dirty="0" smtClean="0"/>
              <a:t>25</a:t>
            </a:r>
            <a:r>
              <a:rPr lang="zh-CN" altLang="en-US" sz="3600" b="1" dirty="0" smtClean="0"/>
              <a:t>秒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04664"/>
            <a:ext cx="9144000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华文中宋" pitchFamily="2" charset="-122"/>
                <a:ea typeface="华文中宋" pitchFamily="2" charset="-122"/>
              </a:rPr>
              <a:t>神奇科学，一起同行</a:t>
            </a:r>
            <a:endParaRPr lang="zh-CN" altLang="en-US" sz="54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80591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我们的约定</a:t>
            </a:r>
            <a:endParaRPr lang="zh-CN" altLang="en-US" sz="48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6512" y="2852936"/>
            <a:ext cx="91805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 dirty="0" smtClean="0">
                <a:latin typeface="华文中宋" pitchFamily="2" charset="-122"/>
                <a:ea typeface="华文中宋" pitchFamily="2" charset="-122"/>
              </a:rPr>
              <a:t>  1.</a:t>
            </a:r>
            <a:r>
              <a:rPr lang="zh-CN" altLang="en-US" sz="4800" b="1" dirty="0" smtClean="0">
                <a:latin typeface="华文中宋" pitchFamily="2" charset="-122"/>
                <a:ea typeface="华文中宋" pitchFamily="2" charset="-122"/>
              </a:rPr>
              <a:t>三大口令（</a:t>
            </a:r>
            <a:r>
              <a:rPr lang="en-US" altLang="zh-CN" sz="4800" b="1" dirty="0" smtClean="0">
                <a:latin typeface="华文中宋" pitchFamily="2" charset="-122"/>
                <a:ea typeface="华文中宋" pitchFamily="2" charset="-122"/>
              </a:rPr>
              <a:t>12</a:t>
            </a:r>
            <a:r>
              <a:rPr lang="zh-CN" altLang="en-US" sz="4800" b="1" dirty="0" smtClean="0">
                <a:latin typeface="华文中宋" pitchFamily="2" charset="-122"/>
                <a:ea typeface="华文中宋" pitchFamily="2" charset="-122"/>
              </a:rPr>
              <a:t>，</a:t>
            </a:r>
            <a:r>
              <a:rPr lang="en-US" altLang="zh-CN" sz="4800" b="1" dirty="0" smtClean="0">
                <a:latin typeface="华文中宋" pitchFamily="2" charset="-122"/>
                <a:ea typeface="华文中宋" pitchFamily="2" charset="-122"/>
              </a:rPr>
              <a:t>34</a:t>
            </a:r>
            <a:r>
              <a:rPr lang="zh-CN" altLang="en-US" sz="4800" b="1" dirty="0" smtClean="0">
                <a:latin typeface="华文中宋" pitchFamily="2" charset="-122"/>
                <a:ea typeface="华文中宋" pitchFamily="2" charset="-122"/>
              </a:rPr>
              <a:t>，</a:t>
            </a:r>
            <a:r>
              <a:rPr lang="en-US" altLang="zh-CN" sz="4800" b="1" dirty="0" smtClean="0">
                <a:latin typeface="华文中宋" pitchFamily="2" charset="-122"/>
                <a:ea typeface="华文中宋" pitchFamily="2" charset="-122"/>
              </a:rPr>
              <a:t>56</a:t>
            </a:r>
            <a:r>
              <a:rPr lang="zh-CN" altLang="en-US" sz="4800" b="1" dirty="0" smtClean="0">
                <a:latin typeface="华文中宋" pitchFamily="2" charset="-122"/>
                <a:ea typeface="华文中宋" pitchFamily="2" charset="-122"/>
              </a:rPr>
              <a:t>）</a:t>
            </a:r>
            <a:endParaRPr lang="en-US" altLang="zh-CN" sz="4800" b="1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 b="1" dirty="0" smtClean="0">
                <a:latin typeface="华文中宋" pitchFamily="2" charset="-122"/>
                <a:ea typeface="华文中宋" pitchFamily="2" charset="-122"/>
              </a:rPr>
              <a:t>  2.</a:t>
            </a:r>
            <a:r>
              <a:rPr lang="zh-CN" altLang="en-US" sz="4800" b="1" smtClean="0">
                <a:latin typeface="华文中宋" pitchFamily="2" charset="-122"/>
                <a:ea typeface="华文中宋" pitchFamily="2" charset="-122"/>
              </a:rPr>
              <a:t>日常加</a:t>
            </a:r>
            <a:r>
              <a:rPr lang="zh-CN" altLang="en-US" sz="4800" b="1" dirty="0" smtClean="0">
                <a:latin typeface="华文中宋" pitchFamily="2" charset="-122"/>
                <a:ea typeface="华文中宋" pitchFamily="2" charset="-122"/>
              </a:rPr>
              <a:t>星和扣分制度</a:t>
            </a:r>
            <a:endParaRPr lang="en-US" altLang="zh-CN" sz="4800" b="1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 b="1" dirty="0" smtClean="0">
                <a:latin typeface="华文中宋" pitchFamily="2" charset="-122"/>
                <a:ea typeface="华文中宋" pitchFamily="2" charset="-122"/>
              </a:rPr>
              <a:t>  3.</a:t>
            </a:r>
            <a:r>
              <a:rPr lang="zh-CN" altLang="en-US" sz="4800" b="1" dirty="0" smtClean="0">
                <a:latin typeface="华文中宋" pitchFamily="2" charset="-122"/>
                <a:ea typeface="华文中宋" pitchFamily="2" charset="-122"/>
              </a:rPr>
              <a:t>组长负责和小组合作</a:t>
            </a:r>
            <a:endParaRPr lang="zh-CN" altLang="en-US" sz="48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20688"/>
            <a:ext cx="69482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600" b="1" dirty="0" smtClean="0">
                <a:latin typeface="+mn-ea"/>
              </a:rPr>
              <a:t>无壳孵化小鸡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+mn-ea"/>
              </a:rPr>
              <a:t>好玩的捕蝇草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+mn-ea"/>
              </a:rPr>
              <a:t>植物生长：从种子到开花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3600" b="1" dirty="0" smtClean="0">
                <a:latin typeface="+mn-ea"/>
              </a:rPr>
              <a:t>……</a:t>
            </a:r>
            <a:endParaRPr lang="en-US" altLang="zh-CN" b="1" dirty="0" smtClean="0"/>
          </a:p>
        </p:txBody>
      </p:sp>
      <p:sp>
        <p:nvSpPr>
          <p:cNvPr id="3" name="矩形 2"/>
          <p:cNvSpPr/>
          <p:nvPr/>
        </p:nvSpPr>
        <p:spPr>
          <a:xfrm>
            <a:off x="0" y="5589240"/>
            <a:ext cx="9144000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身边处处有科学，科学好神奇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……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11267" name="Picture 3" descr="C:\Documents and Settings\Administrator\Application Data\Tencent\Users\173692760\QQ\WinTemp\RichOle\R8~R]J77N0Q8XT%Q1G%N2P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8752" y="2132856"/>
            <a:ext cx="2160240" cy="3005027"/>
          </a:xfrm>
          <a:prstGeom prst="rect">
            <a:avLst/>
          </a:prstGeom>
          <a:noFill/>
        </p:spPr>
      </p:pic>
      <p:sp>
        <p:nvSpPr>
          <p:cNvPr id="6" name="云形标注 5"/>
          <p:cNvSpPr/>
          <p:nvPr/>
        </p:nvSpPr>
        <p:spPr>
          <a:xfrm>
            <a:off x="4104456" y="404664"/>
            <a:ext cx="3456384" cy="1440160"/>
          </a:xfrm>
          <a:prstGeom prst="cloudCallout">
            <a:avLst>
              <a:gd name="adj1" fmla="val 40318"/>
              <a:gd name="adj2" fmla="val 9273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36504" y="764704"/>
            <a:ext cx="4607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有什么想法</a:t>
            </a:r>
            <a:endParaRPr lang="zh-CN" altLang="en-US" sz="3600" b="1" dirty="0">
              <a:solidFill>
                <a:srgbClr val="00B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88640"/>
            <a:ext cx="6948264" cy="4325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+mn-ea"/>
              </a:rPr>
              <a:t>神奇的捕鼠器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+mn-ea"/>
              </a:rPr>
              <a:t>好玩的捕蝇草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+mn-ea"/>
              </a:rPr>
              <a:t>植物生长：从种子到开花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3600" b="1" dirty="0" smtClean="0">
                <a:latin typeface="+mn-ea"/>
              </a:rPr>
              <a:t>……</a:t>
            </a:r>
            <a:endParaRPr lang="en-US" altLang="zh-CN" b="1" dirty="0" smtClean="0"/>
          </a:p>
        </p:txBody>
      </p:sp>
      <p:pic>
        <p:nvPicPr>
          <p:cNvPr id="29698" name="Picture 2" descr="C:\Documents and Settings\Administrator\Application Data\Tencent\Users\173692760\QQ\WinTemp\RichOle\A5A6`(5`7HLERF}K5ISJL(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55576" y="404664"/>
            <a:ext cx="8388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一上：</a:t>
            </a:r>
            <a:r>
              <a:rPr lang="en-US" altLang="zh-CN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植物</a:t>
            </a:r>
            <a:r>
              <a:rPr lang="en-US" altLang="zh-CN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》《</a:t>
            </a:r>
            <a:r>
              <a:rPr lang="zh-CN" altLang="en-US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比较与测量</a:t>
            </a:r>
            <a:r>
              <a:rPr lang="en-US" altLang="zh-CN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一下：</a:t>
            </a:r>
            <a:r>
              <a:rPr lang="en-US" altLang="zh-CN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我们周围的物体</a:t>
            </a:r>
            <a:r>
              <a:rPr lang="en-US" altLang="zh-CN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》《</a:t>
            </a:r>
            <a:r>
              <a:rPr lang="zh-CN" altLang="en-US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动物</a:t>
            </a:r>
            <a:r>
              <a:rPr lang="en-US" altLang="zh-CN" sz="36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》</a:t>
            </a:r>
          </a:p>
        </p:txBody>
      </p:sp>
      <p:sp>
        <p:nvSpPr>
          <p:cNvPr id="10" name="矩形 9"/>
          <p:cNvSpPr/>
          <p:nvPr/>
        </p:nvSpPr>
        <p:spPr>
          <a:xfrm>
            <a:off x="252536" y="5589240"/>
            <a:ext cx="88914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zh-CN" altLang="en-US" sz="54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回顾</a:t>
            </a:r>
            <a:r>
              <a:rPr lang="en-US" altLang="zh-CN" sz="54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————</a:t>
            </a:r>
            <a:endParaRPr lang="zh-CN" altLang="en-US" sz="5400" b="1" cap="none" spc="0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istrator\Application Data\Tencent\Users\173692760\QQ\WinTemp\RichOle\UI~HKKJV1P{)TS@DPVXQ%B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936104"/>
            <a:ext cx="4433060" cy="5733256"/>
          </a:xfrm>
          <a:prstGeom prst="rect">
            <a:avLst/>
          </a:prstGeom>
          <a:noFill/>
          <a:ln w="50800">
            <a:noFill/>
          </a:ln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528" y="936103"/>
            <a:ext cx="4183361" cy="5733256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18864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一上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植物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课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比较与测量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课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 descr="C:\Documents and Settings\Administrator\Application Data\Tencent\Users\173692760\QQ\WinTemp\RichOle\O@I5GARA_FI32DP[YOVKF3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5796136" cy="5206699"/>
          </a:xfrm>
          <a:prstGeom prst="rect">
            <a:avLst/>
          </a:prstGeom>
          <a:noFill/>
        </p:spPr>
      </p:pic>
      <p:pic>
        <p:nvPicPr>
          <p:cNvPr id="34817" name="Picture 1" descr="C:\Documents and Settings\Administrator\Application Data\Tencent\Users\173692760\QQ\WinTemp\RichOle\HYLK$4O@H~SIL57)}82@Z$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908720"/>
            <a:ext cx="5328592" cy="4919487"/>
          </a:xfrm>
          <a:prstGeom prst="rect">
            <a:avLst/>
          </a:prstGeom>
          <a:noFill/>
        </p:spPr>
      </p:pic>
      <p:pic>
        <p:nvPicPr>
          <p:cNvPr id="34818" name="Picture 2" descr="C:\Documents and Settings\Administrator\Application Data\Tencent\Users\173692760\QQ\WinTemp\RichOle\LP@A08)E%VWIRUWT}DF{VQ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81475" y="2114550"/>
            <a:ext cx="4962525" cy="474345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395536" y="5930696"/>
            <a:ext cx="3600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hlinkClick r:id="rId5"/>
              </a:rPr>
              <a:t>https://www.meipian.cn/sh9qx8l</a:t>
            </a:r>
            <a:r>
              <a:rPr lang="en-US" altLang="zh-CN" sz="1400" dirty="0" smtClean="0"/>
              <a:t>  </a:t>
            </a:r>
            <a:r>
              <a:rPr lang="zh-CN" altLang="en-US" sz="1400" dirty="0" smtClean="0"/>
              <a:t>种植令</a:t>
            </a:r>
            <a:endParaRPr lang="en-US" altLang="zh-CN" sz="1400" dirty="0" smtClean="0"/>
          </a:p>
          <a:p>
            <a:r>
              <a:rPr lang="en-US" altLang="zh-CN" sz="1400" dirty="0" smtClean="0">
                <a:hlinkClick r:id="rId6"/>
              </a:rPr>
              <a:t>https://www.meipian.cn/t3znvhm</a:t>
            </a:r>
            <a:r>
              <a:rPr lang="en-US" altLang="zh-CN" sz="1400" dirty="0" smtClean="0"/>
              <a:t>  </a:t>
            </a:r>
            <a:r>
              <a:rPr lang="zh-CN" altLang="en-US" sz="1400" dirty="0" smtClean="0"/>
              <a:t>观察令</a:t>
            </a:r>
            <a:endParaRPr lang="en-US" altLang="zh-CN" sz="1400" dirty="0" smtClean="0"/>
          </a:p>
          <a:p>
            <a:r>
              <a:rPr lang="en-US" altLang="zh-CN" sz="1400" dirty="0" smtClean="0">
                <a:hlinkClick r:id="rId7"/>
              </a:rPr>
              <a:t>https://www.meipian.cn/xlz88dr</a:t>
            </a:r>
            <a:r>
              <a:rPr lang="en-US" altLang="zh-CN" sz="1400" dirty="0" smtClean="0"/>
              <a:t>  </a:t>
            </a:r>
            <a:r>
              <a:rPr lang="zh-CN" altLang="en-US" sz="1400" dirty="0" smtClean="0"/>
              <a:t>总结令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88640"/>
            <a:ext cx="9144000" cy="8925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种子变变变”快来看看我跟种子的神奇之旅吧！</a:t>
            </a:r>
            <a:endParaRPr lang="en-US" altLang="zh-CN" sz="2800" b="1" dirty="0" smtClean="0"/>
          </a:p>
          <a:p>
            <a:pPr algn="ctr"/>
            <a:r>
              <a:rPr lang="en-US" altLang="zh-CN" sz="2400" dirty="0" smtClean="0">
                <a:hlinkClick r:id="rId2"/>
              </a:rPr>
              <a:t>https://www.meipian.cn/sl7l48e</a:t>
            </a:r>
            <a:r>
              <a:rPr lang="en-US" altLang="zh-CN" sz="2400" dirty="0" smtClean="0"/>
              <a:t>  </a:t>
            </a:r>
            <a:r>
              <a:rPr lang="zh-CN" altLang="en-US" sz="2400" dirty="0" smtClean="0"/>
              <a:t>阅读 </a:t>
            </a:r>
            <a:r>
              <a:rPr lang="en-US" altLang="zh-CN" sz="2400" dirty="0" smtClean="0"/>
              <a:t>7662</a:t>
            </a:r>
            <a:endParaRPr lang="zh-CN" altLang="en-US" sz="2400" dirty="0"/>
          </a:p>
        </p:txBody>
      </p:sp>
      <p:pic>
        <p:nvPicPr>
          <p:cNvPr id="10241" name="Picture 1" descr="C:\Documents and Settings\Administrator\Application Data\Tencent\Users\173692760\QQ\WinTemp\RichOle\4MSRFGRL1[PWKL~R`6TA(A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7" y="1336832"/>
            <a:ext cx="6840760" cy="5262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2229</TotalTime>
  <Words>828</Words>
  <Application>Microsoft Office PowerPoint</Application>
  <PresentationFormat>全屏显示(4:3)</PresentationFormat>
  <Paragraphs>85</Paragraphs>
  <Slides>40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313</cp:revision>
  <dcterms:created xsi:type="dcterms:W3CDTF">2017-08-06T08:46:27Z</dcterms:created>
  <dcterms:modified xsi:type="dcterms:W3CDTF">2018-08-28T15:06:52Z</dcterms:modified>
</cp:coreProperties>
</file>