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1120" r:id="rId2"/>
    <p:sldId id="1096" r:id="rId3"/>
    <p:sldId id="975" r:id="rId4"/>
    <p:sldId id="973" r:id="rId5"/>
    <p:sldId id="979" r:id="rId6"/>
    <p:sldId id="978" r:id="rId7"/>
    <p:sldId id="1098" r:id="rId8"/>
    <p:sldId id="1016" r:id="rId9"/>
    <p:sldId id="349" r:id="rId10"/>
    <p:sldId id="1035" r:id="rId11"/>
    <p:sldId id="1105" r:id="rId12"/>
    <p:sldId id="64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718">
          <p15:clr>
            <a:srgbClr val="A4A3A4"/>
          </p15:clr>
        </p15:guide>
        <p15:guide id="3" pos="338">
          <p15:clr>
            <a:srgbClr val="A4A3A4"/>
          </p15:clr>
        </p15:guide>
        <p15:guide id="4" pos="7290">
          <p15:clr>
            <a:srgbClr val="A4A3A4"/>
          </p15:clr>
        </p15:guide>
        <p15:guide id="5" orient="horz" pos="875">
          <p15:clr>
            <a:srgbClr val="A4A3A4"/>
          </p15:clr>
        </p15:guide>
        <p15:guide id="6" orient="horz" pos="417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pple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CD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78" autoAdjust="0"/>
    <p:restoredTop sz="89626" autoAdjust="0"/>
  </p:normalViewPr>
  <p:slideViewPr>
    <p:cSldViewPr snapToGrid="0" showGuides="1">
      <p:cViewPr varScale="1">
        <p:scale>
          <a:sx n="80" d="100"/>
          <a:sy n="80" d="100"/>
        </p:scale>
        <p:origin x="198" y="42"/>
      </p:cViewPr>
      <p:guideLst>
        <p:guide orient="horz" pos="2268"/>
        <p:guide pos="3718"/>
        <p:guide pos="338"/>
        <p:guide pos="7290"/>
        <p:guide orient="horz" pos="875"/>
        <p:guide orient="horz" pos="41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接下来，我将从教材、学情、目标、教学流程四个方面进行说课。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在解决本课的相关概念学习外，我们也这一课定位为基于大单元的项目化学习的入项课，因此目标定为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-1" fmla="*/ 1301207 w 1301207"/>
              <a:gd name="connsiteY0-2" fmla="*/ 0 h 3069398"/>
              <a:gd name="connsiteX1-3" fmla="*/ 1288508 w 1301207"/>
              <a:gd name="connsiteY1-4" fmla="*/ 1251960 h 3069398"/>
              <a:gd name="connsiteX2-5" fmla="*/ 1301207 w 1301207"/>
              <a:gd name="connsiteY2-6" fmla="*/ 3069398 h 3069398"/>
              <a:gd name="connsiteX3-7" fmla="*/ 165104 w 1301207"/>
              <a:gd name="connsiteY3-8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-9" fmla="*/ 1288508 w 1379948"/>
              <a:gd name="connsiteY0-10" fmla="*/ 1251960 h 3069398"/>
              <a:gd name="connsiteX1-11" fmla="*/ 1301207 w 1379948"/>
              <a:gd name="connsiteY1-12" fmla="*/ 3069398 h 3069398"/>
              <a:gd name="connsiteX2-13" fmla="*/ 165104 w 1379948"/>
              <a:gd name="connsiteY2-14" fmla="*/ 1933295 h 3069398"/>
              <a:gd name="connsiteX3-15" fmla="*/ 165104 w 1379948"/>
              <a:gd name="connsiteY3-16" fmla="*/ 1136103 h 3069398"/>
              <a:gd name="connsiteX4-17" fmla="*/ 1301207 w 1379948"/>
              <a:gd name="connsiteY4-18" fmla="*/ 0 h 3069398"/>
              <a:gd name="connsiteX5-19" fmla="*/ 1379948 w 1379948"/>
              <a:gd name="connsiteY5-20" fmla="*/ 1343400 h 3069398"/>
              <a:gd name="connsiteX0-21" fmla="*/ 1288508 w 1301207"/>
              <a:gd name="connsiteY0-22" fmla="*/ 1251960 h 3069398"/>
              <a:gd name="connsiteX1-23" fmla="*/ 1301207 w 1301207"/>
              <a:gd name="connsiteY1-24" fmla="*/ 3069398 h 3069398"/>
              <a:gd name="connsiteX2-25" fmla="*/ 165104 w 1301207"/>
              <a:gd name="connsiteY2-26" fmla="*/ 1933295 h 3069398"/>
              <a:gd name="connsiteX3-27" fmla="*/ 165104 w 1301207"/>
              <a:gd name="connsiteY3-28" fmla="*/ 1136103 h 3069398"/>
              <a:gd name="connsiteX4-29" fmla="*/ 1301207 w 1301207"/>
              <a:gd name="connsiteY4-30" fmla="*/ 0 h 3069398"/>
              <a:gd name="connsiteX0-31" fmla="*/ 1301207 w 1301207"/>
              <a:gd name="connsiteY0-32" fmla="*/ 3069398 h 3069398"/>
              <a:gd name="connsiteX1-33" fmla="*/ 165104 w 1301207"/>
              <a:gd name="connsiteY1-34" fmla="*/ 1933295 h 3069398"/>
              <a:gd name="connsiteX2-35" fmla="*/ 165104 w 1301207"/>
              <a:gd name="connsiteY2-36" fmla="*/ 1136103 h 3069398"/>
              <a:gd name="connsiteX3-37" fmla="*/ 1301207 w 1301207"/>
              <a:gd name="connsiteY3-38" fmla="*/ 0 h 3069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-1" fmla="*/ 0 w 4163416"/>
              <a:gd name="connsiteY0-2" fmla="*/ 1 h 1879306"/>
              <a:gd name="connsiteX1-3" fmla="*/ 2002248 w 4163416"/>
              <a:gd name="connsiteY1-4" fmla="*/ 0 h 1879306"/>
              <a:gd name="connsiteX2-5" fmla="*/ 4163416 w 4163416"/>
              <a:gd name="connsiteY2-6" fmla="*/ 1 h 1879306"/>
              <a:gd name="connsiteX3-7" fmla="*/ 4146874 w 4163416"/>
              <a:gd name="connsiteY3-8" fmla="*/ 31437 h 1879306"/>
              <a:gd name="connsiteX4-9" fmla="*/ 4074640 w 4163416"/>
              <a:gd name="connsiteY4-10" fmla="*/ 119866 h 1879306"/>
              <a:gd name="connsiteX5-11" fmla="*/ 2480303 w 4163416"/>
              <a:gd name="connsiteY5-12" fmla="*/ 1714203 h 1879306"/>
              <a:gd name="connsiteX6-13" fmla="*/ 1683111 w 4163416"/>
              <a:gd name="connsiteY6-14" fmla="*/ 1714203 h 1879306"/>
              <a:gd name="connsiteX7-15" fmla="*/ 88774 w 4163416"/>
              <a:gd name="connsiteY7-16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-17" fmla="*/ 2002248 w 4163416"/>
              <a:gd name="connsiteY0-18" fmla="*/ 0 h 1879306"/>
              <a:gd name="connsiteX1-19" fmla="*/ 4163416 w 4163416"/>
              <a:gd name="connsiteY1-20" fmla="*/ 1 h 1879306"/>
              <a:gd name="connsiteX2-21" fmla="*/ 4146874 w 4163416"/>
              <a:gd name="connsiteY2-22" fmla="*/ 31437 h 1879306"/>
              <a:gd name="connsiteX3-23" fmla="*/ 4074640 w 4163416"/>
              <a:gd name="connsiteY3-24" fmla="*/ 119866 h 1879306"/>
              <a:gd name="connsiteX4-25" fmla="*/ 2480303 w 4163416"/>
              <a:gd name="connsiteY4-26" fmla="*/ 1714203 h 1879306"/>
              <a:gd name="connsiteX5-27" fmla="*/ 1683111 w 4163416"/>
              <a:gd name="connsiteY5-28" fmla="*/ 1714203 h 1879306"/>
              <a:gd name="connsiteX6-29" fmla="*/ 88774 w 4163416"/>
              <a:gd name="connsiteY6-30" fmla="*/ 119866 h 1879306"/>
              <a:gd name="connsiteX7-31" fmla="*/ 16541 w 4163416"/>
              <a:gd name="connsiteY7-32" fmla="*/ 31437 h 1879306"/>
              <a:gd name="connsiteX8-33" fmla="*/ 0 w 4163416"/>
              <a:gd name="connsiteY8-34" fmla="*/ 1 h 1879306"/>
              <a:gd name="connsiteX9-35" fmla="*/ 2093688 w 4163416"/>
              <a:gd name="connsiteY9-36" fmla="*/ 91440 h 1879306"/>
              <a:gd name="connsiteX0-37" fmla="*/ 2002248 w 4163416"/>
              <a:gd name="connsiteY0-38" fmla="*/ 0 h 1879306"/>
              <a:gd name="connsiteX1-39" fmla="*/ 4163416 w 4163416"/>
              <a:gd name="connsiteY1-40" fmla="*/ 1 h 1879306"/>
              <a:gd name="connsiteX2-41" fmla="*/ 4146874 w 4163416"/>
              <a:gd name="connsiteY2-42" fmla="*/ 31437 h 1879306"/>
              <a:gd name="connsiteX3-43" fmla="*/ 4074640 w 4163416"/>
              <a:gd name="connsiteY3-44" fmla="*/ 119866 h 1879306"/>
              <a:gd name="connsiteX4-45" fmla="*/ 2480303 w 4163416"/>
              <a:gd name="connsiteY4-46" fmla="*/ 1714203 h 1879306"/>
              <a:gd name="connsiteX5-47" fmla="*/ 1683111 w 4163416"/>
              <a:gd name="connsiteY5-48" fmla="*/ 1714203 h 1879306"/>
              <a:gd name="connsiteX6-49" fmla="*/ 88774 w 4163416"/>
              <a:gd name="connsiteY6-50" fmla="*/ 119866 h 1879306"/>
              <a:gd name="connsiteX7-51" fmla="*/ 16541 w 4163416"/>
              <a:gd name="connsiteY7-52" fmla="*/ 31437 h 1879306"/>
              <a:gd name="connsiteX8-53" fmla="*/ 0 w 4163416"/>
              <a:gd name="connsiteY8-54" fmla="*/ 1 h 1879306"/>
              <a:gd name="connsiteX0-55" fmla="*/ 4163416 w 4163416"/>
              <a:gd name="connsiteY0-56" fmla="*/ 0 h 1879305"/>
              <a:gd name="connsiteX1-57" fmla="*/ 4146874 w 4163416"/>
              <a:gd name="connsiteY1-58" fmla="*/ 31436 h 1879305"/>
              <a:gd name="connsiteX2-59" fmla="*/ 4074640 w 4163416"/>
              <a:gd name="connsiteY2-60" fmla="*/ 119865 h 1879305"/>
              <a:gd name="connsiteX3-61" fmla="*/ 2480303 w 4163416"/>
              <a:gd name="connsiteY3-62" fmla="*/ 1714202 h 1879305"/>
              <a:gd name="connsiteX4-63" fmla="*/ 1683111 w 4163416"/>
              <a:gd name="connsiteY4-64" fmla="*/ 1714202 h 1879305"/>
              <a:gd name="connsiteX5-65" fmla="*/ 88774 w 4163416"/>
              <a:gd name="connsiteY5-66" fmla="*/ 119865 h 1879305"/>
              <a:gd name="connsiteX6-67" fmla="*/ 16541 w 4163416"/>
              <a:gd name="connsiteY6-68" fmla="*/ 31436 h 1879305"/>
              <a:gd name="connsiteX7-69" fmla="*/ 0 w 4163416"/>
              <a:gd name="connsiteY7-70" fmla="*/ 0 h 18793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中国好老师 背景板0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0" r="1481" b="17616"/>
          <a:stretch>
            <a:fillRect/>
          </a:stretch>
        </p:blipFill>
        <p:spPr>
          <a:xfrm>
            <a:off x="0" y="9"/>
            <a:ext cx="12192000" cy="12869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43920"/>
            <a:ext cx="10972800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284" y="1463091"/>
            <a:ext cx="10972800" cy="468827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CA3DC63-276F-2547-93F2-E681A1BB422E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2022/11/15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BFDBB87-006A-E84B-8274-1AF81A7DBDFD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15EC-18FE-483A-BCD7-5B7538FB2694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97242-F642-416A-9D2A-C1A4FDE0D8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占位符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图片占位符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</p:sldLayoutIdLst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05537ECB-DAF8-F67C-C3E9-0A14125ADF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2806FF6-E387-6254-BC16-7380F97FD7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id="{3717C9DF-DC80-7337-0A51-09E074BA77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矩形 2">
            <a:extLst>
              <a:ext uri="{FF2B5EF4-FFF2-40B4-BE49-F238E27FC236}">
                <a16:creationId xmlns:a16="http://schemas.microsoft.com/office/drawing/2014/main" id="{9A92DC1F-740F-2D96-7B24-1C8D45645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916" y="3104012"/>
            <a:ext cx="8094689" cy="1136651"/>
          </a:xfrm>
          <a:prstGeom prst="rect">
            <a:avLst/>
          </a:prstGeom>
          <a:solidFill>
            <a:srgbClr val="1468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zh-CN" sz="1735">
              <a:solidFill>
                <a:srgbClr val="1D97B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085CA0FB-DEC9-8E57-574F-55C8C501D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751" y="4681949"/>
            <a:ext cx="556456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137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ED7D3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杭州市蒋筑英学校  陈  滔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02DE3279-FF8A-548E-4EE0-8FE065F8A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1623" y="3266533"/>
            <a:ext cx="6888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《金钱豹去哪儿了》说课</a:t>
            </a:r>
          </a:p>
        </p:txBody>
      </p:sp>
    </p:spTree>
    <p:extLst>
      <p:ext uri="{BB962C8B-B14F-4D97-AF65-F5344CB8AC3E}">
        <p14:creationId xmlns:p14="http://schemas.microsoft.com/office/powerpoint/2010/main" val="309712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6840" y="305435"/>
            <a:ext cx="82105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说教学设计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0820" y="1777365"/>
            <a:ext cx="37471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科学概念发展</a:t>
            </a:r>
            <a:r>
              <a:rPr lang="zh-CN" altLang="en-US" sz="3200">
                <a:sym typeface="+mn-ea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0820" y="3451860"/>
            <a:ext cx="37471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highlight>
                  <a:srgbClr val="00FFFF"/>
                </a:highlight>
                <a:sym typeface="+mn-ea"/>
              </a:rPr>
              <a:t>项目问题解决</a:t>
            </a:r>
            <a:r>
              <a:rPr lang="zh-CN" altLang="en-US" sz="3200">
                <a:sym typeface="+mn-ea"/>
              </a:rPr>
              <a:t>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08960" y="1949450"/>
            <a:ext cx="12001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>
                <a:sym typeface="+mn-ea"/>
              </a:rPr>
              <a:t>食物关系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69510" y="1925955"/>
            <a:ext cx="1209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能量流动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（本质）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284335" y="1940560"/>
            <a:ext cx="30410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生态系统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（生物与环境相互影响）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200400" y="3479165"/>
            <a:ext cx="31940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金钱豹去哪儿了？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590030" y="3473450"/>
            <a:ext cx="29343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真的在山林中吗？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986010" y="3464560"/>
            <a:ext cx="22148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如果不在</a:t>
            </a:r>
            <a:r>
              <a:rPr lang="en-US" altLang="zh-CN" sz="2800">
                <a:sym typeface="+mn-ea"/>
              </a:rPr>
              <a:t>......</a:t>
            </a:r>
          </a:p>
        </p:txBody>
      </p:sp>
      <p:sp>
        <p:nvSpPr>
          <p:cNvPr id="17" name="上箭头 16"/>
          <p:cNvSpPr/>
          <p:nvPr/>
        </p:nvSpPr>
        <p:spPr>
          <a:xfrm rot="5400000">
            <a:off x="4498340" y="1990090"/>
            <a:ext cx="212725" cy="576580"/>
          </a:xfrm>
          <a:prstGeom prst="upArrow">
            <a:avLst>
              <a:gd name="adj1" fmla="val 50263"/>
              <a:gd name="adj2" fmla="val 48750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上箭头 17"/>
          <p:cNvSpPr/>
          <p:nvPr/>
        </p:nvSpPr>
        <p:spPr>
          <a:xfrm rot="5400000">
            <a:off x="6446520" y="1990090"/>
            <a:ext cx="212725" cy="576580"/>
          </a:xfrm>
          <a:prstGeom prst="upArrow">
            <a:avLst>
              <a:gd name="adj1" fmla="val 50263"/>
              <a:gd name="adj2" fmla="val 48750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上箭头 18"/>
          <p:cNvSpPr/>
          <p:nvPr/>
        </p:nvSpPr>
        <p:spPr>
          <a:xfrm rot="5400000">
            <a:off x="6217285" y="3633470"/>
            <a:ext cx="212725" cy="576580"/>
          </a:xfrm>
          <a:prstGeom prst="upArrow">
            <a:avLst>
              <a:gd name="adj1" fmla="val 50263"/>
              <a:gd name="adj2" fmla="val 48750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上箭头 19"/>
          <p:cNvSpPr/>
          <p:nvPr/>
        </p:nvSpPr>
        <p:spPr>
          <a:xfrm rot="5400000">
            <a:off x="9578975" y="3633470"/>
            <a:ext cx="212725" cy="576580"/>
          </a:xfrm>
          <a:prstGeom prst="upArrow">
            <a:avLst>
              <a:gd name="adj1" fmla="val 50263"/>
              <a:gd name="adj2" fmla="val 48750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弧形箭头 20"/>
          <p:cNvSpPr/>
          <p:nvPr/>
        </p:nvSpPr>
        <p:spPr>
          <a:xfrm flipH="1">
            <a:off x="4676140" y="4281805"/>
            <a:ext cx="6082030" cy="1006475"/>
          </a:xfrm>
          <a:prstGeom prst="curvedUp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5600" y="5448300"/>
            <a:ext cx="11652250" cy="1383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ym typeface="+mn-ea"/>
              </a:rPr>
              <a:t>        </a:t>
            </a:r>
            <a:r>
              <a:rPr lang="zh-CN" altLang="en-US" sz="2800" dirty="0">
                <a:sym typeface="+mn-ea"/>
              </a:rPr>
              <a:t>项目化学习的关键问题成为外显的主线架构；科学概念将在项目化学习的进程中发展。（</a:t>
            </a:r>
            <a:r>
              <a:rPr lang="zh-CN" alt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学科核心知识将在情境中建构与创造</a:t>
            </a:r>
            <a:r>
              <a:rPr lang="zh-CN" altLang="en-US" sz="2800" dirty="0">
                <a:sym typeface="+mn-ea"/>
              </a:rPr>
              <a:t>）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03720" y="1934210"/>
            <a:ext cx="2114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生物群落的稳定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ym typeface="+mn-ea"/>
              </a:rPr>
              <a:t>（数量平衡）</a:t>
            </a:r>
          </a:p>
        </p:txBody>
      </p:sp>
      <p:sp>
        <p:nvSpPr>
          <p:cNvPr id="23" name="上箭头 22"/>
          <p:cNvSpPr/>
          <p:nvPr/>
        </p:nvSpPr>
        <p:spPr>
          <a:xfrm rot="5400000">
            <a:off x="9357995" y="1993265"/>
            <a:ext cx="212725" cy="576580"/>
          </a:xfrm>
          <a:prstGeom prst="upArrow">
            <a:avLst>
              <a:gd name="adj1" fmla="val 50263"/>
              <a:gd name="adj2" fmla="val 48750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0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nimBg="1"/>
      <p:bldP spid="3" grpId="0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6555" y="2374900"/>
            <a:ext cx="6504940" cy="2306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/>
              <a:t>（1）</a:t>
            </a:r>
            <a:r>
              <a:rPr lang="zh-CN" altLang="en-US" sz="3200" dirty="0">
                <a:sym typeface="+mn-ea"/>
              </a:rPr>
              <a:t>生物生存需要哪些条件？</a:t>
            </a:r>
          </a:p>
          <a:p>
            <a:pPr algn="l">
              <a:lnSpc>
                <a:spcPct val="150000"/>
              </a:lnSpc>
            </a:pPr>
            <a:r>
              <a:rPr lang="zh-CN" altLang="en-US" sz="3200"/>
              <a:t>（</a:t>
            </a:r>
            <a:r>
              <a:rPr lang="en-US" altLang="zh-CN" sz="3200"/>
              <a:t>2</a:t>
            </a:r>
            <a:r>
              <a:rPr lang="zh-CN" altLang="en-US" sz="3200"/>
              <a:t>）</a:t>
            </a:r>
            <a:r>
              <a:rPr lang="zh-CN" altLang="en-US" sz="3200" dirty="0">
                <a:sym typeface="+mn-ea"/>
              </a:rPr>
              <a:t>环境变化对生物有什么影响？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ym typeface="+mn-ea"/>
              </a:rPr>
              <a:t>（</a:t>
            </a:r>
            <a:r>
              <a:rPr lang="en-US" altLang="zh-CN" sz="3200" dirty="0">
                <a:sym typeface="+mn-ea"/>
              </a:rPr>
              <a:t>3</a:t>
            </a:r>
            <a:r>
              <a:rPr lang="zh-CN" altLang="en-US" sz="3200" dirty="0">
                <a:sym typeface="+mn-ea"/>
              </a:rPr>
              <a:t>）生物对环境有什么影响？</a:t>
            </a:r>
          </a:p>
        </p:txBody>
      </p:sp>
      <p:sp>
        <p:nvSpPr>
          <p:cNvPr id="7" name="右箭头 6"/>
          <p:cNvSpPr/>
          <p:nvPr/>
        </p:nvSpPr>
        <p:spPr>
          <a:xfrm>
            <a:off x="7066915" y="3383280"/>
            <a:ext cx="693420" cy="495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EA70EF7-7B68-1679-6E79-33DF07EA6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962" y="705783"/>
            <a:ext cx="3213818" cy="4678635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913EBBC4-A67D-4960-A18B-98C2FCA0C09D}"/>
              </a:ext>
            </a:extLst>
          </p:cNvPr>
          <p:cNvSpPr/>
          <p:nvPr/>
        </p:nvSpPr>
        <p:spPr>
          <a:xfrm>
            <a:off x="7741074" y="4152195"/>
            <a:ext cx="3060102" cy="8141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下弧形 5">
            <a:extLst>
              <a:ext uri="{FF2B5EF4-FFF2-40B4-BE49-F238E27FC236}">
                <a16:creationId xmlns:a16="http://schemas.microsoft.com/office/drawing/2014/main" id="{F6EF8F52-09BA-ACBA-C910-1FBA99A34D7D}"/>
              </a:ext>
            </a:extLst>
          </p:cNvPr>
          <p:cNvSpPr/>
          <p:nvPr/>
        </p:nvSpPr>
        <p:spPr>
          <a:xfrm rot="15822997">
            <a:off x="9374790" y="2094544"/>
            <a:ext cx="3645978" cy="1222521"/>
          </a:xfrm>
          <a:prstGeom prst="curvedUpArrow">
            <a:avLst>
              <a:gd name="adj1" fmla="val 20009"/>
              <a:gd name="adj2" fmla="val 7758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8" r="33438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6" r="14046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9" b="20829"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700215" y="1915937"/>
            <a:ext cx="449353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  向大家学习！</a:t>
            </a:r>
            <a:endParaRPr lang="en-US" altLang="zh-CN" sz="4800" dirty="0">
              <a:solidFill>
                <a:schemeClr val="accent1"/>
              </a:solidFill>
            </a:endParaRPr>
          </a:p>
          <a:p>
            <a:r>
              <a:rPr lang="zh-CN" altLang="en-US" sz="4800" dirty="0">
                <a:solidFill>
                  <a:schemeClr val="accent1"/>
                </a:solidFill>
              </a:rPr>
              <a:t>感谢您的倾听！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0" r="9790"/>
          <a:stretch>
            <a:fillRect/>
          </a:stretch>
        </p:blipFill>
        <p:spPr>
          <a:xfrm>
            <a:off x="-1000760" y="-720724"/>
            <a:ext cx="5778474" cy="5747783"/>
          </a:xfrm>
        </p:spPr>
      </p:pic>
      <p:sp>
        <p:nvSpPr>
          <p:cNvPr id="7" name="矩形: 圆角 6"/>
          <p:cNvSpPr/>
          <p:nvPr/>
        </p:nvSpPr>
        <p:spPr>
          <a:xfrm rot="2700000">
            <a:off x="284163" y="533508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173273" y="239395"/>
            <a:ext cx="110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643744" y="2159197"/>
            <a:ext cx="2823482" cy="1723073"/>
            <a:chOff x="6918586" y="3267889"/>
            <a:chExt cx="2823482" cy="1723073"/>
          </a:xfrm>
        </p:grpSpPr>
        <p:sp>
          <p:nvSpPr>
            <p:cNvPr id="30" name="文本框 29"/>
            <p:cNvSpPr txBox="1"/>
            <p:nvPr/>
          </p:nvSpPr>
          <p:spPr>
            <a:xfrm>
              <a:off x="7864631" y="4221521"/>
              <a:ext cx="18774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ctr"/>
              <a:r>
                <a:rPr lang="zh-CN" altLang="en-US" sz="4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说学情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18586" y="3267889"/>
              <a:ext cx="958850" cy="7683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sz="4400" dirty="0">
                  <a:solidFill>
                    <a:schemeClr val="accent1"/>
                  </a:solidFill>
                </a:rPr>
                <a:t>01.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10724" y="3112829"/>
            <a:ext cx="1249993" cy="796132"/>
            <a:chOff x="6918586" y="4139684"/>
            <a:chExt cx="1249993" cy="796132"/>
          </a:xfrm>
        </p:grpSpPr>
        <p:sp>
          <p:nvSpPr>
            <p:cNvPr id="31" name="文本框 30"/>
            <p:cNvSpPr txBox="1"/>
            <p:nvPr/>
          </p:nvSpPr>
          <p:spPr>
            <a:xfrm>
              <a:off x="7983848" y="4139684"/>
              <a:ext cx="184731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lvl="0">
                <a:defRPr/>
              </a:pPr>
              <a:endParaRPr lang="zh-CN" altLang="en-US" sz="4400" b="1" dirty="0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18586" y="4167466"/>
              <a:ext cx="958850" cy="7683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sz="4400" dirty="0">
                  <a:solidFill>
                    <a:schemeClr val="accent1"/>
                  </a:solidFill>
                </a:rPr>
                <a:t>02.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10724" y="4078664"/>
            <a:ext cx="2893169" cy="796132"/>
            <a:chOff x="6984626" y="4139684"/>
            <a:chExt cx="2893169" cy="796132"/>
          </a:xfrm>
        </p:grpSpPr>
        <p:sp>
          <p:nvSpPr>
            <p:cNvPr id="3" name="文本框 2"/>
            <p:cNvSpPr txBox="1"/>
            <p:nvPr/>
          </p:nvSpPr>
          <p:spPr>
            <a:xfrm>
              <a:off x="8000358" y="4139684"/>
              <a:ext cx="1877437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lvl="0">
                <a:defRPr/>
              </a:pPr>
              <a:r>
                <a:rPr lang="zh-CN" altLang="en-US" sz="4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说目标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84626" y="4167466"/>
              <a:ext cx="958850" cy="7683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sz="4400" dirty="0">
                  <a:solidFill>
                    <a:schemeClr val="accent1"/>
                  </a:solidFill>
                </a:rPr>
                <a:t>03.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7389" y="5042594"/>
            <a:ext cx="4071213" cy="796132"/>
            <a:chOff x="6918586" y="4139684"/>
            <a:chExt cx="4071213" cy="796132"/>
          </a:xfrm>
        </p:grpSpPr>
        <p:sp>
          <p:nvSpPr>
            <p:cNvPr id="6" name="文本框 5"/>
            <p:cNvSpPr txBox="1"/>
            <p:nvPr/>
          </p:nvSpPr>
          <p:spPr>
            <a:xfrm>
              <a:off x="7983848" y="4139684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lvl="0">
                <a:defRPr/>
              </a:pPr>
              <a:r>
                <a:rPr lang="zh-CN" altLang="en-US" sz="4400" b="1" dirty="0">
                  <a:solidFill>
                    <a:schemeClr val="accent1"/>
                  </a:solidFill>
                  <a:latin typeface="+mj-ea"/>
                  <a:ea typeface="+mj-ea"/>
                  <a:sym typeface="+mn-ea"/>
                </a:rPr>
                <a:t>说教学流程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18586" y="4167466"/>
              <a:ext cx="958850" cy="7683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sz="4400" dirty="0">
                  <a:solidFill>
                    <a:schemeClr val="accent1"/>
                  </a:solidFill>
                </a:rPr>
                <a:t>04.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3FA5323-9585-33FD-D616-FEC21399F415}"/>
              </a:ext>
            </a:extLst>
          </p:cNvPr>
          <p:cNvSpPr txBox="1"/>
          <p:nvPr/>
        </p:nvSpPr>
        <p:spPr>
          <a:xfrm>
            <a:off x="7602594" y="2117071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algn="ctr"/>
            <a:r>
              <a:rPr lang="zh-CN" altLang="en-US" sz="4400" b="1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说教材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/>
        </p:nvPicPr>
        <p:blipFill>
          <a:blip r:embed="rId3"/>
          <a:srcRect l="34748" t="16667" r="32313" b="11632"/>
          <a:stretch>
            <a:fillRect/>
          </a:stretch>
        </p:blipFill>
        <p:spPr>
          <a:xfrm>
            <a:off x="596900" y="1228725"/>
            <a:ext cx="3569970" cy="485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/>
          <a:srcRect l="34708" t="16856" r="32356" b="10430"/>
          <a:stretch>
            <a:fillRect/>
          </a:stretch>
        </p:blipFill>
        <p:spPr>
          <a:xfrm>
            <a:off x="4191635" y="1228725"/>
            <a:ext cx="3525520" cy="486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2"/>
          <p:cNvPicPr>
            <a:picLocks noChangeAspect="1"/>
          </p:cNvPicPr>
          <p:nvPr/>
        </p:nvPicPr>
        <p:blipFill>
          <a:blip r:embed="rId5"/>
          <a:srcRect l="34422" t="17689" r="32457" b="10378"/>
          <a:stretch>
            <a:fillRect/>
          </a:stretch>
        </p:blipFill>
        <p:spPr>
          <a:xfrm>
            <a:off x="7763510" y="1228725"/>
            <a:ext cx="3582670" cy="48660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6974" y="305367"/>
            <a:ext cx="7626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说教材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600" y="6029325"/>
            <a:ext cx="11445240" cy="73723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       </a:t>
            </a:r>
            <a:r>
              <a:rPr lang="zh-CN" altLang="en-US" sz="2800" dirty="0">
                <a:sym typeface="+mn-ea"/>
              </a:rPr>
              <a:t>源于五年级下册《生物与环境》单元第六课《食物链与食物网》。</a:t>
            </a:r>
            <a:endParaRPr lang="zh-CN" altLang="en-US" sz="2800" b="1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6974" y="305367"/>
            <a:ext cx="7626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说学情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4500" y="1864360"/>
            <a:ext cx="11083290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/>
              <a:t>        </a:t>
            </a:r>
            <a:r>
              <a:rPr lang="zh-CN" altLang="en-US" sz="3200">
                <a:sym typeface="+mn-ea"/>
              </a:rPr>
              <a:t>学生能认识到动植物之间“吃与被吃”的关系，但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对于其背后存在的能量传递的认识是欠缺的</a:t>
            </a:r>
            <a:r>
              <a:rPr lang="zh-CN" altLang="en-US" sz="3200">
                <a:sym typeface="+mn-ea"/>
              </a:rPr>
              <a:t>；另外，学生知道生物的生存需要一定的非生物环境条件（空气、水、温度等），但对于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生物与环境中生物条件的影响，是模糊的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6974" y="305367"/>
            <a:ext cx="7626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说教材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3"/>
          <a:srcRect l="37871" t="59136" r="41828" b="15462"/>
          <a:stretch>
            <a:fillRect/>
          </a:stretch>
        </p:blipFill>
        <p:spPr>
          <a:xfrm>
            <a:off x="476250" y="1660525"/>
            <a:ext cx="5784215" cy="452628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圆角矩形 13"/>
          <p:cNvSpPr/>
          <p:nvPr/>
        </p:nvSpPr>
        <p:spPr>
          <a:xfrm>
            <a:off x="6260465" y="3105150"/>
            <a:ext cx="5553075" cy="2693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chemeClr val="accent4"/>
                </a:solidFill>
                <a:effectLst/>
                <a:sym typeface="+mn-ea"/>
              </a:rPr>
              <a:t>1.套筒游戏无法有效突破“能量流动”这个重难点</a:t>
            </a:r>
            <a:r>
              <a:rPr lang="en-US" altLang="zh-CN" sz="3600" b="1">
                <a:solidFill>
                  <a:schemeClr val="accent4"/>
                </a:solidFill>
                <a:effectLst/>
                <a:sym typeface="+mn-ea"/>
              </a:rPr>
              <a:t>;</a:t>
            </a:r>
            <a:endParaRPr lang="en-US" altLang="zh-CN" sz="3600" b="1" dirty="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6974" y="305367"/>
            <a:ext cx="7626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说教材</a:t>
            </a:r>
            <a:r>
              <a:rPr lang="en-US" altLang="zh-CN" sz="3600" b="1" dirty="0">
                <a:solidFill>
                  <a:srgbClr val="2980B9"/>
                </a:solidFill>
              </a:rPr>
              <a:t>—</a:t>
            </a:r>
            <a:r>
              <a:rPr lang="zh-CN" altLang="en-US" sz="3600" b="1" dirty="0">
                <a:solidFill>
                  <a:srgbClr val="2980B9"/>
                </a:solidFill>
              </a:rPr>
              <a:t>创新</a:t>
            </a:r>
            <a:r>
              <a:rPr lang="en-US" altLang="zh-CN" sz="3600" b="1" dirty="0">
                <a:solidFill>
                  <a:srgbClr val="2980B9"/>
                </a:solidFill>
              </a:rPr>
              <a:t>“</a:t>
            </a:r>
            <a:r>
              <a:rPr lang="zh-CN" altLang="en-US" sz="3600" dirty="0">
                <a:solidFill>
                  <a:schemeClr val="accent4"/>
                </a:solidFill>
                <a:effectLst/>
                <a:sym typeface="+mn-ea"/>
              </a:rPr>
              <a:t>食物链模拟活动</a:t>
            </a:r>
            <a:r>
              <a:rPr lang="en-US" altLang="zh-CN" sz="3600" b="1" dirty="0">
                <a:solidFill>
                  <a:srgbClr val="2980B9"/>
                </a:solidFill>
              </a:rPr>
              <a:t>”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6543040" y="1557020"/>
            <a:ext cx="5400040" cy="48075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accent4"/>
                </a:solidFill>
                <a:effectLst/>
                <a:sym typeface="+mn-ea"/>
              </a:rPr>
              <a:t>       </a:t>
            </a:r>
            <a:r>
              <a:rPr lang="zh-CN" altLang="en-US" sz="3200" dirty="0">
                <a:solidFill>
                  <a:schemeClr val="accent4"/>
                </a:solidFill>
                <a:effectLst/>
                <a:sym typeface="+mn-ea"/>
              </a:rPr>
              <a:t>将抽象的能量，转化为</a:t>
            </a:r>
            <a:r>
              <a:rPr lang="zh-CN" altLang="en-US" sz="3200" b="1" dirty="0">
                <a:solidFill>
                  <a:srgbClr val="FF0000"/>
                </a:solidFill>
                <a:effectLst/>
                <a:sym typeface="+mn-ea"/>
              </a:rPr>
              <a:t>具象的能量球</a:t>
            </a:r>
            <a:r>
              <a:rPr lang="zh-CN" altLang="en-US" sz="3200" dirty="0">
                <a:solidFill>
                  <a:schemeClr val="accent4"/>
                </a:solidFill>
                <a:effectLst/>
                <a:sym typeface="+mn-ea"/>
              </a:rPr>
              <a:t>，为学生提供思维加工的支架，学生就容易进行形象思维，从而“看见”能量流动的路径和方向，理解食物关系的本质。</a:t>
            </a:r>
            <a:endParaRPr lang="zh-CN" altLang="en-US" sz="3200" b="1" dirty="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6840" y="305435"/>
            <a:ext cx="82105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说教材</a:t>
            </a:r>
            <a:r>
              <a:rPr lang="en-US" altLang="zh-CN" sz="3600" b="1" dirty="0">
                <a:solidFill>
                  <a:srgbClr val="2980B9"/>
                </a:solidFill>
              </a:rPr>
              <a:t>——</a:t>
            </a:r>
            <a:r>
              <a:rPr lang="zh-CN" altLang="en-US" sz="3600" b="1" dirty="0">
                <a:solidFill>
                  <a:srgbClr val="2980B9"/>
                </a:solidFill>
              </a:rPr>
              <a:t>创新融入</a:t>
            </a:r>
            <a:r>
              <a:rPr lang="en-US" altLang="zh-CN" sz="3600" b="1" dirty="0">
                <a:solidFill>
                  <a:srgbClr val="2980B9"/>
                </a:solidFill>
              </a:rPr>
              <a:t>“</a:t>
            </a:r>
            <a:r>
              <a:rPr lang="zh-CN" altLang="en-US" sz="36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项目化学习理念</a:t>
            </a:r>
            <a:r>
              <a:rPr lang="en-US" altLang="zh-CN" sz="3600" b="1" dirty="0">
                <a:solidFill>
                  <a:srgbClr val="2980B9"/>
                </a:solidFill>
              </a:rPr>
              <a:t>”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831215" y="1557020"/>
            <a:ext cx="10897235" cy="48075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   </a:t>
            </a:r>
            <a:r>
              <a:rPr lang="en-US" altLang="zh-CN" sz="3600">
                <a:solidFill>
                  <a:schemeClr val="tx1"/>
                </a:solidFill>
                <a:effectLst/>
                <a:sym typeface="+mn-ea"/>
              </a:rPr>
              <a:t>     </a:t>
            </a: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考虑到</a:t>
            </a:r>
            <a:r>
              <a:rPr lang="zh-CN" altLang="en-US" sz="4000" b="1">
                <a:solidFill>
                  <a:schemeClr val="tx1"/>
                </a:solidFill>
                <a:effectLst/>
                <a:sym typeface="+mn-ea"/>
              </a:rPr>
              <a:t>学习动机</a:t>
            </a: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和</a:t>
            </a:r>
            <a:r>
              <a:rPr lang="zh-CN" altLang="en-US" sz="4000" b="1">
                <a:solidFill>
                  <a:schemeClr val="tx1"/>
                </a:solidFill>
                <a:effectLst/>
                <a:sym typeface="+mn-ea"/>
              </a:rPr>
              <a:t>趣味性</a:t>
            </a: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，我们萌生了将</a:t>
            </a:r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项目化学习理念</a:t>
            </a: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融入到教材中的想法。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 </a:t>
            </a:r>
            <a:r>
              <a:rPr lang="en-US" altLang="zh-CN" sz="3600">
                <a:solidFill>
                  <a:schemeClr val="tx1"/>
                </a:solidFill>
                <a:effectLst/>
                <a:sym typeface="+mn-ea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effectLst/>
                <a:sym typeface="+mn-ea"/>
              </a:rPr>
              <a:t>真实事件引发真实思考，激活学习内驱力，让学生的思维深度卷入到这个寻找金钱豹的情境中。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4165" y="4739640"/>
            <a:ext cx="10988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000"/>
              <a:t>       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科学概念发展</a:t>
            </a:r>
            <a:r>
              <a:rPr lang="zh-CN" altLang="en-US" sz="4000">
                <a:sym typeface="+mn-ea"/>
              </a:rPr>
              <a:t>与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FFFF00"/>
                </a:highlight>
                <a:sym typeface="+mn-ea"/>
              </a:rPr>
              <a:t>项目问题解决</a:t>
            </a:r>
            <a:r>
              <a:rPr lang="zh-CN" altLang="en-US" sz="4000">
                <a:sym typeface="+mn-ea"/>
              </a:rPr>
              <a:t>，双线并行。</a:t>
            </a:r>
          </a:p>
        </p:txBody>
      </p:sp>
      <p:sp>
        <p:nvSpPr>
          <p:cNvPr id="2" name="图片占位符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</p:spPr>
      </p:sp>
      <p:sp>
        <p:nvSpPr>
          <p:cNvPr id="5" name="文本框 4"/>
          <p:cNvSpPr txBox="1"/>
          <p:nvPr/>
        </p:nvSpPr>
        <p:spPr>
          <a:xfrm>
            <a:off x="415224" y="1792749"/>
            <a:ext cx="10988040" cy="2752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000" dirty="0"/>
              <a:t>        </a:t>
            </a:r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融入项目化学习理念</a:t>
            </a:r>
            <a:r>
              <a:rPr lang="zh-CN" altLang="en-US" sz="4000" dirty="0">
                <a:sym typeface="+mn-ea"/>
              </a:rPr>
              <a:t>的教材内容实践，并且我们还要将它作为</a:t>
            </a:r>
            <a:r>
              <a:rPr lang="zh-CN" altLang="en-US" sz="4000" dirty="0">
                <a:solidFill>
                  <a:schemeClr val="accent1"/>
                </a:solidFill>
                <a:sym typeface="+mn-ea"/>
              </a:rPr>
              <a:t>基于教材大单元结构的项目化学习</a:t>
            </a:r>
            <a:r>
              <a:rPr lang="zh-CN" altLang="en-US" sz="4000" dirty="0">
                <a:sym typeface="+mn-ea"/>
              </a:rPr>
              <a:t>入项课，</a:t>
            </a:r>
            <a:r>
              <a:rPr lang="zh-CN" altLang="en-US" sz="4000" dirty="0">
                <a:solidFill>
                  <a:srgbClr val="0070C0"/>
                </a:solidFill>
                <a:sym typeface="+mn-ea"/>
              </a:rPr>
              <a:t>发挥统领整个单元学习的作用</a:t>
            </a:r>
            <a:r>
              <a:rPr lang="zh-CN" altLang="en-US" sz="4000" dirty="0"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6974" y="305367"/>
            <a:ext cx="76264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2980B9"/>
                </a:solidFill>
              </a:rPr>
              <a:t>项目学习目标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64210" y="1329690"/>
            <a:ext cx="11427271" cy="19373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highlight>
                  <a:srgbClr val="FFFF00"/>
                </a:highlight>
                <a:sym typeface="+mn-ea"/>
              </a:rPr>
              <a:t>1.</a:t>
            </a:r>
            <a:r>
              <a:rPr lang="zh-CN" altLang="en-US" sz="2800" b="1">
                <a:highlight>
                  <a:srgbClr val="FFFF00"/>
                </a:highlight>
                <a:sym typeface="+mn-ea"/>
              </a:rPr>
              <a:t>学科素养目标：</a:t>
            </a:r>
            <a:endParaRPr lang="zh-CN" altLang="en-US" sz="2800" b="1"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）通过模拟表演，演绎生物之间的食物关系。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2</a:t>
            </a:r>
            <a:r>
              <a:rPr lang="zh-CN" altLang="en-US" sz="2400" b="1">
                <a:sym typeface="+mn-ea"/>
              </a:rPr>
              <a:t>）通过观察、分析与讨论，认识在食物链中能量流动的方向和数量变化。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ym typeface="+mn-ea"/>
              </a:rPr>
              <a:t>（</a:t>
            </a:r>
            <a:r>
              <a:rPr lang="en-US" altLang="zh-CN" sz="2400" b="1">
                <a:sym typeface="+mn-ea"/>
              </a:rPr>
              <a:t>3</a:t>
            </a:r>
            <a:r>
              <a:rPr lang="zh-CN" altLang="en-US" sz="2400" b="1">
                <a:sym typeface="+mn-ea"/>
              </a:rPr>
              <a:t>）通过对生物之间食物关系的深入理解，意识到生物与环境的联系。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4210" y="3366770"/>
            <a:ext cx="11427271" cy="3266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highlight>
                  <a:srgbClr val="FFFF00"/>
                </a:highlight>
                <a:sym typeface="+mn-ea"/>
              </a:rPr>
              <a:t>2.</a:t>
            </a:r>
            <a:r>
              <a:rPr lang="zh-CN" altLang="en-US" sz="2800" b="1" dirty="0">
                <a:highlight>
                  <a:srgbClr val="FFFF00"/>
                </a:highlight>
                <a:sym typeface="+mn-ea"/>
              </a:rPr>
              <a:t>基础素养目标：</a:t>
            </a:r>
            <a:endParaRPr lang="zh-CN" altLang="en-US" sz="2800" b="1" dirty="0"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1</a:t>
            </a:r>
            <a:r>
              <a:rPr lang="zh-CN" sz="2400" b="1" dirty="0">
                <a:sym typeface="+mn-ea"/>
              </a:rPr>
              <a:t>）</a:t>
            </a:r>
            <a:r>
              <a:rPr sz="2400" b="1" dirty="0" err="1">
                <a:sym typeface="+mn-ea"/>
              </a:rPr>
              <a:t>审辨思维：对自己和其他小组的食物链模型产生质疑，分析论证，完善对食物链的认识</a:t>
            </a:r>
            <a:r>
              <a:rPr sz="2400" b="1" dirty="0">
                <a:sym typeface="+mn-ea"/>
              </a:rPr>
              <a:t>；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2</a:t>
            </a:r>
            <a:r>
              <a:rPr lang="zh-CN" sz="2400" b="1" dirty="0">
                <a:sym typeface="+mn-ea"/>
              </a:rPr>
              <a:t>）</a:t>
            </a:r>
            <a:r>
              <a:rPr sz="2400" b="1" dirty="0" err="1">
                <a:sym typeface="+mn-ea"/>
              </a:rPr>
              <a:t>创新：针对模拟表演中发现的问题，创造新的演绎方式，呈现出来</a:t>
            </a:r>
            <a:r>
              <a:rPr sz="2400" b="1" dirty="0">
                <a:sym typeface="+mn-ea"/>
              </a:rPr>
              <a:t>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3</a:t>
            </a:r>
            <a:r>
              <a:rPr lang="zh-CN" sz="2400" b="1" dirty="0">
                <a:sym typeface="+mn-ea"/>
              </a:rPr>
              <a:t>）</a:t>
            </a:r>
            <a:r>
              <a:rPr sz="2400" b="1" dirty="0" err="1">
                <a:sym typeface="+mn-ea"/>
              </a:rPr>
              <a:t>沟通：小组活动和班级研讨中，敢于表达自己的观点，乐于听取他人的意见</a:t>
            </a:r>
            <a:r>
              <a:rPr sz="2400" b="1" dirty="0">
                <a:sym typeface="+mn-ea"/>
              </a:rPr>
              <a:t>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400" b="1" dirty="0">
                <a:sym typeface="+mn-ea"/>
              </a:rPr>
              <a:t>（</a:t>
            </a:r>
            <a:r>
              <a:rPr lang="en-US" altLang="zh-CN" sz="2400" b="1" dirty="0">
                <a:sym typeface="+mn-ea"/>
              </a:rPr>
              <a:t>4</a:t>
            </a:r>
            <a:r>
              <a:rPr lang="zh-CN" sz="2400" b="1" dirty="0">
                <a:sym typeface="+mn-ea"/>
              </a:rPr>
              <a:t>）</a:t>
            </a:r>
            <a:r>
              <a:rPr sz="2400" b="1" dirty="0" err="1">
                <a:sym typeface="+mn-ea"/>
              </a:rPr>
              <a:t>合作：小组活动中，与其他成员平等协商，主动承担任务，灵活做出妥协、解决问题，促使模拟表演顺利完成</a:t>
            </a:r>
            <a:r>
              <a:rPr sz="2400" b="1" dirty="0">
                <a:sym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00000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580</Words>
  <Application>Microsoft Office PowerPoint</Application>
  <PresentationFormat>宽屏</PresentationFormat>
  <Paragraphs>60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黑体</vt:lpstr>
      <vt:lpstr>楷体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CHEN TAO</cp:lastModifiedBy>
  <cp:revision>425</cp:revision>
  <dcterms:created xsi:type="dcterms:W3CDTF">2019-05-13T10:47:00Z</dcterms:created>
  <dcterms:modified xsi:type="dcterms:W3CDTF">2022-11-15T13:13:11Z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F0359A29A41048039D6A2FFE99D2A521</vt:lpwstr>
  </property>
</Properties>
</file>