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57" r:id="rId2"/>
    <p:sldId id="280" r:id="rId3"/>
    <p:sldId id="281" r:id="rId4"/>
    <p:sldId id="263" r:id="rId5"/>
    <p:sldId id="283" r:id="rId6"/>
    <p:sldId id="276" r:id="rId7"/>
    <p:sldId id="282" r:id="rId8"/>
    <p:sldId id="267" r:id="rId9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99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441" autoAdjust="0"/>
    <p:restoredTop sz="94660"/>
  </p:normalViewPr>
  <p:slideViewPr>
    <p:cSldViewPr>
      <p:cViewPr varScale="1">
        <p:scale>
          <a:sx n="65" d="100"/>
          <a:sy n="65" d="100"/>
        </p:scale>
        <p:origin x="-1542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23B12F6-B055-42E9-ADB1-C23B626529A0}" type="datetimeFigureOut">
              <a:rPr lang="zh-CN" altLang="en-US" smtClean="0"/>
              <a:pPr/>
              <a:t>2017/8/16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754A037-93EE-4FAA-A7A1-30C298F5389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7576488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2017/8/16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2017/8/16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2017/8/16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2017/8/16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2017/8/16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2017/8/16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2017/8/16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2017/8/16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2017/8/16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2017/8/16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2017/8/16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2017/8/16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w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microsoft.com/office/2007/relationships/hdphoto" Target="../media/hdphoto2.wd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5" Type="http://schemas.microsoft.com/office/2007/relationships/hdphoto" Target="../media/hdphoto3.wdp"/><Relationship Id="rId4" Type="http://schemas.openxmlformats.org/officeDocument/2006/relationships/image" Target="../media/image1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5" Type="http://schemas.microsoft.com/office/2007/relationships/hdphoto" Target="../media/hdphoto4.wdp"/><Relationship Id="rId4" Type="http://schemas.openxmlformats.org/officeDocument/2006/relationships/image" Target="../media/image2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1500174"/>
            <a:ext cx="9144000" cy="34165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TextBox 4"/>
          <p:cNvSpPr txBox="1"/>
          <p:nvPr/>
        </p:nvSpPr>
        <p:spPr>
          <a:xfrm>
            <a:off x="0" y="4955457"/>
            <a:ext cx="9144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 smtClean="0">
                <a:latin typeface="华文楷体" pitchFamily="2" charset="-122"/>
                <a:ea typeface="华文楷体" pitchFamily="2" charset="-122"/>
              </a:rPr>
              <a:t>杭州市经济开发区启源小学   徐玉红 </a:t>
            </a:r>
            <a:endParaRPr lang="en-US" altLang="zh-CN" sz="4400" b="1" dirty="0" smtClean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2285992"/>
            <a:ext cx="9144000" cy="207170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任意多边形 9"/>
          <p:cNvSpPr/>
          <p:nvPr>
            <p:custDataLst>
              <p:tags r:id="rId1"/>
            </p:custDataLst>
          </p:nvPr>
        </p:nvSpPr>
        <p:spPr>
          <a:xfrm flipH="1">
            <a:off x="428596" y="428604"/>
            <a:ext cx="6643734" cy="1000132"/>
          </a:xfrm>
          <a:custGeom>
            <a:avLst/>
            <a:gdLst>
              <a:gd name="connsiteX0" fmla="*/ 2 w 3878508"/>
              <a:gd name="connsiteY0" fmla="*/ 0 h 762904"/>
              <a:gd name="connsiteX1" fmla="*/ 3497056 w 3878508"/>
              <a:gd name="connsiteY1" fmla="*/ 0 h 762904"/>
              <a:gd name="connsiteX2" fmla="*/ 3878508 w 3878508"/>
              <a:gd name="connsiteY2" fmla="*/ 381452 h 762904"/>
              <a:gd name="connsiteX3" fmla="*/ 3878507 w 3878508"/>
              <a:gd name="connsiteY3" fmla="*/ 381452 h 762904"/>
              <a:gd name="connsiteX4" fmla="*/ 3497055 w 3878508"/>
              <a:gd name="connsiteY4" fmla="*/ 762904 h 762904"/>
              <a:gd name="connsiteX5" fmla="*/ 0 w 3878508"/>
              <a:gd name="connsiteY5" fmla="*/ 762903 h 762904"/>
              <a:gd name="connsiteX6" fmla="*/ 51426 w 3878508"/>
              <a:gd name="connsiteY6" fmla="*/ 720474 h 762904"/>
              <a:gd name="connsiteX7" fmla="*/ 191853 w 3878508"/>
              <a:gd name="connsiteY7" fmla="*/ 381451 h 762904"/>
              <a:gd name="connsiteX8" fmla="*/ 51426 w 3878508"/>
              <a:gd name="connsiteY8" fmla="*/ 42429 h 7629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878508" h="762904">
                <a:moveTo>
                  <a:pt x="2" y="0"/>
                </a:moveTo>
                <a:lnTo>
                  <a:pt x="3497056" y="0"/>
                </a:lnTo>
                <a:cubicBezTo>
                  <a:pt x="3707726" y="0"/>
                  <a:pt x="3878508" y="170782"/>
                  <a:pt x="3878508" y="381452"/>
                </a:cubicBezTo>
                <a:lnTo>
                  <a:pt x="3878507" y="381452"/>
                </a:lnTo>
                <a:cubicBezTo>
                  <a:pt x="3878507" y="592122"/>
                  <a:pt x="3707725" y="762904"/>
                  <a:pt x="3497055" y="762904"/>
                </a:cubicBezTo>
                <a:lnTo>
                  <a:pt x="0" y="762903"/>
                </a:lnTo>
                <a:lnTo>
                  <a:pt x="51426" y="720474"/>
                </a:lnTo>
                <a:cubicBezTo>
                  <a:pt x="138189" y="633710"/>
                  <a:pt x="191853" y="513848"/>
                  <a:pt x="191853" y="381451"/>
                </a:cubicBezTo>
                <a:cubicBezTo>
                  <a:pt x="191853" y="249055"/>
                  <a:pt x="138189" y="129192"/>
                  <a:pt x="51426" y="42429"/>
                </a:cubicBezTo>
                <a:close/>
              </a:path>
            </a:pathLst>
          </a:custGeom>
          <a:solidFill>
            <a:schemeClr val="tx2">
              <a:lumMod val="40000"/>
              <a:lumOff val="6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lIns="396000" tIns="0" rIns="0" bIns="0" anchor="ctr">
            <a:no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2800" b="1" dirty="0" smtClean="0"/>
              <a:t> 教科版一年级上册第一单元第</a:t>
            </a:r>
            <a:r>
              <a:rPr lang="en-US" altLang="zh-CN" sz="2800" b="1" dirty="0" smtClean="0"/>
              <a:t>3</a:t>
            </a:r>
            <a:r>
              <a:rPr lang="zh-CN" altLang="en-US" sz="2800" b="1" dirty="0" smtClean="0"/>
              <a:t>课 </a:t>
            </a:r>
            <a:endParaRPr lang="zh-CN" altLang="en-US" sz="2800" kern="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  <a:sym typeface="+mn-ea"/>
            </a:endParaRPr>
          </a:p>
        </p:txBody>
      </p:sp>
      <p:pic>
        <p:nvPicPr>
          <p:cNvPr id="13" name="Picture 3" descr="C:\Users\chunfang\Desktop\2.png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215206" y="428604"/>
            <a:ext cx="1429385" cy="1060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 Box 6"/>
          <p:cNvSpPr txBox="1">
            <a:spLocks noChangeArrowheads="1"/>
          </p:cNvSpPr>
          <p:nvPr/>
        </p:nvSpPr>
        <p:spPr bwMode="auto">
          <a:xfrm>
            <a:off x="1643042" y="2361405"/>
            <a:ext cx="6858048" cy="1920875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/>
          <a:p>
            <a:r>
              <a:rPr lang="en-US" altLang="zh-CN" dirty="0">
                <a:latin typeface="宋体" charset="-122"/>
              </a:rPr>
              <a:t> </a:t>
            </a:r>
            <a:r>
              <a:rPr lang="en-US" altLang="zh-CN" sz="6000" b="1" dirty="0" err="1">
                <a:latin typeface="等线" pitchFamily="2" charset="-122"/>
                <a:ea typeface="等线" pitchFamily="2" charset="-122"/>
              </a:rPr>
              <a:t>g</a:t>
            </a:r>
            <a:r>
              <a:rPr lang="en-US" altLang="zh-CN" sz="6000" b="1" dirty="0" err="1">
                <a:latin typeface="黑体" pitchFamily="49" charset="-122"/>
                <a:ea typeface="黑体" pitchFamily="49" charset="-122"/>
              </a:rPr>
              <a:t>uān</a:t>
            </a:r>
            <a:r>
              <a:rPr lang="en-US" altLang="zh-CN" sz="6000" b="1" dirty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6000" b="1" dirty="0" err="1">
                <a:latin typeface="黑体" pitchFamily="49" charset="-122"/>
                <a:ea typeface="黑体" pitchFamily="49" charset="-122"/>
              </a:rPr>
              <a:t>chá</a:t>
            </a:r>
            <a:r>
              <a:rPr lang="en-US" altLang="zh-CN" sz="6000" b="1" dirty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6000" b="1" dirty="0" err="1">
                <a:latin typeface="黑体" pitchFamily="49" charset="-122"/>
                <a:ea typeface="黑体" pitchFamily="49" charset="-122"/>
              </a:rPr>
              <a:t>yè</a:t>
            </a:r>
            <a:r>
              <a:rPr lang="en-US" altLang="zh-CN" sz="6000" b="1" dirty="0">
                <a:latin typeface="等线" pitchFamily="2" charset="-122"/>
                <a:ea typeface="等线" pitchFamily="2" charset="-122"/>
              </a:rPr>
              <a:t>  </a:t>
            </a:r>
          </a:p>
          <a:p>
            <a:r>
              <a:rPr lang="zh-CN" altLang="en-US" sz="6000" b="1" dirty="0" smtClean="0">
                <a:latin typeface="黑体" pitchFamily="49" charset="-122"/>
                <a:ea typeface="黑体" pitchFamily="49" charset="-122"/>
              </a:rPr>
              <a:t> 观  </a:t>
            </a:r>
            <a:r>
              <a:rPr lang="zh-CN" altLang="en-US" sz="6000" b="1" dirty="0">
                <a:latin typeface="黑体" pitchFamily="49" charset="-122"/>
                <a:ea typeface="黑体" pitchFamily="49" charset="-122"/>
              </a:rPr>
              <a:t>察  叶</a:t>
            </a:r>
            <a:r>
              <a:rPr lang="zh-CN" altLang="en-US" sz="4000" b="1" dirty="0">
                <a:latin typeface="黑体" pitchFamily="49" charset="-122"/>
                <a:ea typeface="黑体" pitchFamily="49" charset="-122"/>
              </a:rPr>
              <a:t> 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" presetID="8" presetClass="emph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Rot by="21600000">
                                      <p:cBhvr>
                                        <p:cTn id="11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标题 5121"/>
          <p:cNvSpPr>
            <a:spLocks noGrp="1" noChangeArrowheads="1"/>
          </p:cNvSpPr>
          <p:nvPr>
            <p:ph type="ctrTitle" idx="4294967295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endParaRPr lang="zh-CN" altLang="zh-CN" dirty="0"/>
          </a:p>
        </p:txBody>
      </p:sp>
      <p:sp>
        <p:nvSpPr>
          <p:cNvPr id="4099" name="副标题 5122"/>
          <p:cNvSpPr>
            <a:spLocks noGrp="1" noChangeArrowheads="1"/>
          </p:cNvSpPr>
          <p:nvPr>
            <p:ph type="subTitle" idx="4294967295"/>
          </p:nvPr>
        </p:nvSpPr>
        <p:spPr>
          <a:xfrm>
            <a:off x="1371600" y="3886200"/>
            <a:ext cx="6400800" cy="1752600"/>
          </a:xfrm>
        </p:spPr>
        <p:txBody>
          <a:bodyPr/>
          <a:lstStyle/>
          <a:p>
            <a:pPr marL="0" indent="0" algn="ctr">
              <a:buFontTx/>
              <a:buNone/>
            </a:pPr>
            <a:endParaRPr lang="zh-CN" altLang="zh-CN"/>
          </a:p>
        </p:txBody>
      </p:sp>
      <p:pic>
        <p:nvPicPr>
          <p:cNvPr id="4138" name="Picture 42" descr="1NYPX9(ILHY6DT91MX$LDZW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84008" y="3963183"/>
            <a:ext cx="4459992" cy="29196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39" name="Picture 43" descr="KHS}3{YY4[L1PXD$J)Q{]~M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5509" t="7054" r="3667" b="10588"/>
          <a:stretch/>
        </p:blipFill>
        <p:spPr bwMode="auto">
          <a:xfrm>
            <a:off x="5417075" y="-7725"/>
            <a:ext cx="3705534" cy="39709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40" name="Picture 44" descr="%ZA$9F1K@ERXF$Y0BHC1Q9Y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0271"/>
          <a:stretch/>
        </p:blipFill>
        <p:spPr bwMode="auto">
          <a:xfrm>
            <a:off x="6471" y="-7724"/>
            <a:ext cx="5410603" cy="31236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41" name="Picture 45" descr="TB_9S%__J)P{MY]@@}D24HJ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8955" r="3481"/>
          <a:stretch/>
        </p:blipFill>
        <p:spPr bwMode="auto">
          <a:xfrm>
            <a:off x="0" y="3201056"/>
            <a:ext cx="4684008" cy="3667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矩形 9"/>
          <p:cNvSpPr/>
          <p:nvPr/>
        </p:nvSpPr>
        <p:spPr>
          <a:xfrm>
            <a:off x="1091838" y="2156390"/>
            <a:ext cx="3192129" cy="769441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zh-CN" altLang="en-US" sz="4400" b="1" dirty="0" smtClean="0">
                <a:latin typeface="华文中宋" pitchFamily="2" charset="-122"/>
                <a:ea typeface="华文中宋" pitchFamily="2" charset="-122"/>
              </a:rPr>
              <a:t>看一看</a:t>
            </a:r>
            <a:endParaRPr lang="zh-CN" altLang="en-US" sz="4400" b="1" dirty="0">
              <a:latin typeface="华文中宋" pitchFamily="2" charset="-122"/>
              <a:ea typeface="华文中宋" pitchFamily="2" charset="-122"/>
            </a:endParaRPr>
          </a:p>
        </p:txBody>
      </p:sp>
      <p:pic>
        <p:nvPicPr>
          <p:cNvPr id="11" name="Picture 3" descr="C:\Users\chunfang\Desktop\2.png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942891" y="2068575"/>
            <a:ext cx="1155499" cy="857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reform\Desktop\QQ图片20170816172455.png"/>
          <p:cNvPicPr>
            <a:picLocks noChangeAspect="1" noChangeArrowheads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 xmlns="">
                  <a14:imgLayer r:embed="rId8"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75782" y="2925831"/>
            <a:ext cx="5701308" cy="11301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852467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5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6" presetID="8" presetClass="emph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Rot by="21600000">
                                      <p:cBhvr>
                                        <p:cTn id="37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0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423" name="Group 39"/>
          <p:cNvGrpSpPr>
            <a:grpSpLocks/>
          </p:cNvGrpSpPr>
          <p:nvPr/>
        </p:nvGrpSpPr>
        <p:grpSpPr bwMode="auto">
          <a:xfrm>
            <a:off x="3313113" y="244475"/>
            <a:ext cx="2881312" cy="3394075"/>
            <a:chOff x="2517" y="255"/>
            <a:chExt cx="1815" cy="2138"/>
          </a:xfrm>
        </p:grpSpPr>
        <p:pic>
          <p:nvPicPr>
            <p:cNvPr id="16408" name="Picture 24" descr="I7$1%SA_}}NB(ZE2`2JUSG6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17" y="255"/>
              <a:ext cx="1815" cy="160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6416" name="Rectangle 32"/>
            <p:cNvSpPr>
              <a:spLocks noChangeArrowheads="1"/>
            </p:cNvSpPr>
            <p:nvPr/>
          </p:nvSpPr>
          <p:spPr bwMode="auto">
            <a:xfrm>
              <a:off x="2699" y="1797"/>
              <a:ext cx="1485" cy="59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2800" b="1"/>
                <a:t> qì    shù   yè  </a:t>
              </a:r>
            </a:p>
            <a:p>
              <a:r>
                <a:rPr lang="en-US" altLang="zh-CN" sz="2800" b="1"/>
                <a:t>  </a:t>
              </a:r>
              <a:r>
                <a:rPr lang="zh-CN" altLang="en-US" sz="2800" b="1"/>
                <a:t>槭    树    叶  </a:t>
              </a:r>
            </a:p>
          </p:txBody>
        </p:sp>
      </p:grpSp>
      <p:grpSp>
        <p:nvGrpSpPr>
          <p:cNvPr id="16422" name="Group 38"/>
          <p:cNvGrpSpPr>
            <a:grpSpLocks/>
          </p:cNvGrpSpPr>
          <p:nvPr/>
        </p:nvGrpSpPr>
        <p:grpSpPr bwMode="auto">
          <a:xfrm>
            <a:off x="0" y="404813"/>
            <a:ext cx="3168650" cy="3249612"/>
            <a:chOff x="431" y="346"/>
            <a:chExt cx="1996" cy="2047"/>
          </a:xfrm>
        </p:grpSpPr>
        <p:pic>
          <p:nvPicPr>
            <p:cNvPr id="16407" name="Picture 23" descr="_34`2`P6`%Z%E]DC@WI$[8D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1" y="346"/>
              <a:ext cx="1996" cy="157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6417" name="Rectangle 33"/>
            <p:cNvSpPr>
              <a:spLocks noChangeArrowheads="1"/>
            </p:cNvSpPr>
            <p:nvPr/>
          </p:nvSpPr>
          <p:spPr bwMode="auto">
            <a:xfrm>
              <a:off x="612" y="1797"/>
              <a:ext cx="1588" cy="59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/>
                <a:t> </a:t>
              </a:r>
              <a:r>
                <a:rPr lang="en-US" altLang="zh-CN" sz="2800" b="1"/>
                <a:t>yín  xìnɡ   yè  </a:t>
              </a:r>
            </a:p>
            <a:p>
              <a:r>
                <a:rPr lang="en-US" altLang="zh-CN" sz="2800" b="1"/>
                <a:t>  </a:t>
              </a:r>
              <a:r>
                <a:rPr lang="zh-CN" altLang="en-US" sz="2800" b="1"/>
                <a:t>银    杏    叶  </a:t>
              </a:r>
            </a:p>
          </p:txBody>
        </p:sp>
      </p:grpSp>
      <p:grpSp>
        <p:nvGrpSpPr>
          <p:cNvPr id="16424" name="Group 40"/>
          <p:cNvGrpSpPr>
            <a:grpSpLocks/>
          </p:cNvGrpSpPr>
          <p:nvPr/>
        </p:nvGrpSpPr>
        <p:grpSpPr bwMode="auto">
          <a:xfrm>
            <a:off x="6478588" y="333375"/>
            <a:ext cx="2665412" cy="3251200"/>
            <a:chOff x="4513" y="300"/>
            <a:chExt cx="1679" cy="2048"/>
          </a:xfrm>
        </p:grpSpPr>
        <p:pic>
          <p:nvPicPr>
            <p:cNvPr id="16414" name="Picture 30" descr="S}PIIC5P[U6562_~XD2_J]V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 rot="-504357">
              <a:off x="4532" y="300"/>
              <a:ext cx="1228" cy="150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6418" name="Rectangle 34"/>
            <p:cNvSpPr>
              <a:spLocks noChangeArrowheads="1"/>
            </p:cNvSpPr>
            <p:nvPr/>
          </p:nvSpPr>
          <p:spPr bwMode="auto">
            <a:xfrm>
              <a:off x="4513" y="1752"/>
              <a:ext cx="1679" cy="59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/>
                <a:t> </a:t>
              </a:r>
              <a:r>
                <a:rPr lang="en-US" altLang="zh-CN" sz="2800" b="1"/>
                <a:t>zǐ   jīnɡ   yè  </a:t>
              </a:r>
            </a:p>
            <a:p>
              <a:r>
                <a:rPr lang="en-US" altLang="zh-CN" sz="2800" b="1"/>
                <a:t>  </a:t>
              </a:r>
              <a:r>
                <a:rPr lang="zh-CN" altLang="en-US" sz="2800" b="1"/>
                <a:t>紫    荆    叶  </a:t>
              </a:r>
            </a:p>
          </p:txBody>
        </p:sp>
      </p:grpSp>
      <p:grpSp>
        <p:nvGrpSpPr>
          <p:cNvPr id="16425" name="Group 41"/>
          <p:cNvGrpSpPr>
            <a:grpSpLocks/>
          </p:cNvGrpSpPr>
          <p:nvPr/>
        </p:nvGrpSpPr>
        <p:grpSpPr bwMode="auto">
          <a:xfrm>
            <a:off x="0" y="3933825"/>
            <a:ext cx="3240088" cy="2708275"/>
            <a:chOff x="158" y="2614"/>
            <a:chExt cx="2041" cy="1706"/>
          </a:xfrm>
        </p:grpSpPr>
        <p:pic>
          <p:nvPicPr>
            <p:cNvPr id="16409" name="Picture 25" descr="SK{%Y{{QOA4S]{FZGIV@FG2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8" y="2614"/>
              <a:ext cx="2041" cy="116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6419" name="Rectangle 35"/>
            <p:cNvSpPr>
              <a:spLocks noChangeArrowheads="1"/>
            </p:cNvSpPr>
            <p:nvPr/>
          </p:nvSpPr>
          <p:spPr bwMode="auto">
            <a:xfrm>
              <a:off x="431" y="3724"/>
              <a:ext cx="1724" cy="59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/>
                <a:t> </a:t>
              </a:r>
              <a:r>
                <a:rPr lang="en-US" altLang="zh-CN" sz="2800" b="1"/>
                <a:t>zhānɡ shù yè  </a:t>
              </a:r>
            </a:p>
            <a:p>
              <a:r>
                <a:rPr lang="en-US" altLang="zh-CN" sz="2800" b="1"/>
                <a:t>  </a:t>
              </a:r>
              <a:r>
                <a:rPr lang="zh-CN" altLang="en-US" sz="2800" b="1"/>
                <a:t>樟    树    叶</a:t>
              </a:r>
              <a:r>
                <a:rPr lang="zh-CN" altLang="en-US"/>
                <a:t>  </a:t>
              </a:r>
            </a:p>
          </p:txBody>
        </p:sp>
      </p:grpSp>
      <p:grpSp>
        <p:nvGrpSpPr>
          <p:cNvPr id="16426" name="Group 42"/>
          <p:cNvGrpSpPr>
            <a:grpSpLocks/>
          </p:cNvGrpSpPr>
          <p:nvPr/>
        </p:nvGrpSpPr>
        <p:grpSpPr bwMode="auto">
          <a:xfrm>
            <a:off x="3529013" y="3989388"/>
            <a:ext cx="2860675" cy="2636837"/>
            <a:chOff x="2336" y="2659"/>
            <a:chExt cx="1802" cy="1661"/>
          </a:xfrm>
        </p:grpSpPr>
        <p:pic>
          <p:nvPicPr>
            <p:cNvPr id="16413" name="Picture 29" descr="[[QB_TO(%UK_657FDBMVJ[1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36" y="2659"/>
              <a:ext cx="1724" cy="104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6420" name="Rectangle 36"/>
            <p:cNvSpPr>
              <a:spLocks noChangeArrowheads="1"/>
            </p:cNvSpPr>
            <p:nvPr/>
          </p:nvSpPr>
          <p:spPr bwMode="auto">
            <a:xfrm>
              <a:off x="2426" y="3724"/>
              <a:ext cx="1712" cy="59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/>
                <a:t> </a:t>
              </a:r>
              <a:r>
                <a:rPr lang="en-US" altLang="zh-CN" sz="2800" b="1"/>
                <a:t>liǔ   shù   yè  </a:t>
              </a:r>
            </a:p>
            <a:p>
              <a:r>
                <a:rPr lang="en-US" altLang="zh-CN" sz="2800" b="1"/>
                <a:t>  </a:t>
              </a:r>
              <a:r>
                <a:rPr lang="zh-CN" altLang="en-US" sz="2800" b="1"/>
                <a:t>柳    树    叶  </a:t>
              </a:r>
            </a:p>
          </p:txBody>
        </p:sp>
      </p:grpSp>
      <p:grpSp>
        <p:nvGrpSpPr>
          <p:cNvPr id="16427" name="Group 43"/>
          <p:cNvGrpSpPr>
            <a:grpSpLocks/>
          </p:cNvGrpSpPr>
          <p:nvPr/>
        </p:nvGrpSpPr>
        <p:grpSpPr bwMode="auto">
          <a:xfrm>
            <a:off x="6296025" y="3789363"/>
            <a:ext cx="2847975" cy="2852737"/>
            <a:chOff x="4241" y="2523"/>
            <a:chExt cx="1794" cy="1797"/>
          </a:xfrm>
        </p:grpSpPr>
        <p:pic>
          <p:nvPicPr>
            <p:cNvPr id="16415" name="Picture 31" descr="}HAP96)7RE`2Q]1JMS_NK3Y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41" y="2523"/>
              <a:ext cx="1794" cy="117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6421" name="Rectangle 37"/>
            <p:cNvSpPr>
              <a:spLocks noChangeArrowheads="1"/>
            </p:cNvSpPr>
            <p:nvPr/>
          </p:nvSpPr>
          <p:spPr bwMode="auto">
            <a:xfrm>
              <a:off x="4332" y="3724"/>
              <a:ext cx="1610" cy="59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dirty="0"/>
                <a:t> </a:t>
              </a:r>
              <a:r>
                <a:rPr lang="en-US" altLang="zh-CN" sz="2800" b="1" dirty="0" err="1"/>
                <a:t>sōnɡ</a:t>
              </a:r>
              <a:r>
                <a:rPr lang="en-US" altLang="zh-CN" sz="2800" b="1" dirty="0"/>
                <a:t> </a:t>
              </a:r>
              <a:r>
                <a:rPr lang="en-US" altLang="zh-CN" sz="2800" b="1" dirty="0" err="1"/>
                <a:t>shù</a:t>
              </a:r>
              <a:r>
                <a:rPr lang="en-US" altLang="zh-CN" sz="2800" b="1" dirty="0"/>
                <a:t> </a:t>
              </a:r>
              <a:r>
                <a:rPr lang="en-US" altLang="zh-CN" sz="2800" b="1" dirty="0" err="1"/>
                <a:t>yè</a:t>
              </a:r>
              <a:r>
                <a:rPr lang="en-US" altLang="zh-CN" sz="2800" b="1" dirty="0"/>
                <a:t>  </a:t>
              </a:r>
            </a:p>
            <a:p>
              <a:r>
                <a:rPr lang="en-US" altLang="zh-CN" sz="2800" b="1" dirty="0"/>
                <a:t>  </a:t>
              </a:r>
              <a:r>
                <a:rPr lang="zh-CN" altLang="en-US" sz="2800" b="1" dirty="0"/>
                <a:t>松    树    叶 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xmlns="" val="19131497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4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64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64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64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64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64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C:\Users\Administrator\AppData\Roaming\Tencent\Users\173692760\QQ\WinTemp\RichOle\]4X5GXH`W~}83U4X~FET}KO.png"/>
          <p:cNvPicPr>
            <a:picLocks noChangeAspect="1" noChangeArrowheads="1"/>
          </p:cNvPicPr>
          <p:nvPr/>
        </p:nvPicPr>
        <p:blipFill>
          <a:blip r:embed="rId2">
            <a:lum contrast="1000"/>
          </a:blip>
          <a:srcRect/>
          <a:stretch>
            <a:fillRect/>
          </a:stretch>
        </p:blipFill>
        <p:spPr bwMode="auto">
          <a:xfrm>
            <a:off x="142876" y="1643050"/>
            <a:ext cx="8858280" cy="257443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13313" name="Picture 1" descr="C:\Users\Administrator\AppData\Roaming\Tencent\Users\173692760\QQ\WinTemp\RichOle\}K$YNEPCS}8]{OI1)TNI8YD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4523386"/>
            <a:ext cx="9144000" cy="2334638"/>
          </a:xfrm>
          <a:prstGeom prst="rect">
            <a:avLst/>
          </a:prstGeom>
          <a:noFill/>
        </p:spPr>
      </p:pic>
      <p:sp>
        <p:nvSpPr>
          <p:cNvPr id="5" name="矩形 4"/>
          <p:cNvSpPr/>
          <p:nvPr/>
        </p:nvSpPr>
        <p:spPr>
          <a:xfrm>
            <a:off x="357158" y="428604"/>
            <a:ext cx="250033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400" b="1" dirty="0" smtClean="0">
                <a:latin typeface="华文中宋" pitchFamily="2" charset="-122"/>
                <a:ea typeface="华文中宋" pitchFamily="2" charset="-122"/>
              </a:rPr>
              <a:t>说一说</a:t>
            </a:r>
            <a:endParaRPr lang="zh-CN" altLang="en-US" sz="4400" b="1" dirty="0">
              <a:latin typeface="华文中宋" pitchFamily="2" charset="-122"/>
              <a:ea typeface="华文中宋" pitchFamily="2" charset="-122"/>
            </a:endParaRPr>
          </a:p>
        </p:txBody>
      </p:sp>
      <p:pic>
        <p:nvPicPr>
          <p:cNvPr id="6" name="Picture 3" descr="C:\Users\chunfang\Desktop\2.png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357422" y="357166"/>
            <a:ext cx="1155499" cy="857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1331640" y="2145439"/>
            <a:ext cx="7200800" cy="156966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/>
          <a:p>
            <a:r>
              <a:rPr lang="en-US" altLang="zh-CN" sz="4800" b="1" dirty="0" err="1" smtClean="0"/>
              <a:t>Shuō</a:t>
            </a:r>
            <a:r>
              <a:rPr lang="en-US" altLang="zh-CN" sz="4800" b="1" dirty="0" smtClean="0"/>
              <a:t> </a:t>
            </a:r>
            <a:r>
              <a:rPr lang="en-US" altLang="zh-CN" sz="4800" b="1" dirty="0" err="1" smtClean="0"/>
              <a:t>shuō</a:t>
            </a:r>
            <a:r>
              <a:rPr lang="en-US" altLang="zh-CN" sz="4800" b="1" dirty="0" smtClean="0"/>
              <a:t> </a:t>
            </a:r>
            <a:r>
              <a:rPr lang="en-US" altLang="zh-CN" sz="4800" b="1" dirty="0" err="1"/>
              <a:t>zhè</a:t>
            </a:r>
            <a:r>
              <a:rPr lang="en-US" altLang="zh-CN" sz="4800" b="1" dirty="0"/>
              <a:t> </a:t>
            </a:r>
            <a:r>
              <a:rPr lang="en-US" altLang="zh-CN" sz="4800" b="1" dirty="0" smtClean="0"/>
              <a:t> </a:t>
            </a:r>
            <a:r>
              <a:rPr lang="en-US" altLang="zh-CN" sz="4800" b="1" dirty="0" err="1" smtClean="0"/>
              <a:t>zhǒnɡ</a:t>
            </a:r>
            <a:r>
              <a:rPr lang="en-US" altLang="zh-CN" sz="4800" b="1" dirty="0" smtClean="0"/>
              <a:t>  </a:t>
            </a:r>
            <a:r>
              <a:rPr lang="en-US" altLang="zh-CN" sz="4800" b="1" dirty="0" err="1" smtClean="0"/>
              <a:t>yè</a:t>
            </a:r>
            <a:r>
              <a:rPr lang="en-US" altLang="zh-CN" sz="4800" b="1" dirty="0" smtClean="0"/>
              <a:t>        </a:t>
            </a:r>
            <a:endParaRPr lang="en-US" altLang="zh-CN" sz="4800" b="1" dirty="0"/>
          </a:p>
          <a:p>
            <a:r>
              <a:rPr lang="en-US" altLang="zh-CN" sz="4800" b="1" dirty="0"/>
              <a:t>    </a:t>
            </a:r>
            <a:r>
              <a:rPr lang="zh-CN" altLang="en-US" sz="4800" b="1" dirty="0"/>
              <a:t>说    说    这   </a:t>
            </a:r>
            <a:r>
              <a:rPr lang="zh-CN" altLang="en-US" sz="4800" b="1" dirty="0" smtClean="0"/>
              <a:t>  </a:t>
            </a:r>
            <a:r>
              <a:rPr lang="zh-CN" altLang="en-US" sz="4800" b="1" dirty="0"/>
              <a:t>种   </a:t>
            </a:r>
            <a:r>
              <a:rPr lang="zh-CN" altLang="en-US" sz="4800" b="1" dirty="0" smtClean="0"/>
              <a:t>    </a:t>
            </a:r>
            <a:r>
              <a:rPr lang="zh-CN" altLang="en-US" sz="4800" b="1" dirty="0"/>
              <a:t>叶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" presetID="8" presetClass="emph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Rot by="21600000">
                                      <p:cBhvr>
                                        <p:cTn id="1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" y="2875377"/>
            <a:ext cx="9144000" cy="28136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gradFill rotWithShape="0"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path path="shape">
                    <a:fillToRect l="50000" t="50000" r="50000" b="50000"/>
                  </a:path>
                </a:gra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2" name="Picture 2" descr="C:\Users\reform\Desktop\QQ图片20170816172023.pn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colorTemperature colorTemp="53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594872"/>
            <a:ext cx="8748390" cy="11061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矩形 5"/>
          <p:cNvSpPr/>
          <p:nvPr/>
        </p:nvSpPr>
        <p:spPr>
          <a:xfrm>
            <a:off x="416105" y="272372"/>
            <a:ext cx="250033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400" b="1" dirty="0" smtClean="0">
                <a:latin typeface="华文中宋" pitchFamily="2" charset="-122"/>
                <a:ea typeface="华文中宋" pitchFamily="2" charset="-122"/>
              </a:rPr>
              <a:t>比一比</a:t>
            </a:r>
            <a:endParaRPr lang="zh-CN" altLang="en-US" sz="4400" b="1" dirty="0">
              <a:latin typeface="华文中宋" pitchFamily="2" charset="-122"/>
              <a:ea typeface="华文中宋" pitchFamily="2" charset="-122"/>
            </a:endParaRPr>
          </a:p>
        </p:txBody>
      </p:sp>
      <p:pic>
        <p:nvPicPr>
          <p:cNvPr id="7" name="Picture 3" descr="C:\Users\chunfang\Desktop\2.png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48388" y="357166"/>
            <a:ext cx="1155499" cy="857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1721591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" presetID="8" presetClass="emph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Rot by="21600000">
                                      <p:cBhvr>
                                        <p:cTn id="1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3" descr="C:\Users\chunfang\Desktop\2.png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83768" y="152153"/>
            <a:ext cx="1155499" cy="857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reform\Desktop\QQ图片20170816165040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7584" y="2366126"/>
            <a:ext cx="7556917" cy="44918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矩形 10"/>
          <p:cNvSpPr/>
          <p:nvPr/>
        </p:nvSpPr>
        <p:spPr>
          <a:xfrm>
            <a:off x="416105" y="272372"/>
            <a:ext cx="250033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400" b="1" dirty="0" smtClean="0">
                <a:latin typeface="华文中宋" pitchFamily="2" charset="-122"/>
                <a:ea typeface="华文中宋" pitchFamily="2" charset="-122"/>
              </a:rPr>
              <a:t>画一</a:t>
            </a:r>
            <a:r>
              <a:rPr lang="zh-CN" altLang="en-US" sz="4400" b="1" dirty="0">
                <a:latin typeface="华文中宋" pitchFamily="2" charset="-122"/>
                <a:ea typeface="华文中宋" pitchFamily="2" charset="-122"/>
              </a:rPr>
              <a:t>画</a:t>
            </a:r>
          </a:p>
        </p:txBody>
      </p:sp>
      <p:pic>
        <p:nvPicPr>
          <p:cNvPr id="2053" name="Picture 5" descr="C:\Users\reform\Desktop\QQ图片20170816172739.png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 xmlns="">
                  <a14:imgLayer r:embed="rId5"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16105" y="1063192"/>
            <a:ext cx="8087123" cy="10921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" presetID="8" presetClass="emph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Rot by="21600000">
                                      <p:cBhvr>
                                        <p:cTn id="11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 descr="C:\Users\reform\Desktop\QQ图片20170816171649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89814" y="2060848"/>
            <a:ext cx="5799866" cy="4503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5575" y="1041813"/>
            <a:ext cx="7668343" cy="9549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矩形 5"/>
          <p:cNvSpPr/>
          <p:nvPr/>
        </p:nvSpPr>
        <p:spPr>
          <a:xfrm>
            <a:off x="416105" y="272372"/>
            <a:ext cx="250033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400" b="1" dirty="0" smtClean="0">
                <a:latin typeface="华文中宋" pitchFamily="2" charset="-122"/>
                <a:ea typeface="华文中宋" pitchFamily="2" charset="-122"/>
              </a:rPr>
              <a:t>议一议</a:t>
            </a:r>
            <a:endParaRPr lang="zh-CN" altLang="en-US" sz="4400" b="1" dirty="0">
              <a:latin typeface="华文中宋" pitchFamily="2" charset="-122"/>
              <a:ea typeface="华文中宋" pitchFamily="2" charset="-122"/>
            </a:endParaRPr>
          </a:p>
        </p:txBody>
      </p:sp>
      <p:pic>
        <p:nvPicPr>
          <p:cNvPr id="7" name="Picture 3" descr="C:\Users\chunfang\Desktop\2.png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410834" y="113862"/>
            <a:ext cx="1155499" cy="857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742325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" presetID="8" presetClass="emph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Rot by="21600000">
                                      <p:cBhvr>
                                        <p:cTn id="1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7" name="Picture 5" descr="C:\Users\reform\Desktop\QQ图片20170816165117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" t="-662" r="175" b="1"/>
          <a:stretch/>
        </p:blipFill>
        <p:spPr bwMode="auto">
          <a:xfrm>
            <a:off x="0" y="1340768"/>
            <a:ext cx="9163040" cy="45365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3" descr="C:\Users\chunfang\Desktop\2.png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38685" y="228464"/>
            <a:ext cx="1155499" cy="857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矩形 16"/>
          <p:cNvSpPr/>
          <p:nvPr/>
        </p:nvSpPr>
        <p:spPr>
          <a:xfrm>
            <a:off x="416105" y="272372"/>
            <a:ext cx="250033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400" b="1" dirty="0" smtClean="0">
                <a:latin typeface="华文中宋" pitchFamily="2" charset="-122"/>
                <a:ea typeface="华文中宋" pitchFamily="2" charset="-122"/>
              </a:rPr>
              <a:t>做一做</a:t>
            </a:r>
            <a:endParaRPr lang="zh-CN" altLang="en-US" sz="4400" b="1" dirty="0">
              <a:latin typeface="华文中宋" pitchFamily="2" charset="-122"/>
              <a:ea typeface="华文中宋" pitchFamily="2" charset="-122"/>
            </a:endParaRPr>
          </a:p>
        </p:txBody>
      </p:sp>
      <p:pic>
        <p:nvPicPr>
          <p:cNvPr id="3080" name="Picture 8" descr="C:\Users\reform\Desktop\QQ图片20170816172756.png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 xmlns="">
                  <a14:imgLayer r:embed="rId5"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089648" y="98057"/>
            <a:ext cx="3898131" cy="11180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" presetID="8" presetClass="emph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Rot by="21600000">
                                      <p:cBhvr>
                                        <p:cTn id="11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14205849"/>
  <p:tag name="MH_LIBRARY" val="GRAPHIC"/>
  <p:tag name="MH_ORDER" val="Freeform 8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936</TotalTime>
  <Words>94</Words>
  <Application>Microsoft Office PowerPoint</Application>
  <PresentationFormat>全屏显示(4:3)</PresentationFormat>
  <Paragraphs>24</Paragraphs>
  <Slides>8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9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Sky123.Org</cp:lastModifiedBy>
  <cp:revision>85</cp:revision>
  <dcterms:created xsi:type="dcterms:W3CDTF">2017-08-06T08:46:27Z</dcterms:created>
  <dcterms:modified xsi:type="dcterms:W3CDTF">2017-08-16T09:58:16Z</dcterms:modified>
</cp:coreProperties>
</file>