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95" r:id="rId3"/>
    <p:sldId id="298" r:id="rId4"/>
    <p:sldId id="305" r:id="rId5"/>
    <p:sldId id="306" r:id="rId6"/>
    <p:sldId id="307" r:id="rId7"/>
    <p:sldId id="308" r:id="rId8"/>
    <p:sldId id="309" r:id="rId9"/>
    <p:sldId id="310" r:id="rId10"/>
    <p:sldId id="312" r:id="rId11"/>
    <p:sldId id="300" r:id="rId12"/>
    <p:sldId id="311" r:id="rId13"/>
    <p:sldId id="296" r:id="rId14"/>
    <p:sldId id="293" r:id="rId1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468DE4"/>
    <a:srgbClr val="33FD23"/>
    <a:srgbClr val="FF6699"/>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p:scale>
          <a:sx n="68" d="100"/>
          <a:sy n="68" d="100"/>
        </p:scale>
        <p:origin x="-1458" y="-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8F050A-D2AD-4DFE-94E9-DCE49FEDF327}" type="datetimeFigureOut">
              <a:rPr lang="zh-CN" altLang="en-US" smtClean="0"/>
              <a:pPr/>
              <a:t>2018-4-30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35D4FB-E543-44E9-9240-BF368CDFB26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2018-4-30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2018-4-30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500174"/>
            <a:ext cx="9144000" cy="34165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0" y="4955457"/>
            <a:ext cx="9144000" cy="769441"/>
          </a:xfrm>
          <a:prstGeom prst="rect">
            <a:avLst/>
          </a:prstGeom>
          <a:noFill/>
        </p:spPr>
        <p:txBody>
          <a:bodyPr wrap="square" rtlCol="0">
            <a:spAutoFit/>
          </a:bodyPr>
          <a:lstStyle/>
          <a:p>
            <a:pPr algn="ctr"/>
            <a:r>
              <a:rPr lang="zh-CN" altLang="en-US" sz="4400" b="1" dirty="0" smtClean="0">
                <a:latin typeface="华文楷体" pitchFamily="2" charset="-122"/>
                <a:ea typeface="华文楷体" pitchFamily="2" charset="-122"/>
              </a:rPr>
              <a:t>小学科学教学网  陈建秋 </a:t>
            </a:r>
            <a:endParaRPr lang="en-US" altLang="zh-CN" sz="4400" b="1" dirty="0" smtClean="0">
              <a:latin typeface="华文楷体" pitchFamily="2" charset="-122"/>
              <a:ea typeface="华文楷体" pitchFamily="2" charset="-122"/>
            </a:endParaRPr>
          </a:p>
        </p:txBody>
      </p:sp>
      <p:sp>
        <p:nvSpPr>
          <p:cNvPr id="7" name="矩形 6"/>
          <p:cNvSpPr/>
          <p:nvPr/>
        </p:nvSpPr>
        <p:spPr>
          <a:xfrm>
            <a:off x="0" y="2285992"/>
            <a:ext cx="9144000" cy="207170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0" y="2714620"/>
            <a:ext cx="9144000" cy="1107996"/>
          </a:xfrm>
          <a:prstGeom prst="rect">
            <a:avLst/>
          </a:prstGeom>
          <a:noFill/>
        </p:spPr>
        <p:txBody>
          <a:bodyPr wrap="square" rtlCol="0">
            <a:spAutoFit/>
          </a:bodyPr>
          <a:lstStyle/>
          <a:p>
            <a:pPr algn="ctr"/>
            <a:r>
              <a:rPr lang="zh-CN" altLang="en-US" sz="6600" b="1" dirty="0" smtClean="0">
                <a:latin typeface="华文中宋" pitchFamily="2" charset="-122"/>
                <a:ea typeface="华文中宋" pitchFamily="2" charset="-122"/>
              </a:rPr>
              <a:t>我们周围的物体</a:t>
            </a:r>
            <a:endParaRPr lang="zh-CN" altLang="en-US" sz="6600" b="1" dirty="0">
              <a:latin typeface="华文中宋" pitchFamily="2" charset="-122"/>
              <a:ea typeface="华文中宋" pitchFamily="2" charset="-122"/>
            </a:endParaRPr>
          </a:p>
        </p:txBody>
      </p:sp>
      <p:sp>
        <p:nvSpPr>
          <p:cNvPr id="10" name="任意多边形 9"/>
          <p:cNvSpPr/>
          <p:nvPr>
            <p:custDataLst>
              <p:tags r:id="rId1"/>
            </p:custDataLst>
          </p:nvPr>
        </p:nvSpPr>
        <p:spPr>
          <a:xfrm flipH="1">
            <a:off x="428596" y="428604"/>
            <a:ext cx="6643734" cy="1000132"/>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tx2">
              <a:lumMod val="40000"/>
              <a:lumOff val="60000"/>
            </a:schemeClr>
          </a:solidFill>
          <a:ln w="25400" cap="flat" cmpd="sng" algn="ctr">
            <a:noFill/>
            <a:prstDash val="solid"/>
          </a:ln>
          <a:effectLst/>
        </p:spPr>
        <p:txBody>
          <a:bodyPr lIns="396000" tIns="0" rIns="0" bIns="0" anchor="ctr">
            <a:noAutofit/>
          </a:bodyPr>
          <a:lstStyle/>
          <a:p>
            <a:pPr>
              <a:lnSpc>
                <a:spcPct val="130000"/>
              </a:lnSpc>
              <a:defRPr/>
            </a:pPr>
            <a:r>
              <a:rPr lang="zh-CN" altLang="en-US" sz="2800" b="1" dirty="0" smtClean="0"/>
              <a:t> 教科版一年级下册</a:t>
            </a:r>
            <a:r>
              <a:rPr lang="en-US" altLang="zh-CN" sz="2800" b="1" dirty="0" smtClean="0"/>
              <a:t>*</a:t>
            </a:r>
            <a:r>
              <a:rPr lang="zh-CN" altLang="en-US" sz="2800" b="1" dirty="0" smtClean="0"/>
              <a:t>单元复习课 </a:t>
            </a:r>
            <a:endParaRPr lang="zh-CN" altLang="en-US" sz="2800" kern="0" dirty="0">
              <a:solidFill>
                <a:srgbClr val="000000"/>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pic>
        <p:nvPicPr>
          <p:cNvPr id="8" name="Picture 2"/>
          <p:cNvPicPr>
            <a:picLocks noChangeAspect="1" noChangeArrowheads="1"/>
          </p:cNvPicPr>
          <p:nvPr/>
        </p:nvPicPr>
        <p:blipFill>
          <a:blip r:embed="rId3" cstate="print"/>
          <a:srcRect/>
          <a:stretch>
            <a:fillRect/>
          </a:stretch>
        </p:blipFill>
        <p:spPr bwMode="auto">
          <a:xfrm>
            <a:off x="7236296" y="332656"/>
            <a:ext cx="1526917" cy="10801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9144000" cy="1143000"/>
          </a:xfrm>
          <a:solidFill>
            <a:schemeClr val="accent6">
              <a:lumMod val="20000"/>
              <a:lumOff val="80000"/>
            </a:schemeClr>
          </a:solidFill>
        </p:spPr>
        <p:txBody>
          <a:bodyPr/>
          <a:lstStyle/>
          <a:p>
            <a:r>
              <a:rPr lang="zh-CN" altLang="en-US" b="1" dirty="0" smtClean="0"/>
              <a:t>观察物体的特征</a:t>
            </a:r>
            <a:endParaRPr lang="zh-CN" altLang="en-US" b="1" dirty="0"/>
          </a:p>
        </p:txBody>
      </p:sp>
      <p:sp>
        <p:nvSpPr>
          <p:cNvPr id="3" name="内容占位符 2"/>
          <p:cNvSpPr>
            <a:spLocks noGrp="1"/>
          </p:cNvSpPr>
          <p:nvPr>
            <p:ph idx="1"/>
          </p:nvPr>
        </p:nvSpPr>
        <p:spPr>
          <a:xfrm>
            <a:off x="914400" y="1772816"/>
            <a:ext cx="8229600" cy="4525963"/>
          </a:xfrm>
        </p:spPr>
        <p:txBody>
          <a:bodyPr>
            <a:normAutofit fontScale="92500" lnSpcReduction="20000"/>
          </a:bodyPr>
          <a:lstStyle/>
          <a:p>
            <a:r>
              <a:rPr lang="zh-CN" altLang="zh-CN" b="1" dirty="0" smtClean="0">
                <a:solidFill>
                  <a:srgbClr val="FF0000"/>
                </a:solidFill>
              </a:rPr>
              <a:t>看</a:t>
            </a:r>
            <a:r>
              <a:rPr lang="en-US" altLang="zh-CN" b="1" dirty="0" smtClean="0"/>
              <a:t>—</a:t>
            </a:r>
            <a:r>
              <a:rPr lang="zh-CN" altLang="zh-CN" b="1" dirty="0" smtClean="0"/>
              <a:t>颜</a:t>
            </a:r>
            <a:r>
              <a:rPr lang="zh-CN" altLang="zh-CN" b="1" dirty="0" smtClean="0"/>
              <a:t>色、形状、大小、透明、流动</a:t>
            </a:r>
            <a:endParaRPr lang="en-US" altLang="zh-CN" b="1" dirty="0" smtClean="0"/>
          </a:p>
          <a:p>
            <a:endParaRPr lang="zh-CN" altLang="zh-CN" b="1" dirty="0" smtClean="0"/>
          </a:p>
          <a:p>
            <a:r>
              <a:rPr lang="zh-CN" altLang="zh-CN" b="1" dirty="0" smtClean="0">
                <a:solidFill>
                  <a:srgbClr val="FF0000"/>
                </a:solidFill>
              </a:rPr>
              <a:t>摸</a:t>
            </a:r>
            <a:r>
              <a:rPr lang="en-US" altLang="zh-CN" b="1" dirty="0" smtClean="0"/>
              <a:t>—</a:t>
            </a:r>
            <a:r>
              <a:rPr lang="zh-CN" altLang="zh-CN" b="1" dirty="0" smtClean="0"/>
              <a:t>光</a:t>
            </a:r>
            <a:r>
              <a:rPr lang="zh-CN" altLang="zh-CN" b="1" dirty="0" smtClean="0"/>
              <a:t>滑粗糙、轻重、软硬</a:t>
            </a:r>
            <a:endParaRPr lang="en-US" altLang="zh-CN" b="1" dirty="0" smtClean="0"/>
          </a:p>
          <a:p>
            <a:pPr>
              <a:buNone/>
            </a:pPr>
            <a:endParaRPr lang="zh-CN" altLang="zh-CN" b="1" dirty="0" smtClean="0"/>
          </a:p>
          <a:p>
            <a:r>
              <a:rPr lang="zh-CN" altLang="zh-CN" b="1" dirty="0" smtClean="0">
                <a:solidFill>
                  <a:srgbClr val="FF0000"/>
                </a:solidFill>
              </a:rPr>
              <a:t>闻</a:t>
            </a:r>
            <a:r>
              <a:rPr lang="en-US" altLang="zh-CN" b="1" dirty="0" smtClean="0"/>
              <a:t>—</a:t>
            </a:r>
            <a:r>
              <a:rPr lang="zh-CN" altLang="zh-CN" b="1" dirty="0" smtClean="0"/>
              <a:t>气味</a:t>
            </a:r>
            <a:endParaRPr lang="en-US" altLang="zh-CN" b="1" dirty="0" smtClean="0"/>
          </a:p>
          <a:p>
            <a:endParaRPr lang="en-US" altLang="zh-CN" b="1" dirty="0" smtClean="0"/>
          </a:p>
          <a:p>
            <a:r>
              <a:rPr lang="zh-CN" altLang="en-US" b="1" dirty="0" smtClean="0">
                <a:solidFill>
                  <a:srgbClr val="FF0000"/>
                </a:solidFill>
              </a:rPr>
              <a:t>听</a:t>
            </a:r>
            <a:r>
              <a:rPr lang="en-US" altLang="zh-CN" b="1" dirty="0" smtClean="0"/>
              <a:t>—</a:t>
            </a:r>
            <a:r>
              <a:rPr lang="zh-CN" altLang="en-US" b="1" dirty="0" smtClean="0"/>
              <a:t>摇动声音</a:t>
            </a:r>
            <a:endParaRPr lang="en-US" altLang="zh-CN" b="1" dirty="0" smtClean="0"/>
          </a:p>
          <a:p>
            <a:endParaRPr lang="en-US" altLang="zh-CN" b="1" dirty="0" smtClean="0"/>
          </a:p>
          <a:p>
            <a:r>
              <a:rPr lang="en-US" altLang="zh-CN" b="1" dirty="0" smtClean="0"/>
              <a:t>……</a:t>
            </a:r>
            <a:endParaRPr lang="zh-CN" altLang="zh-CN" b="1" dirty="0" smtClean="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descr="C:\Documents and Settings\Administrator\Application Data\Tencent\Users\173692760\QQ\WinTemp\RichOle\H[1Z_B]GY4A7LT}$AI~(RO2.png"/>
          <p:cNvPicPr>
            <a:picLocks noChangeAspect="1" noChangeArrowheads="1"/>
          </p:cNvPicPr>
          <p:nvPr/>
        </p:nvPicPr>
        <p:blipFill>
          <a:blip r:embed="rId2" cstate="print"/>
          <a:srcRect/>
          <a:stretch>
            <a:fillRect/>
          </a:stretch>
        </p:blipFill>
        <p:spPr bwMode="auto">
          <a:xfrm>
            <a:off x="251520" y="1412776"/>
            <a:ext cx="4533392" cy="4464496"/>
          </a:xfrm>
          <a:prstGeom prst="rect">
            <a:avLst/>
          </a:prstGeom>
          <a:noFill/>
        </p:spPr>
      </p:pic>
      <p:sp>
        <p:nvSpPr>
          <p:cNvPr id="3" name="矩形 2"/>
          <p:cNvSpPr/>
          <p:nvPr/>
        </p:nvSpPr>
        <p:spPr>
          <a:xfrm>
            <a:off x="0" y="260648"/>
            <a:ext cx="9144000" cy="646331"/>
          </a:xfrm>
          <a:prstGeom prst="rect">
            <a:avLst/>
          </a:prstGeom>
          <a:solidFill>
            <a:schemeClr val="accent6">
              <a:lumMod val="20000"/>
              <a:lumOff val="80000"/>
            </a:schemeClr>
          </a:solidFill>
        </p:spPr>
        <p:txBody>
          <a:bodyPr wrap="square">
            <a:spAutoFit/>
          </a:bodyPr>
          <a:lstStyle/>
          <a:p>
            <a:pPr algn="ctr"/>
            <a:r>
              <a:rPr lang="zh-CN" altLang="en-US" sz="3600" b="1" dirty="0" smtClean="0">
                <a:latin typeface="华文中宋" pitchFamily="2" charset="-122"/>
                <a:ea typeface="华文中宋" pitchFamily="2" charset="-122"/>
              </a:rPr>
              <a:t>科学阅读：</a:t>
            </a:r>
            <a:r>
              <a:rPr lang="zh-CN" altLang="en-US" sz="3600" b="1" dirty="0" smtClean="0">
                <a:solidFill>
                  <a:srgbClr val="FF0000"/>
                </a:solidFill>
                <a:latin typeface="华文中宋" pitchFamily="2" charset="-122"/>
                <a:ea typeface="华文中宋" pitchFamily="2" charset="-122"/>
              </a:rPr>
              <a:t>关心水和空气</a:t>
            </a:r>
            <a:r>
              <a:rPr lang="zh-CN" altLang="en-US" sz="3600" b="1" dirty="0" smtClean="0">
                <a:latin typeface="华文中宋" pitchFamily="2" charset="-122"/>
                <a:ea typeface="华文中宋" pitchFamily="2" charset="-122"/>
              </a:rPr>
              <a:t>（</a:t>
            </a:r>
            <a:r>
              <a:rPr lang="en-US" altLang="zh-CN" sz="3600" b="1" dirty="0" smtClean="0">
                <a:latin typeface="华文中宋" pitchFamily="2" charset="-122"/>
                <a:ea typeface="华文中宋" pitchFamily="2" charset="-122"/>
              </a:rPr>
              <a:t>21-22</a:t>
            </a:r>
            <a:r>
              <a:rPr lang="zh-CN" altLang="en-US" sz="3600" b="1" dirty="0" smtClean="0">
                <a:latin typeface="华文中宋" pitchFamily="2" charset="-122"/>
                <a:ea typeface="华文中宋" pitchFamily="2" charset="-122"/>
              </a:rPr>
              <a:t>）</a:t>
            </a:r>
          </a:p>
        </p:txBody>
      </p:sp>
      <p:pic>
        <p:nvPicPr>
          <p:cNvPr id="39939" name="Picture 3" descr="C:\Documents and Settings\Administrator\Application Data\Tencent\Users\173692760\QQ\WinTemp\RichOle\P9WFAKBH6IKCOT[OMG(L}DY.png"/>
          <p:cNvPicPr>
            <a:picLocks noChangeAspect="1" noChangeArrowheads="1"/>
          </p:cNvPicPr>
          <p:nvPr/>
        </p:nvPicPr>
        <p:blipFill>
          <a:blip r:embed="rId3" cstate="print"/>
          <a:srcRect/>
          <a:stretch>
            <a:fillRect/>
          </a:stretch>
        </p:blipFill>
        <p:spPr bwMode="auto">
          <a:xfrm>
            <a:off x="3131840" y="1196752"/>
            <a:ext cx="5635817" cy="54006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descr="C:\Documents and Settings\Administrator\Application Data\Tencent\Users\173692760\QQ\WinTemp\RichOle\H[1Z_B]GY4A7LT}$AI~(RO2.png"/>
          <p:cNvPicPr>
            <a:picLocks noChangeAspect="1" noChangeArrowheads="1"/>
          </p:cNvPicPr>
          <p:nvPr/>
        </p:nvPicPr>
        <p:blipFill>
          <a:blip r:embed="rId2" cstate="print"/>
          <a:srcRect/>
          <a:stretch>
            <a:fillRect/>
          </a:stretch>
        </p:blipFill>
        <p:spPr bwMode="auto">
          <a:xfrm>
            <a:off x="251520" y="1412776"/>
            <a:ext cx="4533392" cy="4464496"/>
          </a:xfrm>
          <a:prstGeom prst="rect">
            <a:avLst/>
          </a:prstGeom>
          <a:noFill/>
        </p:spPr>
      </p:pic>
      <p:sp>
        <p:nvSpPr>
          <p:cNvPr id="3" name="矩形 2"/>
          <p:cNvSpPr/>
          <p:nvPr/>
        </p:nvSpPr>
        <p:spPr>
          <a:xfrm>
            <a:off x="0" y="260648"/>
            <a:ext cx="9144000" cy="646331"/>
          </a:xfrm>
          <a:prstGeom prst="rect">
            <a:avLst/>
          </a:prstGeom>
          <a:solidFill>
            <a:schemeClr val="accent6">
              <a:lumMod val="20000"/>
              <a:lumOff val="80000"/>
            </a:schemeClr>
          </a:solidFill>
        </p:spPr>
        <p:txBody>
          <a:bodyPr wrap="square">
            <a:spAutoFit/>
          </a:bodyPr>
          <a:lstStyle/>
          <a:p>
            <a:pPr algn="ctr"/>
            <a:r>
              <a:rPr lang="zh-CN" altLang="en-US" sz="3600" b="1" dirty="0" smtClean="0">
                <a:latin typeface="华文中宋" pitchFamily="2" charset="-122"/>
                <a:ea typeface="华文中宋" pitchFamily="2" charset="-122"/>
              </a:rPr>
              <a:t>科学阅读：</a:t>
            </a:r>
            <a:r>
              <a:rPr lang="zh-CN" altLang="en-US" sz="3600" b="1" dirty="0" smtClean="0">
                <a:solidFill>
                  <a:srgbClr val="FF0000"/>
                </a:solidFill>
                <a:latin typeface="华文中宋" pitchFamily="2" charset="-122"/>
                <a:ea typeface="华文中宋" pitchFamily="2" charset="-122"/>
              </a:rPr>
              <a:t>关心水和空气</a:t>
            </a:r>
            <a:r>
              <a:rPr lang="zh-CN" altLang="en-US" sz="3600" b="1" dirty="0" smtClean="0">
                <a:latin typeface="华文中宋" pitchFamily="2" charset="-122"/>
                <a:ea typeface="华文中宋" pitchFamily="2" charset="-122"/>
              </a:rPr>
              <a:t>（</a:t>
            </a:r>
            <a:r>
              <a:rPr lang="en-US" altLang="zh-CN" sz="3600" b="1" dirty="0" smtClean="0">
                <a:latin typeface="华文中宋" pitchFamily="2" charset="-122"/>
                <a:ea typeface="华文中宋" pitchFamily="2" charset="-122"/>
              </a:rPr>
              <a:t>21-22</a:t>
            </a:r>
            <a:r>
              <a:rPr lang="zh-CN" altLang="en-US" sz="3600" b="1" dirty="0" smtClean="0">
                <a:latin typeface="华文中宋" pitchFamily="2" charset="-122"/>
                <a:ea typeface="华文中宋" pitchFamily="2" charset="-122"/>
              </a:rPr>
              <a:t>）</a:t>
            </a:r>
          </a:p>
        </p:txBody>
      </p:sp>
      <p:pic>
        <p:nvPicPr>
          <p:cNvPr id="44033" name="Picture 1" descr="C:\Documents and Settings\Administrator\Application Data\Tencent\Users\173692760\QQ\WinTemp\RichOle\W{{$60L5](FDFV6AHFL8K}U.png"/>
          <p:cNvPicPr>
            <a:picLocks noChangeAspect="1" noChangeArrowheads="1"/>
          </p:cNvPicPr>
          <p:nvPr/>
        </p:nvPicPr>
        <p:blipFill>
          <a:blip r:embed="rId3" cstate="print"/>
          <a:srcRect/>
          <a:stretch>
            <a:fillRect/>
          </a:stretch>
        </p:blipFill>
        <p:spPr bwMode="auto">
          <a:xfrm>
            <a:off x="2987824" y="1196752"/>
            <a:ext cx="5667375" cy="53149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cstate="print"/>
          <a:srcRect/>
          <a:stretch>
            <a:fillRect/>
          </a:stretch>
        </p:blipFill>
        <p:spPr bwMode="auto">
          <a:xfrm>
            <a:off x="755576" y="3501008"/>
            <a:ext cx="2260518" cy="2934325"/>
          </a:xfrm>
          <a:prstGeom prst="rect">
            <a:avLst/>
          </a:prstGeom>
          <a:noFill/>
          <a:ln w="9525">
            <a:noFill/>
            <a:miter lim="800000"/>
            <a:headEnd/>
            <a:tailEnd/>
          </a:ln>
        </p:spPr>
      </p:pic>
      <p:grpSp>
        <p:nvGrpSpPr>
          <p:cNvPr id="8" name="组合 7"/>
          <p:cNvGrpSpPr/>
          <p:nvPr/>
        </p:nvGrpSpPr>
        <p:grpSpPr>
          <a:xfrm>
            <a:off x="3203848" y="2564904"/>
            <a:ext cx="4680520" cy="2371328"/>
            <a:chOff x="3131840" y="2564904"/>
            <a:chExt cx="4680520" cy="2371328"/>
          </a:xfrm>
        </p:grpSpPr>
        <p:sp>
          <p:nvSpPr>
            <p:cNvPr id="7170" name="Cloud"/>
            <p:cNvSpPr>
              <a:spLocks noChangeAspect="1" noEditPoints="1" noChangeArrowheads="1"/>
            </p:cNvSpPr>
            <p:nvPr/>
          </p:nvSpPr>
          <p:spPr bwMode="auto">
            <a:xfrm>
              <a:off x="3131840" y="2564904"/>
              <a:ext cx="4680520" cy="237132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 name="矩形 6"/>
            <p:cNvSpPr/>
            <p:nvPr/>
          </p:nvSpPr>
          <p:spPr>
            <a:xfrm>
              <a:off x="3995936" y="2924944"/>
              <a:ext cx="3672408" cy="1569660"/>
            </a:xfrm>
            <a:prstGeom prst="rect">
              <a:avLst/>
            </a:prstGeom>
          </p:spPr>
          <p:txBody>
            <a:bodyPr wrap="square">
              <a:spAutoFit/>
            </a:bodyPr>
            <a:lstStyle/>
            <a:p>
              <a:pPr lvl="0" fontAlgn="base">
                <a:lnSpc>
                  <a:spcPct val="150000"/>
                </a:lnSpc>
                <a:spcBef>
                  <a:spcPct val="0"/>
                </a:spcBef>
                <a:spcAft>
                  <a:spcPct val="0"/>
                </a:spcAft>
              </a:pPr>
              <a:r>
                <a:rPr lang="zh-CN" altLang="en-US" sz="3200" b="1" dirty="0" smtClean="0">
                  <a:solidFill>
                    <a:prstClr val="black"/>
                  </a:solidFill>
                  <a:latin typeface="Arial" pitchFamily="34" charset="0"/>
                  <a:ea typeface="宋体" pitchFamily="2" charset="-122"/>
                </a:rPr>
                <a:t>你有什么收获？</a:t>
              </a:r>
              <a:endParaRPr lang="en-US" altLang="zh-CN" sz="3200" b="1" dirty="0" smtClean="0">
                <a:solidFill>
                  <a:prstClr val="black"/>
                </a:solidFill>
                <a:latin typeface="Arial" pitchFamily="34" charset="0"/>
                <a:ea typeface="宋体" pitchFamily="2" charset="-122"/>
              </a:endParaRPr>
            </a:p>
            <a:p>
              <a:pPr lvl="0" fontAlgn="base">
                <a:lnSpc>
                  <a:spcPct val="150000"/>
                </a:lnSpc>
                <a:spcBef>
                  <a:spcPct val="0"/>
                </a:spcBef>
                <a:spcAft>
                  <a:spcPct val="0"/>
                </a:spcAft>
              </a:pPr>
              <a:r>
                <a:rPr lang="zh-CN" altLang="en-US" sz="3200" b="1" dirty="0" smtClean="0">
                  <a:solidFill>
                    <a:prstClr val="black"/>
                  </a:solidFill>
                  <a:latin typeface="Arial" pitchFamily="34" charset="0"/>
                  <a:ea typeface="宋体" pitchFamily="2" charset="-122"/>
                </a:rPr>
                <a:t>还有什么问题？</a:t>
              </a:r>
              <a:endParaRPr lang="zh-CN" altLang="zh-CN" sz="3200" b="1" dirty="0" smtClean="0">
                <a:solidFill>
                  <a:prstClr val="black"/>
                </a:solidFill>
                <a:latin typeface="Arial" pitchFamily="34" charset="0"/>
                <a:ea typeface="宋体" pitchFamily="2" charset="-122"/>
              </a:endParaRPr>
            </a:p>
          </p:txBody>
        </p:sp>
      </p:grpSp>
      <p:sp>
        <p:nvSpPr>
          <p:cNvPr id="9" name="矩形 8"/>
          <p:cNvSpPr/>
          <p:nvPr/>
        </p:nvSpPr>
        <p:spPr>
          <a:xfrm>
            <a:off x="683568" y="380707"/>
            <a:ext cx="7704856" cy="1608133"/>
          </a:xfrm>
          <a:prstGeom prst="rect">
            <a:avLst/>
          </a:prstGeom>
          <a:solidFill>
            <a:schemeClr val="accent5">
              <a:lumMod val="20000"/>
              <a:lumOff val="80000"/>
            </a:schemeClr>
          </a:solidFill>
        </p:spPr>
        <p:txBody>
          <a:bodyPr wrap="square">
            <a:spAutoFit/>
          </a:bodyPr>
          <a:lstStyle/>
          <a:p>
            <a:pPr algn="ctr">
              <a:lnSpc>
                <a:spcPct val="150000"/>
              </a:lnSpc>
              <a:spcBef>
                <a:spcPts val="600"/>
              </a:spcBef>
              <a:spcAft>
                <a:spcPts val="600"/>
              </a:spcAft>
            </a:pPr>
            <a:r>
              <a:rPr lang="zh-CN" altLang="en-US" sz="3200" b="1" dirty="0" smtClean="0"/>
              <a:t>关心空气和水的健康，</a:t>
            </a:r>
            <a:endParaRPr lang="en-US" altLang="zh-CN" sz="3200" b="1" dirty="0" smtClean="0"/>
          </a:p>
          <a:p>
            <a:pPr algn="ctr">
              <a:lnSpc>
                <a:spcPct val="150000"/>
              </a:lnSpc>
              <a:spcBef>
                <a:spcPts val="600"/>
              </a:spcBef>
              <a:spcAft>
                <a:spcPts val="600"/>
              </a:spcAft>
            </a:pPr>
            <a:r>
              <a:rPr lang="zh-CN" altLang="en-US" sz="3200" b="1" dirty="0" smtClean="0"/>
              <a:t>就是关注地球和我们的健康。</a:t>
            </a:r>
            <a:endParaRPr lang="zh-CN" altLang="en-US" sz="32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915816" y="404664"/>
            <a:ext cx="4932040" cy="1015663"/>
          </a:xfrm>
          <a:prstGeom prst="rect">
            <a:avLst/>
          </a:prstGeom>
          <a:solidFill>
            <a:srgbClr val="FF0000"/>
          </a:solidFill>
        </p:spPr>
        <p:txBody>
          <a:bodyPr wrap="square" rtlCol="0">
            <a:spAutoFit/>
          </a:bodyPr>
          <a:lstStyle/>
          <a:p>
            <a:pPr algn="ctr"/>
            <a:r>
              <a:rPr lang="zh-CN" altLang="en-US" sz="6000" b="1" dirty="0" smtClean="0">
                <a:solidFill>
                  <a:schemeClr val="bg1"/>
                </a:solidFill>
                <a:latin typeface="华文中宋" pitchFamily="2" charset="-122"/>
                <a:ea typeface="华文中宋" pitchFamily="2" charset="-122"/>
              </a:rPr>
              <a:t>郑重申明</a:t>
            </a:r>
            <a:endParaRPr lang="zh-CN" altLang="en-US" sz="6000" b="1" dirty="0">
              <a:solidFill>
                <a:schemeClr val="bg1"/>
              </a:solidFill>
              <a:latin typeface="华文中宋" pitchFamily="2" charset="-122"/>
              <a:ea typeface="华文中宋" pitchFamily="2" charset="-122"/>
            </a:endParaRPr>
          </a:p>
        </p:txBody>
      </p:sp>
      <p:pic>
        <p:nvPicPr>
          <p:cNvPr id="4" name="Picture 2"/>
          <p:cNvPicPr>
            <a:picLocks noChangeAspect="1" noChangeArrowheads="1"/>
          </p:cNvPicPr>
          <p:nvPr/>
        </p:nvPicPr>
        <p:blipFill>
          <a:blip r:embed="rId2" cstate="print"/>
          <a:srcRect/>
          <a:stretch>
            <a:fillRect/>
          </a:stretch>
        </p:blipFill>
        <p:spPr bwMode="auto">
          <a:xfrm>
            <a:off x="956851" y="404664"/>
            <a:ext cx="1526917" cy="1080120"/>
          </a:xfrm>
          <a:prstGeom prst="rect">
            <a:avLst/>
          </a:prstGeom>
          <a:noFill/>
          <a:ln w="9525">
            <a:noFill/>
            <a:miter lim="800000"/>
            <a:headEnd/>
            <a:tailEnd/>
          </a:ln>
        </p:spPr>
      </p:pic>
      <p:sp>
        <p:nvSpPr>
          <p:cNvPr id="6" name="矩形 5"/>
          <p:cNvSpPr/>
          <p:nvPr/>
        </p:nvSpPr>
        <p:spPr>
          <a:xfrm>
            <a:off x="467544" y="1340768"/>
            <a:ext cx="8424936" cy="5301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3600" b="1" dirty="0" smtClean="0">
                <a:solidFill>
                  <a:schemeClr val="tx1"/>
                </a:solidFill>
              </a:rPr>
              <a:t>    本课件和配套教案版权归小学科学教学网组建的精品课程开发团队所有，供全国小学科学教师个人在课堂教学中无偿使用。其他网站或个人想要转载，请与开发团队联系；如果其他网站或个人用于赢利，我们保留追究的权利！</a:t>
            </a:r>
            <a:endParaRPr lang="zh-CN" altLang="en-US" sz="3600"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16632"/>
            <a:ext cx="9144000" cy="646331"/>
          </a:xfrm>
          <a:prstGeom prst="rect">
            <a:avLst/>
          </a:prstGeom>
          <a:solidFill>
            <a:schemeClr val="tx2">
              <a:lumMod val="20000"/>
              <a:lumOff val="80000"/>
            </a:schemeClr>
          </a:solidFill>
        </p:spPr>
        <p:txBody>
          <a:bodyPr wrap="square">
            <a:spAutoFit/>
          </a:bodyPr>
          <a:lstStyle/>
          <a:p>
            <a:pPr algn="ctr"/>
            <a:r>
              <a:rPr lang="zh-CN" altLang="en-US" sz="3600" b="1" dirty="0" smtClean="0">
                <a:latin typeface="华文中宋" pitchFamily="2" charset="-122"/>
                <a:ea typeface="华文中宋" pitchFamily="2" charset="-122"/>
              </a:rPr>
              <a:t>第一单元</a:t>
            </a:r>
            <a:r>
              <a:rPr lang="en-US" altLang="zh-CN" sz="3600" b="1" dirty="0" smtClean="0">
                <a:latin typeface="华文中宋" pitchFamily="2" charset="-122"/>
                <a:ea typeface="华文中宋" pitchFamily="2" charset="-122"/>
              </a:rPr>
              <a:t>《</a:t>
            </a:r>
            <a:r>
              <a:rPr lang="zh-CN" altLang="en-US" sz="3600" b="1" dirty="0" smtClean="0">
                <a:latin typeface="华文中宋" pitchFamily="2" charset="-122"/>
                <a:ea typeface="华文中宋" pitchFamily="2" charset="-122"/>
              </a:rPr>
              <a:t>我们周围的物体</a:t>
            </a:r>
            <a:r>
              <a:rPr lang="en-US" altLang="zh-CN" sz="3600" b="1" dirty="0" smtClean="0">
                <a:latin typeface="华文中宋" pitchFamily="2" charset="-122"/>
                <a:ea typeface="华文中宋" pitchFamily="2" charset="-122"/>
              </a:rPr>
              <a:t>》</a:t>
            </a:r>
            <a:endParaRPr lang="zh-CN" altLang="en-US" sz="3600" b="1" dirty="0">
              <a:latin typeface="华文中宋" pitchFamily="2" charset="-122"/>
              <a:ea typeface="华文中宋" pitchFamily="2" charset="-122"/>
            </a:endParaRPr>
          </a:p>
        </p:txBody>
      </p:sp>
      <p:pic>
        <p:nvPicPr>
          <p:cNvPr id="14337" name="Picture 1" descr="C:\Documents and Settings\Administrator\Application Data\Tencent\Users\173692760\QQ\WinTemp\RichOle\B]PWT~Y6N0Y){EAU9V{F@)J.png"/>
          <p:cNvPicPr>
            <a:picLocks noChangeAspect="1" noChangeArrowheads="1"/>
          </p:cNvPicPr>
          <p:nvPr/>
        </p:nvPicPr>
        <p:blipFill>
          <a:blip r:embed="rId2" cstate="print"/>
          <a:srcRect/>
          <a:stretch>
            <a:fillRect/>
          </a:stretch>
        </p:blipFill>
        <p:spPr bwMode="auto">
          <a:xfrm>
            <a:off x="251520" y="908720"/>
            <a:ext cx="8676456" cy="5872389"/>
          </a:xfrm>
          <a:prstGeom prst="rect">
            <a:avLst/>
          </a:prstGeom>
          <a:noFill/>
        </p:spPr>
      </p:pic>
      <p:sp>
        <p:nvSpPr>
          <p:cNvPr id="5" name="圆角矩形 4"/>
          <p:cNvSpPr/>
          <p:nvPr/>
        </p:nvSpPr>
        <p:spPr>
          <a:xfrm>
            <a:off x="3419872" y="2852936"/>
            <a:ext cx="2448272" cy="3456384"/>
          </a:xfrm>
          <a:prstGeom prst="roundRect">
            <a:avLst>
              <a:gd name="adj" fmla="val 0"/>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6632"/>
            <a:ext cx="9144000" cy="646331"/>
          </a:xfrm>
          <a:prstGeom prst="rect">
            <a:avLst/>
          </a:prstGeom>
          <a:solidFill>
            <a:schemeClr val="accent6">
              <a:lumMod val="20000"/>
              <a:lumOff val="80000"/>
            </a:schemeClr>
          </a:solidFill>
        </p:spPr>
        <p:txBody>
          <a:bodyPr wrap="square">
            <a:spAutoFit/>
          </a:bodyPr>
          <a:lstStyle/>
          <a:p>
            <a:pPr algn="ctr"/>
            <a:r>
              <a:rPr lang="en-US" altLang="zh-CN" sz="3600" b="1" dirty="0" smtClean="0">
                <a:latin typeface="华文中宋" pitchFamily="2" charset="-122"/>
                <a:ea typeface="华文中宋" pitchFamily="2" charset="-122"/>
              </a:rPr>
              <a:t>1.</a:t>
            </a:r>
            <a:r>
              <a:rPr lang="zh-CN" altLang="en-US" sz="3600" b="1" dirty="0" smtClean="0">
                <a:latin typeface="华文中宋" pitchFamily="2" charset="-122"/>
                <a:ea typeface="华文中宋" pitchFamily="2" charset="-122"/>
              </a:rPr>
              <a:t>发现物体的特征</a:t>
            </a:r>
            <a:endParaRPr lang="zh-CN" altLang="en-US" sz="3600" b="1" dirty="0">
              <a:latin typeface="华文中宋" pitchFamily="2" charset="-122"/>
              <a:ea typeface="华文中宋" pitchFamily="2" charset="-122"/>
            </a:endParaRPr>
          </a:p>
        </p:txBody>
      </p:sp>
      <p:pic>
        <p:nvPicPr>
          <p:cNvPr id="41985" name="Picture 1" descr="C:\Documents and Settings\Administrator\Application Data\Tencent\Users\173692760\QQ\WinTemp\RichOle\NXF[%E(]LR5X9IHL_7`4GAV.png"/>
          <p:cNvPicPr>
            <a:picLocks noChangeAspect="1" noChangeArrowheads="1"/>
          </p:cNvPicPr>
          <p:nvPr/>
        </p:nvPicPr>
        <p:blipFill>
          <a:blip r:embed="rId2" cstate="print"/>
          <a:srcRect/>
          <a:stretch>
            <a:fillRect/>
          </a:stretch>
        </p:blipFill>
        <p:spPr bwMode="auto">
          <a:xfrm>
            <a:off x="2627784" y="2276872"/>
            <a:ext cx="6120680" cy="4158071"/>
          </a:xfrm>
          <a:prstGeom prst="rect">
            <a:avLst/>
          </a:prstGeom>
          <a:noFill/>
        </p:spPr>
      </p:pic>
      <p:pic>
        <p:nvPicPr>
          <p:cNvPr id="41987" name="Picture 3" descr="http://img.sc115.com/uploads/sc/jpgs/1411/apic7605_sc115.com.jpg"/>
          <p:cNvPicPr>
            <a:picLocks noChangeAspect="1" noChangeArrowheads="1"/>
          </p:cNvPicPr>
          <p:nvPr/>
        </p:nvPicPr>
        <p:blipFill>
          <a:blip r:embed="rId3" cstate="print"/>
          <a:srcRect/>
          <a:stretch>
            <a:fillRect/>
          </a:stretch>
        </p:blipFill>
        <p:spPr bwMode="auto">
          <a:xfrm flipH="1">
            <a:off x="157172" y="2852936"/>
            <a:ext cx="2254588" cy="2880320"/>
          </a:xfrm>
          <a:prstGeom prst="rect">
            <a:avLst/>
          </a:prstGeom>
          <a:noFill/>
        </p:spPr>
      </p:pic>
      <p:sp>
        <p:nvSpPr>
          <p:cNvPr id="6" name="矩形 5"/>
          <p:cNvSpPr/>
          <p:nvPr/>
        </p:nvSpPr>
        <p:spPr>
          <a:xfrm>
            <a:off x="395536" y="1268760"/>
            <a:ext cx="8748464" cy="646331"/>
          </a:xfrm>
          <a:prstGeom prst="rect">
            <a:avLst/>
          </a:prstGeom>
        </p:spPr>
        <p:txBody>
          <a:bodyPr wrap="square">
            <a:spAutoFit/>
          </a:bodyPr>
          <a:lstStyle/>
          <a:p>
            <a:r>
              <a:rPr lang="zh-CN" altLang="en-US" sz="3600" b="1" dirty="0" smtClean="0">
                <a:latin typeface="华文中宋" pitchFamily="2" charset="-122"/>
                <a:ea typeface="华文中宋" pitchFamily="2" charset="-122"/>
              </a:rPr>
              <a:t>选择</a:t>
            </a:r>
            <a:r>
              <a:rPr lang="zh-CN" altLang="en-US" sz="3600" b="1" dirty="0" smtClean="0">
                <a:solidFill>
                  <a:srgbClr val="FF0000"/>
                </a:solidFill>
                <a:latin typeface="华文中宋" pitchFamily="2" charset="-122"/>
                <a:ea typeface="华文中宋" pitchFamily="2" charset="-122"/>
              </a:rPr>
              <a:t>一个物体</a:t>
            </a:r>
            <a:r>
              <a:rPr lang="zh-CN" altLang="en-US" sz="3600" b="1" dirty="0" smtClean="0">
                <a:latin typeface="华文中宋" pitchFamily="2" charset="-122"/>
                <a:ea typeface="华文中宋" pitchFamily="2" charset="-122"/>
              </a:rPr>
              <a:t>，至少说出它的</a:t>
            </a:r>
            <a:r>
              <a:rPr lang="zh-CN" altLang="en-US" sz="3600" b="1" dirty="0" smtClean="0">
                <a:solidFill>
                  <a:srgbClr val="FF0000"/>
                </a:solidFill>
                <a:latin typeface="华文中宋" pitchFamily="2" charset="-122"/>
                <a:ea typeface="华文中宋" pitchFamily="2" charset="-122"/>
              </a:rPr>
              <a:t>四个特征</a:t>
            </a:r>
            <a:r>
              <a:rPr lang="zh-CN" altLang="en-US" sz="3600" b="1" dirty="0" smtClean="0">
                <a:latin typeface="华文中宋" pitchFamily="2" charset="-122"/>
                <a:ea typeface="华文中宋"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41987"/>
                                        </p:tgtEl>
                                        <p:attrNameLst>
                                          <p:attrName>style.visibility</p:attrName>
                                        </p:attrNameLst>
                                      </p:cBhvr>
                                      <p:to>
                                        <p:strVal val="visible"/>
                                      </p:to>
                                    </p:set>
                                    <p:animEffect transition="in" filter="blinds(horizontal)">
                                      <p:cBhvr>
                                        <p:cTn id="10" dur="500"/>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6632"/>
            <a:ext cx="9144000" cy="646331"/>
          </a:xfrm>
          <a:prstGeom prst="rect">
            <a:avLst/>
          </a:prstGeom>
          <a:solidFill>
            <a:schemeClr val="accent6">
              <a:lumMod val="20000"/>
              <a:lumOff val="80000"/>
            </a:schemeClr>
          </a:solidFill>
        </p:spPr>
        <p:txBody>
          <a:bodyPr wrap="square">
            <a:spAutoFit/>
          </a:bodyPr>
          <a:lstStyle/>
          <a:p>
            <a:pPr algn="ctr"/>
            <a:r>
              <a:rPr lang="en-US" altLang="zh-CN" sz="3600" b="1" dirty="0" smtClean="0">
                <a:latin typeface="华文中宋" pitchFamily="2" charset="-122"/>
                <a:ea typeface="华文中宋" pitchFamily="2" charset="-122"/>
              </a:rPr>
              <a:t>2.</a:t>
            </a:r>
            <a:r>
              <a:rPr lang="zh-CN" altLang="en-US" sz="3600" b="1" dirty="0" smtClean="0">
                <a:latin typeface="华文中宋" pitchFamily="2" charset="-122"/>
                <a:ea typeface="华文中宋" pitchFamily="2" charset="-122"/>
              </a:rPr>
              <a:t>谁轻谁重</a:t>
            </a:r>
          </a:p>
        </p:txBody>
      </p:sp>
      <p:pic>
        <p:nvPicPr>
          <p:cNvPr id="34817" name="Picture 1"/>
          <p:cNvPicPr>
            <a:picLocks noChangeAspect="1" noChangeArrowheads="1"/>
          </p:cNvPicPr>
          <p:nvPr/>
        </p:nvPicPr>
        <p:blipFill>
          <a:blip r:embed="rId2" cstate="print"/>
          <a:srcRect/>
          <a:stretch>
            <a:fillRect/>
          </a:stretch>
        </p:blipFill>
        <p:spPr bwMode="auto">
          <a:xfrm>
            <a:off x="368533" y="1124744"/>
            <a:ext cx="6579731" cy="4392488"/>
          </a:xfrm>
          <a:prstGeom prst="rect">
            <a:avLst/>
          </a:prstGeom>
          <a:noFill/>
          <a:ln w="9525">
            <a:noFill/>
            <a:miter lim="800000"/>
            <a:headEnd/>
            <a:tailEnd/>
          </a:ln>
        </p:spPr>
      </p:pic>
      <p:pic>
        <p:nvPicPr>
          <p:cNvPr id="4" name="Picture 3" descr="http://img.sc115.com/uploads/sc/jpgs/1411/apic7605_sc115.com.jpg"/>
          <p:cNvPicPr>
            <a:picLocks noChangeAspect="1" noChangeArrowheads="1"/>
          </p:cNvPicPr>
          <p:nvPr/>
        </p:nvPicPr>
        <p:blipFill>
          <a:blip r:embed="rId3" cstate="print"/>
          <a:srcRect/>
          <a:stretch>
            <a:fillRect/>
          </a:stretch>
        </p:blipFill>
        <p:spPr bwMode="auto">
          <a:xfrm>
            <a:off x="7042612" y="1916832"/>
            <a:ext cx="2101388" cy="2880320"/>
          </a:xfrm>
          <a:prstGeom prst="rect">
            <a:avLst/>
          </a:prstGeom>
          <a:noFill/>
        </p:spPr>
      </p:pic>
      <p:sp>
        <p:nvSpPr>
          <p:cNvPr id="5" name="矩形 4"/>
          <p:cNvSpPr/>
          <p:nvPr/>
        </p:nvSpPr>
        <p:spPr>
          <a:xfrm>
            <a:off x="323528" y="5805264"/>
            <a:ext cx="8820472" cy="646331"/>
          </a:xfrm>
          <a:prstGeom prst="rect">
            <a:avLst/>
          </a:prstGeom>
        </p:spPr>
        <p:txBody>
          <a:bodyPr wrap="square">
            <a:spAutoFit/>
          </a:bodyPr>
          <a:lstStyle/>
          <a:p>
            <a:r>
              <a:rPr lang="zh-CN" altLang="en-US" sz="3600" b="1" dirty="0" smtClean="0">
                <a:latin typeface="华文中宋" pitchFamily="2" charset="-122"/>
                <a:ea typeface="华文中宋" pitchFamily="2" charset="-122"/>
              </a:rPr>
              <a:t>说说</a:t>
            </a:r>
            <a:r>
              <a:rPr lang="zh-CN" altLang="en-US" sz="3600" b="1" dirty="0" smtClean="0">
                <a:solidFill>
                  <a:srgbClr val="FF0000"/>
                </a:solidFill>
                <a:latin typeface="华文中宋" pitchFamily="2" charset="-122"/>
                <a:ea typeface="华文中宋" pitchFamily="2" charset="-122"/>
              </a:rPr>
              <a:t>比较轻重</a:t>
            </a:r>
            <a:r>
              <a:rPr lang="zh-CN" altLang="en-US" sz="3600" b="1" dirty="0" smtClean="0">
                <a:latin typeface="华文中宋" pitchFamily="2" charset="-122"/>
                <a:ea typeface="华文中宋" pitchFamily="2" charset="-122"/>
              </a:rPr>
              <a:t>的三</a:t>
            </a:r>
            <a:r>
              <a:rPr lang="zh-CN" altLang="en-US" sz="3600" b="1" dirty="0" smtClean="0">
                <a:latin typeface="华文中宋" pitchFamily="2" charset="-122"/>
                <a:ea typeface="华文中宋" pitchFamily="2" charset="-122"/>
              </a:rPr>
              <a:t>个方法，比出</a:t>
            </a:r>
            <a:r>
              <a:rPr lang="zh-CN" altLang="en-US" sz="3600" b="1" dirty="0" smtClean="0">
                <a:latin typeface="华文中宋" pitchFamily="2" charset="-122"/>
                <a:ea typeface="华文中宋" pitchFamily="2" charset="-122"/>
              </a:rPr>
              <a:t>轻重。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6632"/>
            <a:ext cx="9144000" cy="646331"/>
          </a:xfrm>
          <a:prstGeom prst="rect">
            <a:avLst/>
          </a:prstGeom>
          <a:solidFill>
            <a:schemeClr val="accent6">
              <a:lumMod val="20000"/>
              <a:lumOff val="80000"/>
            </a:schemeClr>
          </a:solidFill>
        </p:spPr>
        <p:txBody>
          <a:bodyPr wrap="square">
            <a:spAutoFit/>
          </a:bodyPr>
          <a:lstStyle/>
          <a:p>
            <a:pPr algn="ctr"/>
            <a:r>
              <a:rPr lang="en-US" altLang="zh-CN" sz="3600" b="1" dirty="0" smtClean="0">
                <a:latin typeface="华文中宋" pitchFamily="2" charset="-122"/>
                <a:ea typeface="华文中宋" pitchFamily="2" charset="-122"/>
              </a:rPr>
              <a:t>3.</a:t>
            </a:r>
            <a:r>
              <a:rPr lang="zh-CN" altLang="en-US" sz="3600" b="1" dirty="0" smtClean="0">
                <a:latin typeface="华文中宋" pitchFamily="2" charset="-122"/>
                <a:ea typeface="华文中宋" pitchFamily="2" charset="-122"/>
              </a:rPr>
              <a:t>认识物体的形状</a:t>
            </a:r>
            <a:endParaRPr lang="zh-CN" altLang="en-US" sz="3600" b="1" dirty="0">
              <a:latin typeface="华文中宋" pitchFamily="2" charset="-122"/>
              <a:ea typeface="华文中宋" pitchFamily="2" charset="-122"/>
            </a:endParaRPr>
          </a:p>
        </p:txBody>
      </p:sp>
      <p:pic>
        <p:nvPicPr>
          <p:cNvPr id="3" name="Picture 3" descr="http://img.sc115.com/uploads/sc/jpgs/1411/apic7605_sc115.com.jpg"/>
          <p:cNvPicPr>
            <a:picLocks noChangeAspect="1" noChangeArrowheads="1"/>
          </p:cNvPicPr>
          <p:nvPr/>
        </p:nvPicPr>
        <p:blipFill>
          <a:blip r:embed="rId2" cstate="print"/>
          <a:srcRect/>
          <a:stretch>
            <a:fillRect/>
          </a:stretch>
        </p:blipFill>
        <p:spPr bwMode="auto">
          <a:xfrm flipH="1">
            <a:off x="157172" y="2780928"/>
            <a:ext cx="2182580" cy="2880320"/>
          </a:xfrm>
          <a:prstGeom prst="rect">
            <a:avLst/>
          </a:prstGeom>
          <a:noFill/>
        </p:spPr>
      </p:pic>
      <p:pic>
        <p:nvPicPr>
          <p:cNvPr id="33793" name="Picture 1"/>
          <p:cNvPicPr>
            <a:picLocks noChangeAspect="1" noChangeArrowheads="1"/>
          </p:cNvPicPr>
          <p:nvPr/>
        </p:nvPicPr>
        <p:blipFill>
          <a:blip r:embed="rId3" cstate="print"/>
          <a:srcRect/>
          <a:stretch>
            <a:fillRect/>
          </a:stretch>
        </p:blipFill>
        <p:spPr bwMode="auto">
          <a:xfrm>
            <a:off x="2483768" y="1994520"/>
            <a:ext cx="6332856" cy="4530824"/>
          </a:xfrm>
          <a:prstGeom prst="rect">
            <a:avLst/>
          </a:prstGeom>
          <a:noFill/>
          <a:ln w="9525">
            <a:noFill/>
            <a:miter lim="800000"/>
            <a:headEnd/>
            <a:tailEnd/>
          </a:ln>
        </p:spPr>
      </p:pic>
      <p:sp>
        <p:nvSpPr>
          <p:cNvPr id="5" name="矩形 4"/>
          <p:cNvSpPr/>
          <p:nvPr/>
        </p:nvSpPr>
        <p:spPr>
          <a:xfrm>
            <a:off x="395536" y="1052736"/>
            <a:ext cx="8748464" cy="646331"/>
          </a:xfrm>
          <a:prstGeom prst="rect">
            <a:avLst/>
          </a:prstGeom>
        </p:spPr>
        <p:txBody>
          <a:bodyPr wrap="square">
            <a:spAutoFit/>
          </a:bodyPr>
          <a:lstStyle/>
          <a:p>
            <a:r>
              <a:rPr lang="zh-CN" altLang="en-US" sz="3600" b="1" dirty="0" smtClean="0">
                <a:latin typeface="华文中宋" pitchFamily="2" charset="-122"/>
                <a:ea typeface="华文中宋" pitchFamily="2" charset="-122"/>
              </a:rPr>
              <a:t>物体的</a:t>
            </a:r>
            <a:r>
              <a:rPr lang="zh-CN" altLang="en-US" sz="3600" b="1" dirty="0" smtClean="0">
                <a:solidFill>
                  <a:srgbClr val="FF0000"/>
                </a:solidFill>
                <a:latin typeface="华文中宋" pitchFamily="2" charset="-122"/>
                <a:ea typeface="华文中宋" pitchFamily="2" charset="-122"/>
              </a:rPr>
              <a:t>固定形状</a:t>
            </a:r>
            <a:r>
              <a:rPr lang="zh-CN" altLang="en-US" sz="3600" b="1" dirty="0" smtClean="0">
                <a:latin typeface="华文中宋" pitchFamily="2" charset="-122"/>
                <a:ea typeface="华文中宋" pitchFamily="2" charset="-122"/>
              </a:rPr>
              <a:t>，如何影响</a:t>
            </a:r>
            <a:r>
              <a:rPr lang="zh-CN" altLang="en-US" sz="3600" b="1" dirty="0" smtClean="0">
                <a:solidFill>
                  <a:srgbClr val="FF0000"/>
                </a:solidFill>
                <a:latin typeface="华文中宋" pitchFamily="2" charset="-122"/>
                <a:ea typeface="华文中宋" pitchFamily="2" charset="-122"/>
              </a:rPr>
              <a:t>摆放或堆放</a:t>
            </a:r>
            <a:r>
              <a:rPr lang="zh-CN" altLang="en-US" sz="3600" b="1" dirty="0" smtClean="0">
                <a:latin typeface="华文中宋" pitchFamily="2" charset="-122"/>
                <a:ea typeface="华文中宋"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6632"/>
            <a:ext cx="9144000" cy="646331"/>
          </a:xfrm>
          <a:prstGeom prst="rect">
            <a:avLst/>
          </a:prstGeom>
          <a:solidFill>
            <a:schemeClr val="accent6">
              <a:lumMod val="20000"/>
              <a:lumOff val="80000"/>
            </a:schemeClr>
          </a:solidFill>
        </p:spPr>
        <p:txBody>
          <a:bodyPr wrap="square">
            <a:spAutoFit/>
          </a:bodyPr>
          <a:lstStyle/>
          <a:p>
            <a:pPr algn="ctr"/>
            <a:r>
              <a:rPr lang="en-US" altLang="zh-CN" sz="3600" b="1" dirty="0" smtClean="0">
                <a:latin typeface="华文中宋" pitchFamily="2" charset="-122"/>
                <a:ea typeface="华文中宋" pitchFamily="2" charset="-122"/>
              </a:rPr>
              <a:t>4.</a:t>
            </a:r>
            <a:r>
              <a:rPr lang="zh-CN" altLang="en-US" sz="3600" b="1" dirty="0" smtClean="0">
                <a:latin typeface="华文中宋" pitchFamily="2" charset="-122"/>
                <a:ea typeface="华文中宋" pitchFamily="2" charset="-122"/>
              </a:rPr>
              <a:t>给物体分类</a:t>
            </a:r>
          </a:p>
        </p:txBody>
      </p:sp>
      <p:pic>
        <p:nvPicPr>
          <p:cNvPr id="3" name="Picture 3" descr="http://img.sc115.com/uploads/sc/jpgs/1411/apic7605_sc115.com.jpg"/>
          <p:cNvPicPr>
            <a:picLocks noChangeAspect="1" noChangeArrowheads="1"/>
          </p:cNvPicPr>
          <p:nvPr/>
        </p:nvPicPr>
        <p:blipFill>
          <a:blip r:embed="rId2" cstate="print"/>
          <a:srcRect/>
          <a:stretch>
            <a:fillRect/>
          </a:stretch>
        </p:blipFill>
        <p:spPr bwMode="auto">
          <a:xfrm>
            <a:off x="6660232" y="1916832"/>
            <a:ext cx="2304256" cy="2880320"/>
          </a:xfrm>
          <a:prstGeom prst="rect">
            <a:avLst/>
          </a:prstGeom>
          <a:noFill/>
        </p:spPr>
      </p:pic>
      <p:sp>
        <p:nvSpPr>
          <p:cNvPr id="5" name="矩形 4"/>
          <p:cNvSpPr/>
          <p:nvPr/>
        </p:nvSpPr>
        <p:spPr>
          <a:xfrm>
            <a:off x="395536" y="5733256"/>
            <a:ext cx="8748464" cy="646331"/>
          </a:xfrm>
          <a:prstGeom prst="rect">
            <a:avLst/>
          </a:prstGeom>
        </p:spPr>
        <p:txBody>
          <a:bodyPr wrap="square">
            <a:spAutoFit/>
          </a:bodyPr>
          <a:lstStyle/>
          <a:p>
            <a:r>
              <a:rPr lang="zh-CN" altLang="en-US" sz="3600" b="1" dirty="0" smtClean="0">
                <a:latin typeface="华文中宋" pitchFamily="2" charset="-122"/>
                <a:ea typeface="华文中宋" pitchFamily="2" charset="-122"/>
              </a:rPr>
              <a:t>根据物体的</a:t>
            </a:r>
            <a:r>
              <a:rPr lang="zh-CN" altLang="en-US" sz="3600" b="1" dirty="0" smtClean="0">
                <a:solidFill>
                  <a:srgbClr val="FF0000"/>
                </a:solidFill>
                <a:latin typeface="华文中宋" pitchFamily="2" charset="-122"/>
                <a:ea typeface="华文中宋" pitchFamily="2" charset="-122"/>
              </a:rPr>
              <a:t>特征分类</a:t>
            </a:r>
            <a:r>
              <a:rPr lang="zh-CN" altLang="en-US" sz="3600" b="1" dirty="0" smtClean="0">
                <a:latin typeface="华文中宋" pitchFamily="2" charset="-122"/>
                <a:ea typeface="华文中宋" pitchFamily="2" charset="-122"/>
              </a:rPr>
              <a:t>，采用</a:t>
            </a:r>
            <a:r>
              <a:rPr lang="zh-CN" altLang="en-US" sz="3600" b="1" dirty="0" smtClean="0">
                <a:solidFill>
                  <a:srgbClr val="FF0000"/>
                </a:solidFill>
                <a:latin typeface="华文中宋" pitchFamily="2" charset="-122"/>
                <a:ea typeface="华文中宋" pitchFamily="2" charset="-122"/>
              </a:rPr>
              <a:t>多种方法</a:t>
            </a:r>
            <a:r>
              <a:rPr lang="zh-CN" altLang="en-US" sz="3600" b="1" dirty="0" smtClean="0">
                <a:latin typeface="华文中宋" pitchFamily="2" charset="-122"/>
                <a:ea typeface="华文中宋" pitchFamily="2" charset="-122"/>
              </a:rPr>
              <a:t>。</a:t>
            </a:r>
          </a:p>
        </p:txBody>
      </p:sp>
      <p:sp>
        <p:nvSpPr>
          <p:cNvPr id="32770" name="AutoShape 2" descr="C:\Documents and Settings\Administrator\Application Data\Tencent\Users\173692760\QQ\WinTemp\RichOle\ZEOK7}@vN8JKVQ96Y`BV7.png"/>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32771" name="AutoShape 3" descr="C:\Documents and Settings\Administrator\Application Data\Tencent\Users\173692760\QQ\WinTemp\RichOle\ZEOK7}@vN8JKVQ96Y`BV7.png"/>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pic>
        <p:nvPicPr>
          <p:cNvPr id="32772" name="Picture 4" descr="D:\My Documents\Tencent Files\173692760\Image\C2C\Q{OZ$F{T1R4]5%O06BYBS}O.jpg"/>
          <p:cNvPicPr>
            <a:picLocks noChangeAspect="1" noChangeArrowheads="1"/>
          </p:cNvPicPr>
          <p:nvPr/>
        </p:nvPicPr>
        <p:blipFill>
          <a:blip r:embed="rId3" cstate="print"/>
          <a:srcRect/>
          <a:stretch>
            <a:fillRect/>
          </a:stretch>
        </p:blipFill>
        <p:spPr bwMode="auto">
          <a:xfrm>
            <a:off x="323528" y="1268760"/>
            <a:ext cx="6264696" cy="40395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6632"/>
            <a:ext cx="9144000" cy="646331"/>
          </a:xfrm>
          <a:prstGeom prst="rect">
            <a:avLst/>
          </a:prstGeom>
          <a:solidFill>
            <a:schemeClr val="accent6">
              <a:lumMod val="20000"/>
              <a:lumOff val="80000"/>
            </a:schemeClr>
          </a:solidFill>
        </p:spPr>
        <p:txBody>
          <a:bodyPr wrap="square">
            <a:spAutoFit/>
          </a:bodyPr>
          <a:lstStyle/>
          <a:p>
            <a:pPr algn="ctr"/>
            <a:r>
              <a:rPr lang="en-US" altLang="zh-CN" sz="3600" b="1" dirty="0" smtClean="0">
                <a:latin typeface="华文中宋" pitchFamily="2" charset="-122"/>
                <a:ea typeface="华文中宋" pitchFamily="2" charset="-122"/>
              </a:rPr>
              <a:t>5.</a:t>
            </a:r>
            <a:r>
              <a:rPr lang="zh-CN" altLang="en-US" sz="3600" b="1" dirty="0" smtClean="0">
                <a:latin typeface="华文中宋" pitchFamily="2" charset="-122"/>
                <a:ea typeface="华文中宋" pitchFamily="2" charset="-122"/>
              </a:rPr>
              <a:t>观察一瓶水</a:t>
            </a:r>
          </a:p>
        </p:txBody>
      </p:sp>
      <p:pic>
        <p:nvPicPr>
          <p:cNvPr id="3" name="Picture 3" descr="http://img.sc115.com/uploads/sc/jpgs/1411/apic7605_sc115.com.jpg"/>
          <p:cNvPicPr>
            <a:picLocks noChangeAspect="1" noChangeArrowheads="1"/>
          </p:cNvPicPr>
          <p:nvPr/>
        </p:nvPicPr>
        <p:blipFill>
          <a:blip r:embed="rId2" cstate="print"/>
          <a:srcRect/>
          <a:stretch>
            <a:fillRect/>
          </a:stretch>
        </p:blipFill>
        <p:spPr bwMode="auto">
          <a:xfrm flipH="1">
            <a:off x="157172" y="2852936"/>
            <a:ext cx="2254588" cy="2880320"/>
          </a:xfrm>
          <a:prstGeom prst="rect">
            <a:avLst/>
          </a:prstGeom>
          <a:noFill/>
        </p:spPr>
      </p:pic>
      <p:pic>
        <p:nvPicPr>
          <p:cNvPr id="31745" name="Picture 1" descr="C:\Documents and Settings\Administrator\Application Data\Tencent\Users\173692760\QQ\WinTemp\RichOle\J7OFZAUZA1KS$N1Q_G~SZR6.png"/>
          <p:cNvPicPr>
            <a:picLocks noChangeAspect="1" noChangeArrowheads="1"/>
          </p:cNvPicPr>
          <p:nvPr/>
        </p:nvPicPr>
        <p:blipFill>
          <a:blip r:embed="rId3" cstate="print"/>
          <a:srcRect/>
          <a:stretch>
            <a:fillRect/>
          </a:stretch>
        </p:blipFill>
        <p:spPr bwMode="auto">
          <a:xfrm>
            <a:off x="2555776" y="2204864"/>
            <a:ext cx="6160284" cy="4176464"/>
          </a:xfrm>
          <a:prstGeom prst="rect">
            <a:avLst/>
          </a:prstGeom>
          <a:noFill/>
        </p:spPr>
      </p:pic>
      <p:sp>
        <p:nvSpPr>
          <p:cNvPr id="5" name="矩形 4"/>
          <p:cNvSpPr/>
          <p:nvPr/>
        </p:nvSpPr>
        <p:spPr>
          <a:xfrm>
            <a:off x="395536" y="1126485"/>
            <a:ext cx="8748464" cy="646331"/>
          </a:xfrm>
          <a:prstGeom prst="rect">
            <a:avLst/>
          </a:prstGeom>
        </p:spPr>
        <p:txBody>
          <a:bodyPr wrap="square">
            <a:spAutoFit/>
          </a:bodyPr>
          <a:lstStyle/>
          <a:p>
            <a:r>
              <a:rPr lang="zh-CN" altLang="en-US" sz="3600" b="1" dirty="0" smtClean="0">
                <a:latin typeface="华文中宋" pitchFamily="2" charset="-122"/>
                <a:ea typeface="华文中宋" pitchFamily="2" charset="-122"/>
              </a:rPr>
              <a:t>水有哪些</a:t>
            </a:r>
            <a:r>
              <a:rPr lang="zh-CN" altLang="en-US" sz="3600" b="1" dirty="0" smtClean="0">
                <a:solidFill>
                  <a:srgbClr val="FF0000"/>
                </a:solidFill>
                <a:latin typeface="华文中宋" pitchFamily="2" charset="-122"/>
                <a:ea typeface="华文中宋" pitchFamily="2" charset="-122"/>
              </a:rPr>
              <a:t>特点</a:t>
            </a:r>
            <a:r>
              <a:rPr lang="zh-CN" altLang="en-US" sz="3600" b="1" dirty="0" smtClean="0">
                <a:latin typeface="华文中宋" pitchFamily="2" charset="-122"/>
                <a:ea typeface="华文中宋" pitchFamily="2" charset="-122"/>
              </a:rPr>
              <a:t>？你用了哪些</a:t>
            </a:r>
            <a:r>
              <a:rPr lang="zh-CN" altLang="en-US" sz="3600" b="1" dirty="0" smtClean="0">
                <a:solidFill>
                  <a:srgbClr val="FF0000"/>
                </a:solidFill>
                <a:latin typeface="华文中宋" pitchFamily="2" charset="-122"/>
                <a:ea typeface="华文中宋" pitchFamily="2" charset="-122"/>
              </a:rPr>
              <a:t>观察方法</a:t>
            </a:r>
            <a:r>
              <a:rPr lang="zh-CN" altLang="en-US" sz="3600" b="1" dirty="0" smtClean="0">
                <a:latin typeface="华文中宋" pitchFamily="2" charset="-122"/>
                <a:ea typeface="华文中宋"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6632"/>
            <a:ext cx="9144000" cy="646331"/>
          </a:xfrm>
          <a:prstGeom prst="rect">
            <a:avLst/>
          </a:prstGeom>
          <a:solidFill>
            <a:schemeClr val="accent6">
              <a:lumMod val="20000"/>
              <a:lumOff val="80000"/>
            </a:schemeClr>
          </a:solidFill>
        </p:spPr>
        <p:txBody>
          <a:bodyPr wrap="square">
            <a:spAutoFit/>
          </a:bodyPr>
          <a:lstStyle/>
          <a:p>
            <a:pPr algn="ctr"/>
            <a:r>
              <a:rPr lang="en-US" altLang="zh-CN" sz="3600" b="1" dirty="0" smtClean="0">
                <a:latin typeface="华文中宋" pitchFamily="2" charset="-122"/>
                <a:ea typeface="华文中宋" pitchFamily="2" charset="-122"/>
              </a:rPr>
              <a:t>6.</a:t>
            </a:r>
            <a:r>
              <a:rPr lang="zh-CN" altLang="en-US" sz="3600" b="1" dirty="0" smtClean="0">
                <a:latin typeface="华文中宋" pitchFamily="2" charset="-122"/>
                <a:ea typeface="华文中宋" pitchFamily="2" charset="-122"/>
              </a:rPr>
              <a:t>它们去哪里了</a:t>
            </a:r>
          </a:p>
        </p:txBody>
      </p:sp>
      <p:pic>
        <p:nvPicPr>
          <p:cNvPr id="3" name="Picture 3" descr="http://img.sc115.com/uploads/sc/jpgs/1411/apic7605_sc115.com.jpg"/>
          <p:cNvPicPr>
            <a:picLocks noChangeAspect="1" noChangeArrowheads="1"/>
          </p:cNvPicPr>
          <p:nvPr/>
        </p:nvPicPr>
        <p:blipFill>
          <a:blip r:embed="rId2" cstate="print"/>
          <a:srcRect/>
          <a:stretch>
            <a:fillRect/>
          </a:stretch>
        </p:blipFill>
        <p:spPr bwMode="auto">
          <a:xfrm>
            <a:off x="6516216" y="1700808"/>
            <a:ext cx="2376264" cy="3024336"/>
          </a:xfrm>
          <a:prstGeom prst="rect">
            <a:avLst/>
          </a:prstGeom>
          <a:noFill/>
        </p:spPr>
      </p:pic>
      <p:pic>
        <p:nvPicPr>
          <p:cNvPr id="30721" name="Picture 1" descr="C:\Documents and Settings\Administrator\Application Data\Tencent\Users\173692760\QQ\WinTemp\RichOle\N06H$6RY1]FP1D_4({VR)GM.png"/>
          <p:cNvPicPr>
            <a:picLocks noChangeAspect="1" noChangeArrowheads="1"/>
          </p:cNvPicPr>
          <p:nvPr/>
        </p:nvPicPr>
        <p:blipFill>
          <a:blip r:embed="rId3" cstate="print"/>
          <a:srcRect/>
          <a:stretch>
            <a:fillRect/>
          </a:stretch>
        </p:blipFill>
        <p:spPr bwMode="auto">
          <a:xfrm>
            <a:off x="539552" y="1268760"/>
            <a:ext cx="5638800" cy="3943350"/>
          </a:xfrm>
          <a:prstGeom prst="rect">
            <a:avLst/>
          </a:prstGeom>
          <a:noFill/>
        </p:spPr>
      </p:pic>
      <p:sp>
        <p:nvSpPr>
          <p:cNvPr id="5" name="矩形 4"/>
          <p:cNvSpPr/>
          <p:nvPr/>
        </p:nvSpPr>
        <p:spPr>
          <a:xfrm>
            <a:off x="395536" y="5733256"/>
            <a:ext cx="8748464" cy="646331"/>
          </a:xfrm>
          <a:prstGeom prst="rect">
            <a:avLst/>
          </a:prstGeom>
        </p:spPr>
        <p:txBody>
          <a:bodyPr wrap="square">
            <a:spAutoFit/>
          </a:bodyPr>
          <a:lstStyle/>
          <a:p>
            <a:r>
              <a:rPr lang="zh-CN" altLang="en-US" sz="3600" b="1" dirty="0" smtClean="0">
                <a:latin typeface="华文中宋" pitchFamily="2" charset="-122"/>
                <a:ea typeface="华文中宋" pitchFamily="2" charset="-122"/>
              </a:rPr>
              <a:t>盐、红糖和石子</a:t>
            </a:r>
            <a:r>
              <a:rPr lang="zh-CN" altLang="en-US" sz="3600" b="1" dirty="0" smtClean="0">
                <a:latin typeface="华文中宋" pitchFamily="2" charset="-122"/>
                <a:ea typeface="华文中宋" pitchFamily="2" charset="-122"/>
              </a:rPr>
              <a:t>，谁</a:t>
            </a:r>
            <a:r>
              <a:rPr lang="zh-CN" altLang="en-US" sz="3600" b="1" dirty="0" smtClean="0">
                <a:solidFill>
                  <a:srgbClr val="FF0000"/>
                </a:solidFill>
                <a:latin typeface="华文中宋" pitchFamily="2" charset="-122"/>
                <a:ea typeface="华文中宋" pitchFamily="2" charset="-122"/>
              </a:rPr>
              <a:t>溶解</a:t>
            </a:r>
            <a:r>
              <a:rPr lang="zh-CN" altLang="en-US" sz="3600" b="1" dirty="0" smtClean="0">
                <a:latin typeface="华文中宋" pitchFamily="2" charset="-122"/>
                <a:ea typeface="华文中宋" pitchFamily="2" charset="-122"/>
              </a:rPr>
              <a:t>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6632"/>
            <a:ext cx="9144000" cy="646331"/>
          </a:xfrm>
          <a:prstGeom prst="rect">
            <a:avLst/>
          </a:prstGeom>
          <a:solidFill>
            <a:schemeClr val="accent6">
              <a:lumMod val="20000"/>
              <a:lumOff val="80000"/>
            </a:schemeClr>
          </a:solidFill>
        </p:spPr>
        <p:txBody>
          <a:bodyPr wrap="square">
            <a:spAutoFit/>
          </a:bodyPr>
          <a:lstStyle/>
          <a:p>
            <a:pPr algn="ctr"/>
            <a:r>
              <a:rPr lang="en-US" altLang="zh-CN" sz="3600" b="1" dirty="0" smtClean="0">
                <a:latin typeface="华文中宋" pitchFamily="2" charset="-122"/>
                <a:ea typeface="华文中宋" pitchFamily="2" charset="-122"/>
              </a:rPr>
              <a:t>7.</a:t>
            </a:r>
            <a:r>
              <a:rPr lang="zh-CN" altLang="en-US" sz="3600" b="1" dirty="0" smtClean="0">
                <a:latin typeface="华文中宋" pitchFamily="2" charset="-122"/>
                <a:ea typeface="华文中宋" pitchFamily="2" charset="-122"/>
              </a:rPr>
              <a:t>认识一袋空气</a:t>
            </a:r>
          </a:p>
        </p:txBody>
      </p:sp>
      <p:pic>
        <p:nvPicPr>
          <p:cNvPr id="3" name="Picture 3" descr="http://img.sc115.com/uploads/sc/jpgs/1411/apic7605_sc115.com.jpg"/>
          <p:cNvPicPr>
            <a:picLocks noChangeAspect="1" noChangeArrowheads="1"/>
          </p:cNvPicPr>
          <p:nvPr/>
        </p:nvPicPr>
        <p:blipFill>
          <a:blip r:embed="rId2" cstate="print"/>
          <a:srcRect/>
          <a:stretch>
            <a:fillRect/>
          </a:stretch>
        </p:blipFill>
        <p:spPr bwMode="auto">
          <a:xfrm flipH="1">
            <a:off x="157172" y="2852936"/>
            <a:ext cx="2254588" cy="2880320"/>
          </a:xfrm>
          <a:prstGeom prst="rect">
            <a:avLst/>
          </a:prstGeom>
          <a:noFill/>
        </p:spPr>
      </p:pic>
      <p:pic>
        <p:nvPicPr>
          <p:cNvPr id="29697" name="Picture 1" descr="C:\Documents and Settings\Administrator\Application Data\Tencent\Users\173692760\QQ\WinTemp\RichOle\)P@K~W_CG0P1LV$N2{)57$X.png"/>
          <p:cNvPicPr>
            <a:picLocks noChangeAspect="1" noChangeArrowheads="1"/>
          </p:cNvPicPr>
          <p:nvPr/>
        </p:nvPicPr>
        <p:blipFill>
          <a:blip r:embed="rId3" cstate="print"/>
          <a:srcRect/>
          <a:stretch>
            <a:fillRect/>
          </a:stretch>
        </p:blipFill>
        <p:spPr bwMode="auto">
          <a:xfrm>
            <a:off x="2483768" y="1988840"/>
            <a:ext cx="6264696" cy="4349045"/>
          </a:xfrm>
          <a:prstGeom prst="rect">
            <a:avLst/>
          </a:prstGeom>
          <a:noFill/>
        </p:spPr>
      </p:pic>
      <p:sp>
        <p:nvSpPr>
          <p:cNvPr id="5" name="矩形 4"/>
          <p:cNvSpPr/>
          <p:nvPr/>
        </p:nvSpPr>
        <p:spPr>
          <a:xfrm>
            <a:off x="395536" y="1126485"/>
            <a:ext cx="8748464" cy="646331"/>
          </a:xfrm>
          <a:prstGeom prst="rect">
            <a:avLst/>
          </a:prstGeom>
        </p:spPr>
        <p:txBody>
          <a:bodyPr wrap="square">
            <a:spAutoFit/>
          </a:bodyPr>
          <a:lstStyle/>
          <a:p>
            <a:r>
              <a:rPr lang="zh-CN" altLang="en-US" sz="3600" b="1" dirty="0" smtClean="0">
                <a:latin typeface="华文中宋" pitchFamily="2" charset="-122"/>
                <a:ea typeface="华文中宋" pitchFamily="2" charset="-122"/>
              </a:rPr>
              <a:t>空气有哪些</a:t>
            </a:r>
            <a:r>
              <a:rPr lang="zh-CN" altLang="en-US" sz="3600" b="1" dirty="0" smtClean="0">
                <a:solidFill>
                  <a:srgbClr val="FF0000"/>
                </a:solidFill>
                <a:latin typeface="华文中宋" pitchFamily="2" charset="-122"/>
                <a:ea typeface="华文中宋" pitchFamily="2" charset="-122"/>
              </a:rPr>
              <a:t>特点</a:t>
            </a:r>
            <a:r>
              <a:rPr lang="zh-CN" altLang="en-US" sz="3600" b="1" dirty="0" smtClean="0">
                <a:latin typeface="华文中宋" pitchFamily="2" charset="-122"/>
                <a:ea typeface="华文中宋" pitchFamily="2" charset="-122"/>
              </a:rPr>
              <a:t>？和水比较有何</a:t>
            </a:r>
            <a:r>
              <a:rPr lang="zh-CN" altLang="en-US" sz="3600" b="1" dirty="0" smtClean="0">
                <a:solidFill>
                  <a:srgbClr val="FF0000"/>
                </a:solidFill>
                <a:latin typeface="华文中宋" pitchFamily="2" charset="-122"/>
                <a:ea typeface="华文中宋" pitchFamily="2" charset="-122"/>
              </a:rPr>
              <a:t>异同</a:t>
            </a:r>
            <a:r>
              <a:rPr lang="zh-CN" altLang="en-US" sz="3600" b="1" dirty="0" smtClean="0">
                <a:latin typeface="华文中宋" pitchFamily="2" charset="-122"/>
                <a:ea typeface="华文中宋"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1014205849"/>
  <p:tag name="MH_LIBRARY" val="GRAPHIC"/>
  <p:tag name="MH_ORDER" val="Freeform 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2388</TotalTime>
  <Words>431</Words>
  <Application>Microsoft Office PowerPoint</Application>
  <PresentationFormat>全屏显示(4:3)</PresentationFormat>
  <Paragraphs>36</Paragraphs>
  <Slides>14</Slides>
  <Notes>0</Notes>
  <HiddenSlides>0</HiddenSlides>
  <MMClips>0</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观察物体的特征</vt:lpstr>
      <vt:lpstr>幻灯片 11</vt:lpstr>
      <vt:lpstr>幻灯片 12</vt:lpstr>
      <vt:lpstr>幻灯片 13</vt:lpstr>
      <vt:lpstr>幻灯片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xbany</cp:lastModifiedBy>
  <cp:revision>286</cp:revision>
  <dcterms:created xsi:type="dcterms:W3CDTF">2017-08-06T08:46:27Z</dcterms:created>
  <dcterms:modified xsi:type="dcterms:W3CDTF">2018-04-30T14:25:35Z</dcterms:modified>
</cp:coreProperties>
</file>