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3"/>
    <p:sldId id="257" r:id="rId4"/>
    <p:sldId id="260" r:id="rId5"/>
    <p:sldId id="259" r:id="rId6"/>
    <p:sldId id="258" r:id="rId7"/>
    <p:sldId id="264" r:id="rId8"/>
    <p:sldId id="263" r:id="rId10"/>
    <p:sldId id="266" r:id="rId1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" name="图片 7" descr="tim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4900" y="2915285"/>
            <a:ext cx="10140950" cy="45986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br>
              <a:rPr lang="zh-CN" altLang="en-US"/>
            </a:b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77695" y="3589338"/>
            <a:ext cx="9144000" cy="1655762"/>
          </a:xfrm>
        </p:spPr>
        <p:txBody>
          <a:bodyPr/>
          <a:p>
            <a:r>
              <a:rPr lang="zh-CN" altLang="en-US" sz="3200"/>
              <a:t>青田县万阜乡校   陈伟玲</a:t>
            </a:r>
            <a:endParaRPr lang="zh-CN" altLang="en-US" sz="3200"/>
          </a:p>
        </p:txBody>
      </p:sp>
      <p:sp>
        <p:nvSpPr>
          <p:cNvPr id="10" name="任意多边形 9"/>
          <p:cNvSpPr/>
          <p:nvPr>
            <p:custDataLst>
              <p:tags r:id="rId2"/>
            </p:custDataLst>
          </p:nvPr>
        </p:nvSpPr>
        <p:spPr>
          <a:xfrm flipH="1">
            <a:off x="218411" y="425429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教科版一年级上册第二单元第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68145" y="1728470"/>
            <a:ext cx="8999855" cy="18611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115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2.</a:t>
            </a:r>
            <a:r>
              <a:rPr lang="zh-CN" altLang="en-US" sz="115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起点和终点</a:t>
            </a:r>
            <a:endParaRPr lang="zh-CN" altLang="en-US" sz="11500" b="1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青蛙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1055" y="3326765"/>
            <a:ext cx="5158740" cy="35687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5310" y="339090"/>
            <a:ext cx="10515600" cy="1325563"/>
          </a:xfrm>
        </p:spPr>
        <p:txBody>
          <a:bodyPr/>
          <a:p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我会读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25830" y="2505710"/>
            <a:ext cx="3448050" cy="1798320"/>
          </a:xfrm>
        </p:spPr>
        <p:txBody>
          <a:bodyPr>
            <a:normAutofit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marL="0" indent="0">
              <a:buNone/>
            </a:pPr>
            <a:r>
              <a:rPr lang="zh-CN" altLang="en-US" sz="11500" b="1">
                <a:solidFill>
                  <a:schemeClr val="accent4"/>
                </a:solidFill>
                <a:effectLst/>
                <a:sym typeface="+mn-ea"/>
              </a:rPr>
              <a:t>起 点</a:t>
            </a:r>
            <a:r>
              <a:rPr lang="zh-CN" altLang="en-US" sz="11500" b="1">
                <a:solidFill>
                  <a:schemeClr val="accent4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sym typeface="+mn-ea"/>
              </a:rPr>
              <a:t>  </a:t>
            </a:r>
            <a:endParaRPr lang="zh-CN" altLang="en-US" sz="11500" b="1">
              <a:solidFill>
                <a:schemeClr val="accent4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75080" y="1398905"/>
            <a:ext cx="3553460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6600"/>
              <a:t>qǐ    diǎn  </a:t>
            </a:r>
            <a:endParaRPr lang="zh-CN" altLang="en-US" sz="6600"/>
          </a:p>
        </p:txBody>
      </p:sp>
      <p:sp>
        <p:nvSpPr>
          <p:cNvPr id="7" name="文本框 6"/>
          <p:cNvSpPr txBox="1"/>
          <p:nvPr/>
        </p:nvSpPr>
        <p:spPr>
          <a:xfrm>
            <a:off x="6302375" y="2165350"/>
            <a:ext cx="3445510" cy="186118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/>
            <a:r>
              <a:rPr lang="zh-CN" altLang="en-US" sz="11500" b="1">
                <a:solidFill>
                  <a:schemeClr val="accent4"/>
                </a:solidFill>
                <a:effectLst/>
                <a:sym typeface="+mn-ea"/>
              </a:rPr>
              <a:t>终 点</a:t>
            </a:r>
            <a:endParaRPr lang="zh-CN" altLang="en-US" sz="11500" b="1">
              <a:solidFill>
                <a:schemeClr val="accent4"/>
              </a:solidFill>
              <a:effectLst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82970" y="1398905"/>
            <a:ext cx="4084955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600">
                <a:sym typeface="+mn-ea"/>
              </a:rPr>
              <a:t> zhōng diǎn</a:t>
            </a:r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1980" y="470535"/>
            <a:ext cx="10515600" cy="1325563"/>
          </a:xfrm>
        </p:spPr>
        <p:txBody>
          <a:bodyPr/>
          <a:p>
            <a:pPr algn="l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我会说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4536440"/>
            <a:ext cx="10515600" cy="150876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marL="0" indent="0">
              <a:buNone/>
            </a:pPr>
            <a:r>
              <a:rPr lang="zh-CN" altLang="en-US" sz="4800" b="1">
                <a:solidFill>
                  <a:schemeClr val="accent4"/>
                </a:solidFill>
                <a:effectLst/>
              </a:rPr>
              <a:t>跳远比赛时，怎样知道谁跳得更远？</a:t>
            </a:r>
            <a:endParaRPr lang="zh-CN" altLang="en-US" sz="4800" b="1">
              <a:solidFill>
                <a:schemeClr val="accent4"/>
              </a:solidFill>
              <a:effectLst/>
            </a:endParaRPr>
          </a:p>
        </p:txBody>
      </p:sp>
      <p:pic>
        <p:nvPicPr>
          <p:cNvPr id="5" name="图片 4" descr="timg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2425" y="152400"/>
            <a:ext cx="5500370" cy="40265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8200" y="3474720"/>
            <a:ext cx="6304280" cy="82994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4800" b="1">
                <a:solidFill>
                  <a:schemeClr val="accent4"/>
                </a:solidFill>
                <a:effectLst/>
              </a:rPr>
              <a:t>你参加过跳远比赛吗？</a:t>
            </a:r>
            <a:endParaRPr lang="zh-CN" altLang="en-US" sz="3600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9460" y="2220595"/>
            <a:ext cx="10515600" cy="95567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zh-CN" altLang="en-US" sz="4400" b="1">
                <a:solidFill>
                  <a:schemeClr val="accent4"/>
                </a:solidFill>
                <a:effectLst/>
              </a:rPr>
              <a:t>瞧！</a:t>
            </a:r>
            <a:endParaRPr lang="zh-CN" altLang="en-US" sz="4400" b="1">
              <a:solidFill>
                <a:schemeClr val="accent4"/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4800" b="1">
                <a:solidFill>
                  <a:schemeClr val="accent4"/>
                </a:solidFill>
                <a:effectLst/>
              </a:rPr>
              <a:t>小青蛙跳进我们的课堂</a:t>
            </a:r>
            <a:endParaRPr lang="zh-CN" altLang="en-US" sz="4800" b="1">
              <a:solidFill>
                <a:schemeClr val="accent4"/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4800" b="1">
                <a:solidFill>
                  <a:schemeClr val="accent4"/>
                </a:solidFill>
                <a:effectLst/>
              </a:rPr>
              <a:t>他们要进行一场跳远比赛</a:t>
            </a:r>
            <a:endParaRPr lang="zh-CN" altLang="en-US" sz="4800" b="1">
              <a:solidFill>
                <a:schemeClr val="accent4"/>
              </a:solidFill>
              <a:effectLst/>
            </a:endParaRPr>
          </a:p>
          <a:p>
            <a:pPr marL="0" indent="0">
              <a:buNone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怎样知道谁跳得更远呢？</a:t>
            </a:r>
            <a:endParaRPr lang="zh-CN" altLang="en-US" sz="48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4" name="图片 3" descr="u=4230607402,3778094598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3490" y="-172720"/>
            <a:ext cx="4911725" cy="464883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我会做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en-US" altLang="zh-CN"/>
              <a:t>1.</a:t>
            </a:r>
            <a:r>
              <a:rPr lang="zh-CN" altLang="en-US"/>
              <a:t>制作赛道</a:t>
            </a:r>
            <a:endParaRPr lang="zh-CN" altLang="en-US"/>
          </a:p>
          <a:p>
            <a:endParaRPr lang="zh-CN" altLang="en-US"/>
          </a:p>
        </p:txBody>
      </p:sp>
      <p:pic>
        <p:nvPicPr>
          <p:cNvPr id="5" name="图片 4" descr="IMG_20170623_091926.jp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12" t="49861" r="6858" b="29391"/>
          <a:stretch>
            <a:fillRect/>
          </a:stretch>
        </p:blipFill>
        <p:spPr>
          <a:xfrm rot="10800000">
            <a:off x="692785" y="2411095"/>
            <a:ext cx="10989945" cy="341693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645"/>
          </a:xfrm>
        </p:spPr>
        <p:txBody>
          <a:bodyPr/>
          <a:p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3705" y="2084705"/>
            <a:ext cx="10515600" cy="4351338"/>
          </a:xfrm>
        </p:spPr>
        <p:txBody>
          <a:bodyPr/>
          <a:p>
            <a:pPr marL="0" indent="0">
              <a:buNone/>
            </a:pPr>
            <a:r>
              <a:rPr lang="en-US" altLang="zh-CN" sz="3200"/>
              <a:t>2.</a:t>
            </a:r>
            <a:r>
              <a:rPr lang="zh-CN" altLang="en-US" sz="3200"/>
              <a:t>在赛道上画</a:t>
            </a:r>
            <a:r>
              <a:rPr lang="zh-CN" altLang="en-US" sz="3200">
                <a:solidFill>
                  <a:srgbClr val="FF0000"/>
                </a:solidFill>
              </a:rPr>
              <a:t>起跳线（起点）</a:t>
            </a:r>
            <a:endParaRPr lang="zh-CN" altLang="en-US" sz="32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200"/>
              <a:t>3.</a:t>
            </a:r>
            <a:r>
              <a:rPr lang="zh-CN" altLang="en-US" sz="3200"/>
              <a:t>在赛道上画</a:t>
            </a:r>
            <a:r>
              <a:rPr lang="zh-CN" altLang="en-US" sz="3200">
                <a:solidFill>
                  <a:srgbClr val="FF0000"/>
                </a:solidFill>
              </a:rPr>
              <a:t>终点</a:t>
            </a:r>
            <a:endParaRPr lang="zh-CN" altLang="en-US" sz="32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altLang="zh-CN" sz="3200"/>
              <a:t>4.</a:t>
            </a:r>
            <a:r>
              <a:rPr lang="zh-CN" altLang="en-US" sz="3200"/>
              <a:t>看看青蛙跳了多远</a:t>
            </a:r>
            <a:endParaRPr lang="zh-CN" altLang="en-US" sz="3200"/>
          </a:p>
          <a:p>
            <a:pPr marL="0" indent="0">
              <a:buNone/>
            </a:pP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注意：比赛重复</a:t>
            </a:r>
            <a:r>
              <a:rPr lang="en-US" altLang="zh-CN" sz="3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次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图片 4" descr="8N2K7@AZ[$$XPBLV}0{~@Z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9110" y="969010"/>
            <a:ext cx="3703320" cy="1461135"/>
          </a:xfrm>
          <a:prstGeom prst="rect">
            <a:avLst/>
          </a:prstGeom>
        </p:spPr>
      </p:pic>
      <p:pic>
        <p:nvPicPr>
          <p:cNvPr id="6" name="图片 5" descr="1BZUX97S(~P0PP304YA5J(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6050" y="2430145"/>
            <a:ext cx="2675890" cy="2571115"/>
          </a:xfrm>
          <a:prstGeom prst="rect">
            <a:avLst/>
          </a:prstGeom>
        </p:spPr>
      </p:pic>
      <p:pic>
        <p:nvPicPr>
          <p:cNvPr id="7" name="图片 6" descr="~[P~`0S]CP@D2Y~`ND)7EI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6125" y="3873500"/>
            <a:ext cx="3209925" cy="27247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tim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4155" y="2763520"/>
            <a:ext cx="7113905" cy="45986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讨论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4535" y="2343785"/>
            <a:ext cx="10515600" cy="4351338"/>
          </a:xfrm>
        </p:spPr>
        <p:txBody>
          <a:bodyPr/>
          <a:p>
            <a:pPr marL="0" indent="0">
              <a:buNone/>
            </a:pPr>
            <a:r>
              <a:rPr lang="zh-CN" altLang="en-US" sz="6000" b="1">
                <a:solidFill>
                  <a:srgbClr val="FF0000"/>
                </a:solidFill>
              </a:rPr>
              <a:t>哪只青蛙跳得最远？</a:t>
            </a:r>
            <a:endParaRPr lang="zh-CN" altLang="en-US" sz="6000" b="1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6000" b="1">
                <a:solidFill>
                  <a:srgbClr val="FF0000"/>
                </a:solidFill>
              </a:rPr>
              <a:t>你是怎么知道的？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拓展活动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`}[%${JOBDTGRU%T_T%`A3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290" y="1691005"/>
            <a:ext cx="9669145" cy="52457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209</Words>
  <Application>WPS 演示</Application>
  <PresentationFormat>宽屏</PresentationFormat>
  <Paragraphs>46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Office 主题</vt:lpstr>
      <vt:lpstr> </vt:lpstr>
      <vt:lpstr>我会读</vt:lpstr>
      <vt:lpstr>我会说</vt:lpstr>
      <vt:lpstr>PowerPoint 演示文稿</vt:lpstr>
      <vt:lpstr>我会做</vt:lpstr>
      <vt:lpstr>PowerPoint 演示文稿</vt:lpstr>
      <vt:lpstr>讨论</vt:lpstr>
      <vt:lpstr>拓展活动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2017-08-20T13:55:00Z</dcterms:created>
  <dcterms:modified xsi:type="dcterms:W3CDTF">2017-08-24T12:20:11Z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