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257" r:id="rId2"/>
    <p:sldId id="321" r:id="rId3"/>
    <p:sldId id="323" r:id="rId4"/>
    <p:sldId id="324" r:id="rId5"/>
    <p:sldId id="325" r:id="rId6"/>
    <p:sldId id="326" r:id="rId7"/>
    <p:sldId id="327" r:id="rId8"/>
    <p:sldId id="322" r:id="rId9"/>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8DE4"/>
    <a:srgbClr val="33FD23"/>
    <a:srgbClr val="FF66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948" y="-102"/>
      </p:cViewPr>
      <p:guideLst>
        <p:guide orient="horz" pos="2160"/>
        <p:guide pos="2866"/>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8F050A-D2AD-4DFE-94E9-DCE49FEDF327}" type="datetimeFigureOut">
              <a:rPr lang="zh-CN" altLang="en-US" smtClean="0"/>
              <a:pPr/>
              <a:t>2018-4-23</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35D4FB-E543-44E9-9240-BF368CDFB26F}"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2018-4-23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2018-4-23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2018-4-23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2018-4-23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2018-4-23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2018-4-23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2018-4-23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2018-4-23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2018-4-23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2018-4-23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2018-4-23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2018-4-23</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500174"/>
            <a:ext cx="9144000" cy="34165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0" y="4916087"/>
            <a:ext cx="9144000" cy="768350"/>
          </a:xfrm>
          <a:prstGeom prst="rect">
            <a:avLst/>
          </a:prstGeom>
          <a:noFill/>
        </p:spPr>
        <p:txBody>
          <a:bodyPr wrap="square" rtlCol="0">
            <a:spAutoFit/>
          </a:bodyPr>
          <a:lstStyle/>
          <a:p>
            <a:pPr algn="ctr"/>
            <a:r>
              <a:rPr lang="zh-CN" altLang="en-US" sz="4400" b="1" dirty="0" smtClean="0">
                <a:latin typeface="华文楷体" pitchFamily="2" charset="-122"/>
                <a:ea typeface="华文楷体" pitchFamily="2" charset="-122"/>
              </a:rPr>
              <a:t>小学科学教学网   杨 君</a:t>
            </a:r>
            <a:endParaRPr lang="en-US" altLang="zh-CN" sz="4400" b="1" dirty="0" smtClean="0">
              <a:latin typeface="华文楷体" pitchFamily="2" charset="-122"/>
              <a:ea typeface="华文楷体" pitchFamily="2" charset="-122"/>
            </a:endParaRPr>
          </a:p>
        </p:txBody>
      </p:sp>
      <p:sp>
        <p:nvSpPr>
          <p:cNvPr id="7" name="矩形 6"/>
          <p:cNvSpPr/>
          <p:nvPr/>
        </p:nvSpPr>
        <p:spPr>
          <a:xfrm>
            <a:off x="0" y="2285992"/>
            <a:ext cx="9144000" cy="2071702"/>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0" y="2714620"/>
            <a:ext cx="9144000" cy="1106805"/>
          </a:xfrm>
          <a:prstGeom prst="rect">
            <a:avLst/>
          </a:prstGeom>
          <a:noFill/>
        </p:spPr>
        <p:txBody>
          <a:bodyPr wrap="square" rtlCol="0">
            <a:spAutoFit/>
          </a:bodyPr>
          <a:lstStyle/>
          <a:p>
            <a:pPr algn="ctr"/>
            <a:r>
              <a:rPr lang="zh-CN" altLang="zh-CN" sz="6600" b="1" dirty="0" smtClean="0">
                <a:latin typeface="华文中宋" pitchFamily="2" charset="-122"/>
                <a:ea typeface="华文中宋" pitchFamily="2" charset="-122"/>
              </a:rPr>
              <a:t>观察一种动物</a:t>
            </a:r>
          </a:p>
        </p:txBody>
      </p:sp>
      <p:sp>
        <p:nvSpPr>
          <p:cNvPr id="10" name="任意多边形 9"/>
          <p:cNvSpPr/>
          <p:nvPr>
            <p:custDataLst>
              <p:tags r:id="rId1"/>
            </p:custDataLst>
          </p:nvPr>
        </p:nvSpPr>
        <p:spPr>
          <a:xfrm flipH="1">
            <a:off x="428596" y="428604"/>
            <a:ext cx="6643734" cy="1000132"/>
          </a:xfrm>
          <a:custGeom>
            <a:avLst/>
            <a:gdLst>
              <a:gd name="connsiteX0" fmla="*/ 2 w 3878508"/>
              <a:gd name="connsiteY0" fmla="*/ 0 h 762904"/>
              <a:gd name="connsiteX1" fmla="*/ 3497056 w 3878508"/>
              <a:gd name="connsiteY1" fmla="*/ 0 h 762904"/>
              <a:gd name="connsiteX2" fmla="*/ 3878508 w 3878508"/>
              <a:gd name="connsiteY2" fmla="*/ 381452 h 762904"/>
              <a:gd name="connsiteX3" fmla="*/ 3878507 w 3878508"/>
              <a:gd name="connsiteY3" fmla="*/ 381452 h 762904"/>
              <a:gd name="connsiteX4" fmla="*/ 3497055 w 3878508"/>
              <a:gd name="connsiteY4" fmla="*/ 762904 h 762904"/>
              <a:gd name="connsiteX5" fmla="*/ 0 w 3878508"/>
              <a:gd name="connsiteY5" fmla="*/ 762903 h 762904"/>
              <a:gd name="connsiteX6" fmla="*/ 51426 w 3878508"/>
              <a:gd name="connsiteY6" fmla="*/ 720474 h 762904"/>
              <a:gd name="connsiteX7" fmla="*/ 191853 w 3878508"/>
              <a:gd name="connsiteY7" fmla="*/ 381451 h 762904"/>
              <a:gd name="connsiteX8" fmla="*/ 51426 w 3878508"/>
              <a:gd name="connsiteY8" fmla="*/ 42429 h 762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78508" h="762904">
                <a:moveTo>
                  <a:pt x="2" y="0"/>
                </a:moveTo>
                <a:lnTo>
                  <a:pt x="3497056" y="0"/>
                </a:lnTo>
                <a:cubicBezTo>
                  <a:pt x="3707726" y="0"/>
                  <a:pt x="3878508" y="170782"/>
                  <a:pt x="3878508" y="381452"/>
                </a:cubicBezTo>
                <a:lnTo>
                  <a:pt x="3878507" y="381452"/>
                </a:lnTo>
                <a:cubicBezTo>
                  <a:pt x="3878507" y="592122"/>
                  <a:pt x="3707725" y="762904"/>
                  <a:pt x="3497055" y="762904"/>
                </a:cubicBezTo>
                <a:lnTo>
                  <a:pt x="0" y="762903"/>
                </a:lnTo>
                <a:lnTo>
                  <a:pt x="51426" y="720474"/>
                </a:lnTo>
                <a:cubicBezTo>
                  <a:pt x="138189" y="633710"/>
                  <a:pt x="191853" y="513848"/>
                  <a:pt x="191853" y="381451"/>
                </a:cubicBezTo>
                <a:cubicBezTo>
                  <a:pt x="191853" y="249055"/>
                  <a:pt x="138189" y="129192"/>
                  <a:pt x="51426" y="42429"/>
                </a:cubicBezTo>
                <a:close/>
              </a:path>
            </a:pathLst>
          </a:custGeom>
          <a:solidFill>
            <a:schemeClr val="tx2">
              <a:lumMod val="40000"/>
              <a:lumOff val="60000"/>
            </a:schemeClr>
          </a:solidFill>
          <a:ln w="25400" cap="flat" cmpd="sng" algn="ctr">
            <a:noFill/>
            <a:prstDash val="solid"/>
          </a:ln>
          <a:effectLst/>
        </p:spPr>
        <p:txBody>
          <a:bodyPr lIns="396000" tIns="0" rIns="0" bIns="0" anchor="ctr">
            <a:noAutofit/>
          </a:bodyPr>
          <a:lstStyle/>
          <a:p>
            <a:pPr>
              <a:lnSpc>
                <a:spcPct val="130000"/>
              </a:lnSpc>
              <a:defRPr/>
            </a:pPr>
            <a:r>
              <a:rPr lang="zh-CN" altLang="en-US" sz="2800" b="1" dirty="0" smtClean="0"/>
              <a:t> 教科版一年级下册第二单元第</a:t>
            </a:r>
            <a:r>
              <a:rPr lang="en-US" altLang="zh-CN" sz="2800" b="1" dirty="0" smtClean="0"/>
              <a:t>3</a:t>
            </a:r>
            <a:r>
              <a:rPr lang="zh-CN" altLang="en-US" sz="2800" b="1" dirty="0" smtClean="0"/>
              <a:t>课 </a:t>
            </a:r>
            <a:endParaRPr lang="zh-CN" altLang="en-US" sz="2800" kern="0" dirty="0">
              <a:solidFill>
                <a:srgbClr val="000000"/>
              </a:solidFill>
              <a:latin typeface="微软雅黑" panose="020B0503020204020204" pitchFamily="34" charset="-122"/>
              <a:ea typeface="微软雅黑" panose="020B0503020204020204" pitchFamily="34" charset="-122"/>
              <a:cs typeface="Arial" panose="020B0604020202020204" pitchFamily="34" charset="0"/>
              <a:sym typeface="+mn-ea"/>
            </a:endParaRPr>
          </a:p>
        </p:txBody>
      </p:sp>
      <p:pic>
        <p:nvPicPr>
          <p:cNvPr id="1026" name="Picture 2"/>
          <p:cNvPicPr>
            <a:picLocks noChangeAspect="1" noChangeArrowheads="1"/>
          </p:cNvPicPr>
          <p:nvPr/>
        </p:nvPicPr>
        <p:blipFill>
          <a:blip r:embed="rId3" cstate="print"/>
          <a:srcRect/>
          <a:stretch>
            <a:fillRect/>
          </a:stretch>
        </p:blipFill>
        <p:spPr bwMode="auto">
          <a:xfrm>
            <a:off x="7236296" y="332656"/>
            <a:ext cx="1526917" cy="108012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stretch>
            <a:fillRect/>
          </a:stretch>
        </p:blipFill>
        <p:spPr>
          <a:xfrm>
            <a:off x="742315" y="396240"/>
            <a:ext cx="7887970" cy="60661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内容占位符 5"/>
          <p:cNvPicPr>
            <a:picLocks noGrp="1" noChangeAspect="1"/>
          </p:cNvPicPr>
          <p:nvPr>
            <p:ph idx="1"/>
          </p:nvPr>
        </p:nvPicPr>
        <p:blipFill>
          <a:blip r:embed="rId2" cstate="print"/>
          <a:stretch>
            <a:fillRect/>
          </a:stretch>
        </p:blipFill>
        <p:spPr>
          <a:xfrm>
            <a:off x="457200" y="871220"/>
            <a:ext cx="8146415" cy="479488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a:blip r:embed="rId2" cstate="print"/>
          <a:stretch>
            <a:fillRect/>
          </a:stretch>
        </p:blipFill>
        <p:spPr>
          <a:xfrm>
            <a:off x="510540" y="15240"/>
            <a:ext cx="8122920" cy="68281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无标题"/>
          <p:cNvPicPr>
            <a:picLocks noChangeAspect="1"/>
          </p:cNvPicPr>
          <p:nvPr/>
        </p:nvPicPr>
        <p:blipFill>
          <a:blip r:embed="rId2" cstate="print"/>
          <a:stretch>
            <a:fillRect/>
          </a:stretch>
        </p:blipFill>
        <p:spPr>
          <a:xfrm>
            <a:off x="809625" y="118110"/>
            <a:ext cx="7524750" cy="6621145"/>
          </a:xfrm>
          <a:prstGeom prst="rect">
            <a:avLst/>
          </a:prstGeom>
        </p:spPr>
      </p:pic>
      <p:pic>
        <p:nvPicPr>
          <p:cNvPr id="6" name="图片 5"/>
          <p:cNvPicPr>
            <a:picLocks noChangeAspect="1"/>
          </p:cNvPicPr>
          <p:nvPr/>
        </p:nvPicPr>
        <p:blipFill>
          <a:blip r:embed="rId3" cstate="print"/>
          <a:stretch>
            <a:fillRect/>
          </a:stretch>
        </p:blipFill>
        <p:spPr>
          <a:xfrm>
            <a:off x="1411605" y="3300730"/>
            <a:ext cx="695325" cy="1059180"/>
          </a:xfrm>
          <a:prstGeom prst="rect">
            <a:avLst/>
          </a:prstGeom>
        </p:spPr>
      </p:pic>
      <p:pic>
        <p:nvPicPr>
          <p:cNvPr id="8" name="内容占位符 7"/>
          <p:cNvPicPr>
            <a:picLocks noGrp="1" noChangeAspect="1"/>
          </p:cNvPicPr>
          <p:nvPr>
            <p:ph idx="1"/>
          </p:nvPr>
        </p:nvPicPr>
        <p:blipFill>
          <a:blip r:embed="rId4" cstate="print"/>
          <a:stretch>
            <a:fillRect/>
          </a:stretch>
        </p:blipFill>
        <p:spPr>
          <a:xfrm>
            <a:off x="1169670" y="2037715"/>
            <a:ext cx="721360" cy="1263015"/>
          </a:xfrm>
          <a:prstGeom prst="rect">
            <a:avLst/>
          </a:prstGeom>
        </p:spPr>
      </p:pic>
      <p:pic>
        <p:nvPicPr>
          <p:cNvPr id="9" name="图片 8"/>
          <p:cNvPicPr>
            <a:picLocks noChangeAspect="1"/>
          </p:cNvPicPr>
          <p:nvPr/>
        </p:nvPicPr>
        <p:blipFill>
          <a:blip r:embed="rId5" cstate="print"/>
          <a:stretch>
            <a:fillRect/>
          </a:stretch>
        </p:blipFill>
        <p:spPr>
          <a:xfrm>
            <a:off x="571500" y="5578475"/>
            <a:ext cx="1233805" cy="871855"/>
          </a:xfrm>
          <a:prstGeom prst="rect">
            <a:avLst/>
          </a:prstGeom>
        </p:spPr>
      </p:pic>
      <p:pic>
        <p:nvPicPr>
          <p:cNvPr id="10" name="图片 9"/>
          <p:cNvPicPr>
            <a:picLocks noChangeAspect="1"/>
          </p:cNvPicPr>
          <p:nvPr/>
        </p:nvPicPr>
        <p:blipFill>
          <a:blip r:embed="rId6" cstate="print"/>
          <a:stretch>
            <a:fillRect/>
          </a:stretch>
        </p:blipFill>
        <p:spPr>
          <a:xfrm>
            <a:off x="6379210" y="5406390"/>
            <a:ext cx="1174750" cy="9245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linds(horizontal)">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linds(horizontal)">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stretch>
            <a:fillRect/>
          </a:stretch>
        </p:blipFill>
        <p:spPr>
          <a:xfrm>
            <a:off x="8890" y="975995"/>
            <a:ext cx="9126855" cy="4906010"/>
          </a:xfrm>
          <a:prstGeom prst="rect">
            <a:avLst/>
          </a:prstGeom>
        </p:spPr>
      </p:pic>
      <p:sp>
        <p:nvSpPr>
          <p:cNvPr id="5" name="矩形 4"/>
          <p:cNvSpPr/>
          <p:nvPr/>
        </p:nvSpPr>
        <p:spPr>
          <a:xfrm>
            <a:off x="1245235" y="4672330"/>
            <a:ext cx="1466850" cy="829945"/>
          </a:xfrm>
          <a:prstGeom prst="rect">
            <a:avLst/>
          </a:prstGeom>
          <a:noFill/>
          <a:ln>
            <a:noFill/>
          </a:ln>
        </p:spPr>
        <p:txBody>
          <a:bodyPr wrap="square" rtlCol="0" anchor="t">
            <a:spAutoFit/>
          </a:bodyPr>
          <a:lstStyle/>
          <a:p>
            <a:pPr algn="ctr"/>
            <a:r>
              <a:rPr lang="zh-CN" altLang="zh-CN" sz="4800" b="1">
                <a:ln w="10160">
                  <a:solidFill>
                    <a:schemeClr val="accent5"/>
                  </a:solidFill>
                  <a:prstDash val="solid"/>
                </a:ln>
                <a:solidFill>
                  <a:srgbClr val="FFFFFF"/>
                </a:solidFill>
                <a:effectLst>
                  <a:outerShdw blurRad="38100" dist="22860" dir="5400000" algn="tl" rotWithShape="0">
                    <a:srgbClr val="000000">
                      <a:alpha val="30000"/>
                    </a:srgbClr>
                  </a:outerShdw>
                </a:effectLst>
                <a:sym typeface="+mn-ea"/>
              </a:rPr>
              <a:t>白纸</a:t>
            </a:r>
            <a:endParaRPr lang="zh-CN" altLang="zh-CN" sz="4800" b="1">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6" name="矩形 5"/>
          <p:cNvSpPr/>
          <p:nvPr/>
        </p:nvSpPr>
        <p:spPr>
          <a:xfrm>
            <a:off x="3680460" y="3970020"/>
            <a:ext cx="2202180" cy="829945"/>
          </a:xfrm>
          <a:prstGeom prst="rect">
            <a:avLst/>
          </a:prstGeom>
          <a:noFill/>
          <a:ln>
            <a:noFill/>
          </a:ln>
        </p:spPr>
        <p:txBody>
          <a:bodyPr wrap="square" rtlCol="0" anchor="t">
            <a:spAutoFit/>
          </a:bodyPr>
          <a:lstStyle/>
          <a:p>
            <a:pPr algn="ctr"/>
            <a:r>
              <a:rPr lang="zh-CN" altLang="zh-CN" sz="4800" b="1">
                <a:ln w="10160">
                  <a:solidFill>
                    <a:schemeClr val="accent5"/>
                  </a:solidFill>
                  <a:prstDash val="solid"/>
                </a:ln>
                <a:solidFill>
                  <a:srgbClr val="FFFFFF"/>
                </a:solidFill>
                <a:effectLst>
                  <a:outerShdw blurRad="38100" dist="22860" dir="5400000" algn="tl" rotWithShape="0">
                    <a:srgbClr val="000000">
                      <a:alpha val="30000"/>
                    </a:srgbClr>
                  </a:outerShdw>
                </a:effectLst>
              </a:rPr>
              <a:t>塑料片</a:t>
            </a:r>
          </a:p>
        </p:txBody>
      </p:sp>
      <p:sp>
        <p:nvSpPr>
          <p:cNvPr id="7" name="矩形 6"/>
          <p:cNvSpPr/>
          <p:nvPr/>
        </p:nvSpPr>
        <p:spPr>
          <a:xfrm>
            <a:off x="5281930" y="2320290"/>
            <a:ext cx="1834515" cy="829945"/>
          </a:xfrm>
          <a:prstGeom prst="rect">
            <a:avLst/>
          </a:prstGeom>
          <a:noFill/>
          <a:ln>
            <a:noFill/>
          </a:ln>
        </p:spPr>
        <p:txBody>
          <a:bodyPr wrap="square" rtlCol="0" anchor="t">
            <a:spAutoFit/>
          </a:bodyPr>
          <a:lstStyle/>
          <a:p>
            <a:pPr algn="ctr"/>
            <a:r>
              <a:rPr lang="zh-CN" altLang="zh-CN" sz="4800" b="1" dirty="0">
                <a:ln w="10160">
                  <a:solidFill>
                    <a:schemeClr val="accent5"/>
                  </a:solidFill>
                  <a:prstDash val="solid"/>
                </a:ln>
                <a:solidFill>
                  <a:srgbClr val="FFFFFF"/>
                </a:solidFill>
                <a:effectLst>
                  <a:outerShdw blurRad="38100" dist="22860" dir="5400000" algn="tl" rotWithShape="0">
                    <a:srgbClr val="000000">
                      <a:alpha val="30000"/>
                    </a:srgbClr>
                  </a:outerShdw>
                </a:effectLst>
              </a:rPr>
              <a:t>细线</a:t>
            </a:r>
          </a:p>
        </p:txBody>
      </p:sp>
      <p:sp>
        <p:nvSpPr>
          <p:cNvPr id="9" name="矩形 8"/>
          <p:cNvSpPr/>
          <p:nvPr/>
        </p:nvSpPr>
        <p:spPr>
          <a:xfrm>
            <a:off x="6964045" y="3970020"/>
            <a:ext cx="1915160" cy="829945"/>
          </a:xfrm>
          <a:prstGeom prst="rect">
            <a:avLst/>
          </a:prstGeom>
          <a:noFill/>
          <a:ln>
            <a:noFill/>
          </a:ln>
        </p:spPr>
        <p:txBody>
          <a:bodyPr wrap="square" rtlCol="0" anchor="t">
            <a:spAutoFit/>
          </a:bodyPr>
          <a:lstStyle/>
          <a:p>
            <a:pPr algn="ctr"/>
            <a:r>
              <a:rPr lang="zh-CN" altLang="zh-CN" sz="4800" b="1">
                <a:ln w="10160">
                  <a:solidFill>
                    <a:schemeClr val="accent5"/>
                  </a:solidFill>
                  <a:prstDash val="solid"/>
                </a:ln>
                <a:solidFill>
                  <a:srgbClr val="FFFFFF"/>
                </a:solidFill>
                <a:effectLst>
                  <a:outerShdw blurRad="38100" dist="22860" dir="5400000" algn="tl" rotWithShape="0">
                    <a:srgbClr val="000000">
                      <a:alpha val="30000"/>
                    </a:srgbClr>
                  </a:outerShdw>
                </a:effectLst>
              </a:rPr>
              <a:t>竹棒</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linds(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blinds(horizontal)">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86790" y="351790"/>
            <a:ext cx="7354570" cy="6311900"/>
            <a:chOff x="986790" y="351790"/>
            <a:chExt cx="7354570" cy="6311900"/>
          </a:xfrm>
        </p:grpSpPr>
        <p:pic>
          <p:nvPicPr>
            <p:cNvPr id="4" name="图片 3"/>
            <p:cNvPicPr>
              <a:picLocks noChangeAspect="1"/>
            </p:cNvPicPr>
            <p:nvPr/>
          </p:nvPicPr>
          <p:blipFill>
            <a:blip r:embed="rId2" cstate="print"/>
            <a:stretch>
              <a:fillRect/>
            </a:stretch>
          </p:blipFill>
          <p:spPr>
            <a:xfrm>
              <a:off x="986790" y="351790"/>
              <a:ext cx="7354570" cy="6311900"/>
            </a:xfrm>
            <a:prstGeom prst="rect">
              <a:avLst/>
            </a:prstGeom>
          </p:spPr>
        </p:pic>
        <p:grpSp>
          <p:nvGrpSpPr>
            <p:cNvPr id="7" name="组合 6"/>
            <p:cNvGrpSpPr/>
            <p:nvPr/>
          </p:nvGrpSpPr>
          <p:grpSpPr>
            <a:xfrm>
              <a:off x="1331640" y="4221088"/>
              <a:ext cx="5193852" cy="2295529"/>
              <a:chOff x="1187624" y="4293096"/>
              <a:chExt cx="5193852" cy="2295529"/>
            </a:xfrm>
          </p:grpSpPr>
          <p:pic>
            <p:nvPicPr>
              <p:cNvPr id="2050" name="Picture 2" descr="http://p3.img.cctvpic.com/photoAlbum/page/performance/img/2013/10/14/1381738116839_538.jpg"/>
              <p:cNvPicPr>
                <a:picLocks noChangeAspect="1" noChangeArrowheads="1"/>
              </p:cNvPicPr>
              <p:nvPr/>
            </p:nvPicPr>
            <p:blipFill>
              <a:blip r:embed="rId3" cstate="print"/>
              <a:srcRect/>
              <a:stretch>
                <a:fillRect/>
              </a:stretch>
            </p:blipFill>
            <p:spPr bwMode="auto">
              <a:xfrm>
                <a:off x="1187624" y="4293096"/>
                <a:ext cx="3456384" cy="2295529"/>
              </a:xfrm>
              <a:prstGeom prst="rect">
                <a:avLst/>
              </a:prstGeom>
              <a:noFill/>
            </p:spPr>
          </p:pic>
          <p:sp>
            <p:nvSpPr>
              <p:cNvPr id="6" name="矩形 5"/>
              <p:cNvSpPr/>
              <p:nvPr/>
            </p:nvSpPr>
            <p:spPr>
              <a:xfrm>
                <a:off x="4860032" y="5661248"/>
                <a:ext cx="1521444" cy="892552"/>
              </a:xfrm>
              <a:prstGeom prst="rect">
                <a:avLst/>
              </a:prstGeom>
            </p:spPr>
            <p:txBody>
              <a:bodyPr wrap="square">
                <a:spAutoFit/>
              </a:bodyPr>
              <a:lstStyle/>
              <a:p>
                <a:r>
                  <a:rPr lang="en-US" altLang="zh-CN" sz="2400" b="1" dirty="0" smtClean="0"/>
                  <a:t>tián luó</a:t>
                </a:r>
              </a:p>
              <a:p>
                <a:r>
                  <a:rPr lang="zh-CN" altLang="en-US" sz="2800" b="1" smtClean="0"/>
                  <a:t> 田  </a:t>
                </a:r>
                <a:r>
                  <a:rPr lang="zh-CN" altLang="en-US" sz="2800" b="1" dirty="0" smtClean="0"/>
                  <a:t>螺</a:t>
                </a: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915816" y="404664"/>
            <a:ext cx="4932040" cy="1015663"/>
          </a:xfrm>
          <a:prstGeom prst="rect">
            <a:avLst/>
          </a:prstGeom>
          <a:solidFill>
            <a:srgbClr val="FF0000"/>
          </a:solidFill>
        </p:spPr>
        <p:txBody>
          <a:bodyPr wrap="square" rtlCol="0">
            <a:spAutoFit/>
          </a:bodyPr>
          <a:lstStyle/>
          <a:p>
            <a:pPr algn="ctr"/>
            <a:r>
              <a:rPr lang="zh-CN" altLang="en-US" sz="6000" b="1" dirty="0" smtClean="0">
                <a:solidFill>
                  <a:schemeClr val="bg1"/>
                </a:solidFill>
                <a:latin typeface="华文中宋" pitchFamily="2" charset="-122"/>
                <a:ea typeface="华文中宋" pitchFamily="2" charset="-122"/>
              </a:rPr>
              <a:t>郑重申明</a:t>
            </a:r>
            <a:endParaRPr lang="zh-CN" altLang="en-US" sz="6000" b="1" dirty="0">
              <a:solidFill>
                <a:schemeClr val="bg1"/>
              </a:solidFill>
              <a:latin typeface="华文中宋" pitchFamily="2" charset="-122"/>
              <a:ea typeface="华文中宋" pitchFamily="2" charset="-122"/>
            </a:endParaRPr>
          </a:p>
        </p:txBody>
      </p:sp>
      <p:pic>
        <p:nvPicPr>
          <p:cNvPr id="4" name="Picture 2"/>
          <p:cNvPicPr>
            <a:picLocks noChangeAspect="1" noChangeArrowheads="1"/>
          </p:cNvPicPr>
          <p:nvPr/>
        </p:nvPicPr>
        <p:blipFill>
          <a:blip r:embed="rId2" cstate="print"/>
          <a:srcRect/>
          <a:stretch>
            <a:fillRect/>
          </a:stretch>
        </p:blipFill>
        <p:spPr bwMode="auto">
          <a:xfrm>
            <a:off x="956851" y="404664"/>
            <a:ext cx="1526917" cy="1080120"/>
          </a:xfrm>
          <a:prstGeom prst="rect">
            <a:avLst/>
          </a:prstGeom>
          <a:noFill/>
          <a:ln w="9525">
            <a:noFill/>
            <a:miter lim="800000"/>
            <a:headEnd/>
            <a:tailEnd/>
          </a:ln>
        </p:spPr>
      </p:pic>
      <p:sp>
        <p:nvSpPr>
          <p:cNvPr id="6" name="矩形 5"/>
          <p:cNvSpPr/>
          <p:nvPr/>
        </p:nvSpPr>
        <p:spPr>
          <a:xfrm>
            <a:off x="467544" y="1340768"/>
            <a:ext cx="8424936" cy="53012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3600" b="1" dirty="0" smtClean="0">
                <a:solidFill>
                  <a:schemeClr val="tx1"/>
                </a:solidFill>
              </a:rPr>
              <a:t>    本课件和配套教案版权归小学科学教学网组建的精品课程开发团队所有，供全国小学科学教师个人在课堂教学中无偿使用。其他网站或个人想要转载，请与开发团队联系；如果其他网站或个人用于赢利，我们保留追究的权利！</a:t>
            </a:r>
            <a:endParaRPr lang="zh-CN" altLang="en-US" sz="36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7" nodeType="clickEffect">
                                  <p:stCondLst>
                                    <p:cond delay="0"/>
                                  </p:stCondLst>
                                  <p:iterate type="lt">
                                    <p:tmPct val="50000"/>
                                  </p:iterate>
                                  <p:childTnLst>
                                    <p:set>
                                      <p:cBhvr>
                                        <p:cTn id="6" dur="1" fill="hold">
                                          <p:stCondLst>
                                            <p:cond delay="0"/>
                                          </p:stCondLst>
                                        </p:cTn>
                                        <p:tgtEl>
                                          <p:spTgt spid="6"/>
                                        </p:tgtEl>
                                        <p:attrNameLst>
                                          <p:attrName>style.visibility</p:attrName>
                                        </p:attrNameLst>
                                      </p:cBhvr>
                                      <p:to>
                                        <p:strVal val="visible"/>
                                      </p:to>
                                    </p:set>
                                    <p:anim calcmode="discrete" valueType="clr">
                                      <p:cBhvr override="childStyle">
                                        <p:cTn id="7" dur="50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8" dur="500"/>
                                        <p:tgtEl>
                                          <p:spTgt spid="6"/>
                                        </p:tgtEl>
                                        <p:attrNameLst>
                                          <p:attrName>fillcolor</p:attrName>
                                        </p:attrNameLst>
                                      </p:cBhvr>
                                      <p:tavLst>
                                        <p:tav tm="0">
                                          <p:val>
                                            <p:clrVal>
                                              <a:schemeClr val="accent2"/>
                                            </p:clrVal>
                                          </p:val>
                                        </p:tav>
                                        <p:tav tm="50000">
                                          <p:val>
                                            <p:clrVal>
                                              <a:schemeClr val="hlink"/>
                                            </p:clrVal>
                                          </p:val>
                                        </p:tav>
                                      </p:tavLst>
                                    </p:anim>
                                    <p:set>
                                      <p:cBhvr>
                                        <p:cTn id="9" dur="50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6" grpId="2" animBg="1"/>
      <p:bldP spid="6" grpId="3" animBg="1"/>
      <p:bldP spid="6" grpId="4" animBg="1"/>
      <p:bldP spid="6" grpId="5" animBg="1"/>
      <p:bldP spid="6" grpId="6" animBg="1"/>
      <p:bldP spid="6" grpId="7" bldLvl="0" animBg="1"/>
    </p:bldLst>
  </p:timing>
</p:sld>
</file>

<file path=ppt/tags/tag1.xml><?xml version="1.0" encoding="utf-8"?>
<p:tagLst xmlns:a="http://schemas.openxmlformats.org/drawingml/2006/main" xmlns:r="http://schemas.openxmlformats.org/officeDocument/2006/relationships" xmlns:p="http://schemas.openxmlformats.org/presentationml/2006/main">
  <p:tag name="MH" val="20161014205849"/>
  <p:tag name="MH_LIBRARY" val="GRAPHIC"/>
  <p:tag name="MH_ORDER" val="Freeform 8"/>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110</TotalTime>
  <Words>149</Words>
  <Application>Microsoft Office PowerPoint</Application>
  <PresentationFormat>全屏显示(4:3)</PresentationFormat>
  <Paragraphs>11</Paragraphs>
  <Slides>8</Slides>
  <Notes>0</Notes>
  <HiddenSlides>0</HiddenSlides>
  <MMClips>0</MMClips>
  <ScaleCrop>false</ScaleCrop>
  <HeadingPairs>
    <vt:vector size="4" baseType="variant">
      <vt:variant>
        <vt:lpstr>主题</vt:lpstr>
      </vt:variant>
      <vt:variant>
        <vt:i4>1</vt:i4>
      </vt:variant>
      <vt:variant>
        <vt:lpstr>幻灯片标题</vt:lpstr>
      </vt:variant>
      <vt:variant>
        <vt:i4>8</vt:i4>
      </vt:variant>
    </vt:vector>
  </HeadingPairs>
  <TitlesOfParts>
    <vt:vector size="9" baseType="lpstr">
      <vt:lpstr>Office 主题</vt:lpstr>
      <vt:lpstr>幻灯片 1</vt:lpstr>
      <vt:lpstr>幻灯片 2</vt:lpstr>
      <vt:lpstr>幻灯片 3</vt:lpstr>
      <vt:lpstr>幻灯片 4</vt:lpstr>
      <vt:lpstr>幻灯片 5</vt:lpstr>
      <vt:lpstr>幻灯片 6</vt:lpstr>
      <vt:lpstr>幻灯片 7</vt:lpstr>
      <vt:lpstr>幻灯片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xbany</cp:lastModifiedBy>
  <cp:revision>136</cp:revision>
  <dcterms:created xsi:type="dcterms:W3CDTF">2017-08-06T08:46:00Z</dcterms:created>
  <dcterms:modified xsi:type="dcterms:W3CDTF">2018-04-23T02:38:03Z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2052-10.1.0.7224</vt:lpwstr>
  </property>
</Properties>
</file>