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7" r:id="rId2"/>
    <p:sldId id="302" r:id="rId3"/>
    <p:sldId id="295" r:id="rId4"/>
    <p:sldId id="352" r:id="rId5"/>
    <p:sldId id="357" r:id="rId6"/>
    <p:sldId id="334" r:id="rId7"/>
    <p:sldId id="353" r:id="rId8"/>
    <p:sldId id="354" r:id="rId9"/>
    <p:sldId id="351" r:id="rId10"/>
    <p:sldId id="347" r:id="rId11"/>
    <p:sldId id="345" r:id="rId12"/>
    <p:sldId id="346" r:id="rId13"/>
    <p:sldId id="348" r:id="rId14"/>
    <p:sldId id="355" r:id="rId15"/>
    <p:sldId id="349" r:id="rId16"/>
    <p:sldId id="350" r:id="rId17"/>
    <p:sldId id="356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468DE4"/>
    <a:srgbClr val="33FD23"/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8" autoAdjust="0"/>
    <p:restoredTop sz="94660"/>
  </p:normalViewPr>
  <p:slideViewPr>
    <p:cSldViewPr>
      <p:cViewPr varScale="1">
        <p:scale>
          <a:sx n="66" d="100"/>
          <a:sy n="66" d="100"/>
        </p:scale>
        <p:origin x="-1530" y="-102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B7EB1-7C8B-49BB-AC7F-97412C1C79D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35D4FB-E543-44E9-9240-BF368CDFB26F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54400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2018-9-2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26085;&#20986;&#26085;&#33853;&#38065;&#22616;&#27743;.mp4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小学科学教学网资源建设团队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马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基法 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太阳的位置和方向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/>
              <a:t> 教科版二年级上册第一单元第</a:t>
            </a:r>
            <a:r>
              <a:rPr lang="en-US" altLang="zh-CN" sz="2800" b="1" dirty="0"/>
              <a:t>3</a:t>
            </a:r>
            <a:r>
              <a:rPr lang="zh-CN" altLang="en-US" sz="2800" b="1" dirty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04664"/>
            <a:ext cx="6465084" cy="61354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探 索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374" y="404664"/>
            <a:ext cx="36512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2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88842" y="2348880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sym typeface="+mn-ea"/>
              </a:rPr>
              <a:t>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798280" y="4057908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ym typeface="+mn-ea"/>
              </a:rPr>
              <a:t>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84783" y="4077072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ym typeface="+mn-ea"/>
              </a:rPr>
              <a:t>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91294" y="5786100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ym typeface="+mn-ea"/>
              </a:rPr>
              <a:t>西</a:t>
            </a:r>
          </a:p>
        </p:txBody>
      </p:sp>
      <p:sp>
        <p:nvSpPr>
          <p:cNvPr id="10" name="动作按钮: 结束 9">
            <a:hlinkClick r:id="rId3" action="ppaction://hlinksldjump" highlightClick="1"/>
          </p:cNvPr>
          <p:cNvSpPr/>
          <p:nvPr/>
        </p:nvSpPr>
        <p:spPr>
          <a:xfrm>
            <a:off x="755576" y="5805264"/>
            <a:ext cx="720080" cy="64807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04664"/>
            <a:ext cx="6465084" cy="61354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探 索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91294" y="2340169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sym typeface="+mn-ea"/>
              </a:rPr>
              <a:t>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67558" y="4005064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ym typeface="+mn-ea"/>
              </a:rPr>
              <a:t>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43022" y="4056772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ym typeface="+mn-ea"/>
              </a:rPr>
              <a:t>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42728" y="5724545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ym typeface="+mn-ea"/>
              </a:rPr>
              <a:t>北</a:t>
            </a:r>
          </a:p>
        </p:txBody>
      </p:sp>
      <p:sp>
        <p:nvSpPr>
          <p:cNvPr id="11" name="矩形 10"/>
          <p:cNvSpPr/>
          <p:nvPr/>
        </p:nvSpPr>
        <p:spPr>
          <a:xfrm>
            <a:off x="7042393" y="404664"/>
            <a:ext cx="36512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2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√</a:t>
            </a:r>
          </a:p>
        </p:txBody>
      </p:sp>
      <p:sp>
        <p:nvSpPr>
          <p:cNvPr id="12" name="动作按钮: 结束 11">
            <a:hlinkClick r:id="rId3" action="ppaction://hlinksldjump" highlightClick="1"/>
          </p:cNvPr>
          <p:cNvSpPr/>
          <p:nvPr/>
        </p:nvSpPr>
        <p:spPr>
          <a:xfrm>
            <a:off x="755576" y="5805264"/>
            <a:ext cx="720080" cy="64807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76672"/>
            <a:ext cx="6465084" cy="61354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探 索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2728" y="2412177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sym typeface="+mn-ea"/>
              </a:rPr>
              <a:t>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18992" y="4077072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ym typeface="+mn-ea"/>
              </a:rPr>
              <a:t>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3823" y="4077072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ym typeface="+mn-ea"/>
              </a:rPr>
              <a:t>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442728" y="5733256"/>
            <a:ext cx="59663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3200" b="1" dirty="0">
                <a:sym typeface="+mn-ea"/>
              </a:rPr>
              <a:t>东</a:t>
            </a:r>
          </a:p>
        </p:txBody>
      </p:sp>
      <p:sp>
        <p:nvSpPr>
          <p:cNvPr id="12" name="矩形 11"/>
          <p:cNvSpPr/>
          <p:nvPr/>
        </p:nvSpPr>
        <p:spPr>
          <a:xfrm>
            <a:off x="7951291" y="467961"/>
            <a:ext cx="36512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200" b="1" dirty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√</a:t>
            </a:r>
          </a:p>
        </p:txBody>
      </p:sp>
      <p:sp>
        <p:nvSpPr>
          <p:cNvPr id="13" name="动作按钮: 结束 12">
            <a:hlinkClick r:id="rId3" action="ppaction://hlinksldjump" highlightClick="1"/>
          </p:cNvPr>
          <p:cNvSpPr/>
          <p:nvPr/>
        </p:nvSpPr>
        <p:spPr>
          <a:xfrm>
            <a:off x="755576" y="5805264"/>
            <a:ext cx="720080" cy="64807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827584" y="1196752"/>
            <a:ext cx="8316416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一天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中太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阳在天空中的位置是怎样变化的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28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我们是怎样利用太阳的位置来辨别方向的?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</a:rPr>
              <a:t>早中晚什么时候最热？我们是怎样知道的？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研 讨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169" name="AutoShape 1" descr="C:\Documents and Settings\Administrator\Application Data\Tencent\Users\173692760\QQ\WinTemp\RichOle\3K3DYXR$VB6Y=L4C]TDTW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3" name="图片 22" descr="QQ图片201808222254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3259410"/>
            <a:ext cx="541972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F9600E4-0921-4877-9DF9-BC2BF80D99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2312" b="1"/>
          <a:stretch/>
        </p:blipFill>
        <p:spPr>
          <a:xfrm>
            <a:off x="1691680" y="188640"/>
            <a:ext cx="5819045" cy="1839316"/>
          </a:xfrm>
          <a:prstGeom prst="rect">
            <a:avLst/>
          </a:prstGeom>
        </p:spPr>
      </p:pic>
      <p:pic>
        <p:nvPicPr>
          <p:cNvPr id="5121" name="Picture 1" descr="C:\Documents and Settings\Administrator\Application Data\Tencent\Users\173692760\QQ\WinTemp\RichOle\2%VG4R1E1NO2{3C3A__IF_Q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204864"/>
            <a:ext cx="6984776" cy="44618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8368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F9600E4-0921-4877-9DF9-BC2BF80D99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2312" b="1"/>
          <a:stretch/>
        </p:blipFill>
        <p:spPr>
          <a:xfrm>
            <a:off x="1691680" y="188640"/>
            <a:ext cx="5819045" cy="18393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CCB1880-84E9-4B58-834C-6750E02B1E0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204864"/>
            <a:ext cx="8460432" cy="42588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83681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5263437-199E-4BA0-AAF5-9716CF9E1C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67788" t="9043" r="250"/>
          <a:stretch/>
        </p:blipFill>
        <p:spPr>
          <a:xfrm>
            <a:off x="6061428" y="2217579"/>
            <a:ext cx="3083196" cy="37398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5C69400-3A88-4056-96CF-49B9906F9C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4545" t="9043" r="34672"/>
          <a:stretch/>
        </p:blipFill>
        <p:spPr>
          <a:xfrm>
            <a:off x="3044096" y="2217579"/>
            <a:ext cx="2969521" cy="373980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855EC43-970D-482F-A878-328AC1E985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1376" t="9980" r="68189"/>
          <a:stretch/>
        </p:blipFill>
        <p:spPr>
          <a:xfrm>
            <a:off x="19760" y="2204864"/>
            <a:ext cx="2976525" cy="375251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F9600E4-0921-4877-9DF9-BC2BF80D99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2312" b="1"/>
          <a:stretch/>
        </p:blipFill>
        <p:spPr>
          <a:xfrm>
            <a:off x="1691680" y="188640"/>
            <a:ext cx="5819045" cy="18393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251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    本课件和配套教案版权归小学科学教学网资源建设团队所有，供全国小学科学教师无偿使用。其他网站或个人想要转载，请与资源建设团队联系；如果其他网站或个人用于赢利，我们保留追究的权利！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1115616" y="1700808"/>
            <a:ext cx="3312368" cy="47063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vert="horz" wrap="square" lIns="0" tIns="-71415" rIns="0" bIns="160287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/>
              <a:t>有位老公公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zh-CN" altLang="zh-CN" sz="4000" dirty="0"/>
              <a:t>一副</a:t>
            </a:r>
            <a:r>
              <a:rPr lang="zh-CN" altLang="en-US" sz="4000" dirty="0"/>
              <a:t>红</a:t>
            </a:r>
            <a:r>
              <a:rPr lang="zh-CN" altLang="zh-CN" sz="4000" dirty="0"/>
              <a:t>面孔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zh-CN" altLang="en-US" sz="4000" dirty="0"/>
              <a:t>天亮就出工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zh-CN" altLang="en-US" sz="4000" dirty="0"/>
              <a:t>从东忙到西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zh-CN" altLang="en-US" sz="4000" dirty="0"/>
              <a:t>傍晚才收工</a:t>
            </a:r>
            <a:endParaRPr lang="en-US" altLang="zh-CN" dirty="0"/>
          </a:p>
        </p:txBody>
      </p:sp>
      <p:sp>
        <p:nvSpPr>
          <p:cNvPr id="5" name="前凸弯带形 4"/>
          <p:cNvSpPr/>
          <p:nvPr/>
        </p:nvSpPr>
        <p:spPr>
          <a:xfrm>
            <a:off x="2627784" y="260648"/>
            <a:ext cx="3888432" cy="1152128"/>
          </a:xfrm>
          <a:prstGeom prst="ellipseRibb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ea typeface="华文楷体" panose="02010600040101010101" pitchFamily="2" charset="-122"/>
              </a:rPr>
              <a:t>猜谜语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B6C01B4-080D-4957-8747-00F0D91D24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060848"/>
            <a:ext cx="3672408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(Z4ZY]]0QHOV]IPYA4%$XVQ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501008"/>
            <a:ext cx="3312368" cy="2876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0" y="1484784"/>
            <a:ext cx="91805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dirty="0" smtClean="0">
                <a:ea typeface="华文楷体" panose="02010600040101010101" pitchFamily="2" charset="-122"/>
              </a:rPr>
              <a:t>天空中太阳的位置会</a:t>
            </a:r>
            <a:r>
              <a:rPr lang="zh-CN" altLang="zh-CN" sz="3600" b="1" u="sng" dirty="0" smtClean="0">
                <a:ea typeface="华文楷体" panose="02010600040101010101" pitchFamily="2" charset="-122"/>
              </a:rPr>
              <a:t>不断变化</a:t>
            </a:r>
            <a:r>
              <a:rPr lang="zh-CN" altLang="zh-CN" sz="3600" dirty="0" smtClean="0"/>
              <a:t>。</a:t>
            </a:r>
            <a:endParaRPr lang="en-US" altLang="zh-CN" sz="3600" dirty="0" smtClean="0"/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ea typeface="华文楷体" panose="02010600040101010101" pitchFamily="2" charset="-122"/>
              </a:rPr>
              <a:t>能</a:t>
            </a:r>
            <a:r>
              <a:rPr lang="zh-CN" altLang="en-US" sz="3600" b="1" dirty="0">
                <a:ea typeface="华文楷体" panose="02010600040101010101" pitchFamily="2" charset="-122"/>
              </a:rPr>
              <a:t>根据太阳的</a:t>
            </a:r>
            <a:r>
              <a:rPr lang="zh-CN" altLang="en-US" sz="3600" b="1" dirty="0">
                <a:solidFill>
                  <a:srgbClr val="FF0000"/>
                </a:solidFill>
                <a:ea typeface="华文楷体" panose="02010600040101010101" pitchFamily="2" charset="-122"/>
              </a:rPr>
              <a:t>位置</a:t>
            </a:r>
            <a:r>
              <a:rPr lang="zh-CN" altLang="en-US" sz="3600" b="1" dirty="0">
                <a:ea typeface="华文楷体" panose="02010600040101010101" pitchFamily="2" charset="-122"/>
              </a:rPr>
              <a:t>辨认</a:t>
            </a:r>
            <a:r>
              <a:rPr lang="zh-CN" altLang="en-US" sz="3600" b="1" dirty="0">
                <a:solidFill>
                  <a:srgbClr val="FF0000"/>
                </a:solidFill>
                <a:ea typeface="华文楷体" panose="02010600040101010101" pitchFamily="2" charset="-122"/>
              </a:rPr>
              <a:t>方向</a:t>
            </a:r>
            <a:r>
              <a:rPr lang="zh-CN" altLang="en-US" sz="3600" b="1" dirty="0">
                <a:ea typeface="华文楷体" panose="02010600040101010101" pitchFamily="2" charset="-122"/>
              </a:rPr>
              <a:t>吗？</a:t>
            </a:r>
          </a:p>
        </p:txBody>
      </p:sp>
      <p:sp>
        <p:nvSpPr>
          <p:cNvPr id="10" name="矩形 9"/>
          <p:cNvSpPr/>
          <p:nvPr/>
        </p:nvSpPr>
        <p:spPr>
          <a:xfrm>
            <a:off x="4427984" y="4005064"/>
            <a:ext cx="4283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ea typeface="华文楷体" panose="02010600040101010101" pitchFamily="2" charset="-122"/>
              </a:rPr>
              <a:t>日出日落钱塘</a:t>
            </a:r>
            <a:r>
              <a:rPr lang="zh-CN" altLang="en-US" sz="3600" b="1" dirty="0" smtClean="0">
                <a:ea typeface="华文楷体" panose="02010600040101010101" pitchFamily="2" charset="-122"/>
              </a:rPr>
              <a:t>江</a:t>
            </a:r>
            <a:endParaRPr lang="en-US" altLang="zh-CN" sz="3600" b="1" dirty="0" smtClean="0"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ea typeface="华文楷体" panose="02010600040101010101" pitchFamily="2" charset="-122"/>
              </a:rPr>
              <a:t>（1分3秒）</a:t>
            </a:r>
            <a:endParaRPr lang="zh-CN" altLang="en-US" sz="3200" b="1" dirty="0">
              <a:ea typeface="华文楷体" panose="02010600040101010101" pitchFamily="2" charset="-122"/>
            </a:endParaRPr>
          </a:p>
        </p:txBody>
      </p:sp>
      <p:pic>
        <p:nvPicPr>
          <p:cNvPr id="6" name="图片 5" descr="21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476672"/>
            <a:ext cx="4414520" cy="6731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404664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聚 焦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聚 焦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 descr="dd7afca410653fedfebc2f562b7e621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3034"/>
          <a:stretch>
            <a:fillRect/>
          </a:stretch>
        </p:blipFill>
        <p:spPr>
          <a:xfrm>
            <a:off x="998920" y="2581216"/>
            <a:ext cx="6858000" cy="29003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4" descr="b3f640ace97a3b25993ae8f2d1fb3dd7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576" r="34576" b="50000"/>
          <a:stretch>
            <a:fillRect/>
          </a:stretch>
        </p:blipFill>
        <p:spPr bwMode="auto">
          <a:xfrm>
            <a:off x="4070732" y="3646428"/>
            <a:ext cx="839788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467544" y="5076473"/>
            <a:ext cx="6480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东</a:t>
            </a: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8100392" y="5013176"/>
            <a:ext cx="7200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西</a:t>
            </a: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4211960" y="2204864"/>
            <a:ext cx="7200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南</a:t>
            </a:r>
          </a:p>
        </p:txBody>
      </p:sp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4283968" y="5661248"/>
            <a:ext cx="7200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北</a:t>
            </a:r>
          </a:p>
        </p:txBody>
      </p:sp>
      <p:grpSp>
        <p:nvGrpSpPr>
          <p:cNvPr id="17" name="组合 22"/>
          <p:cNvGrpSpPr/>
          <p:nvPr/>
        </p:nvGrpSpPr>
        <p:grpSpPr bwMode="auto">
          <a:xfrm>
            <a:off x="998920" y="2760603"/>
            <a:ext cx="7143750" cy="2955925"/>
            <a:chOff x="1214414" y="2285992"/>
            <a:chExt cx="6929486" cy="3087404"/>
          </a:xfrm>
        </p:grpSpPr>
        <p:sp>
          <p:nvSpPr>
            <p:cNvPr id="18" name="任意多边形 17"/>
            <p:cNvSpPr/>
            <p:nvPr/>
          </p:nvSpPr>
          <p:spPr>
            <a:xfrm>
              <a:off x="1471574" y="2703836"/>
              <a:ext cx="6256556" cy="2243426"/>
            </a:xfrm>
            <a:custGeom>
              <a:avLst/>
              <a:gdLst>
                <a:gd name="connsiteX0" fmla="*/ 0 w 7203688"/>
                <a:gd name="connsiteY0" fmla="*/ 2878873 h 2912326"/>
                <a:gd name="connsiteX1" fmla="*/ 1438507 w 7203688"/>
                <a:gd name="connsiteY1" fmla="*/ 760141 h 2912326"/>
                <a:gd name="connsiteX2" fmla="*/ 3612995 w 7203688"/>
                <a:gd name="connsiteY2" fmla="*/ 1858 h 2912326"/>
                <a:gd name="connsiteX3" fmla="*/ 5765180 w 7203688"/>
                <a:gd name="connsiteY3" fmla="*/ 748990 h 2912326"/>
                <a:gd name="connsiteX4" fmla="*/ 7203688 w 7203688"/>
                <a:gd name="connsiteY4" fmla="*/ 2912326 h 2912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03688" h="2912326">
                  <a:moveTo>
                    <a:pt x="0" y="2878873"/>
                  </a:moveTo>
                  <a:cubicBezTo>
                    <a:pt x="418170" y="2059258"/>
                    <a:pt x="836341" y="1239643"/>
                    <a:pt x="1438507" y="760141"/>
                  </a:cubicBezTo>
                  <a:cubicBezTo>
                    <a:pt x="2040673" y="280639"/>
                    <a:pt x="2891883" y="3716"/>
                    <a:pt x="3612995" y="1858"/>
                  </a:cubicBezTo>
                  <a:cubicBezTo>
                    <a:pt x="4334107" y="0"/>
                    <a:pt x="5166731" y="263912"/>
                    <a:pt x="5765180" y="748990"/>
                  </a:cubicBezTo>
                  <a:cubicBezTo>
                    <a:pt x="6363629" y="1234068"/>
                    <a:pt x="6783658" y="2073197"/>
                    <a:pt x="7203688" y="2912326"/>
                  </a:cubicBezTo>
                </a:path>
              </a:pathLst>
            </a:custGeom>
            <a:ln w="381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V="1">
              <a:off x="2714263" y="3144894"/>
              <a:ext cx="214044" cy="140940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6078913" y="3033801"/>
              <a:ext cx="178627" cy="106119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片 11" descr="57b74232e1d00aa30cc08c16e3cee29a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698" t="9375" r="5698" b="11458"/>
            <a:stretch>
              <a:fillRect/>
            </a:stretch>
          </p:blipFill>
          <p:spPr bwMode="auto">
            <a:xfrm>
              <a:off x="4214810" y="2285992"/>
              <a:ext cx="785818" cy="765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9" descr="57b74232e1d00aa30cc08c16e3cee29a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698" t="9375" r="5698" b="11458"/>
            <a:stretch>
              <a:fillRect/>
            </a:stretch>
          </p:blipFill>
          <p:spPr bwMode="auto">
            <a:xfrm>
              <a:off x="1214414" y="4607727"/>
              <a:ext cx="785818" cy="765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图片 12" descr="57b74232e1d00aa30cc08c16e3cee29a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698" t="9375" r="5698" b="11458"/>
            <a:stretch>
              <a:fillRect/>
            </a:stretch>
          </p:blipFill>
          <p:spPr bwMode="auto">
            <a:xfrm>
              <a:off x="7358082" y="4607727"/>
              <a:ext cx="785818" cy="765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" name="矩形 24"/>
          <p:cNvSpPr>
            <a:spLocks noChangeArrowheads="1"/>
          </p:cNvSpPr>
          <p:nvPr/>
        </p:nvSpPr>
        <p:spPr bwMode="auto">
          <a:xfrm>
            <a:off x="3851920" y="1628800"/>
            <a:ext cx="129614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中午</a:t>
            </a:r>
          </a:p>
        </p:txBody>
      </p:sp>
      <p:sp>
        <p:nvSpPr>
          <p:cNvPr id="27" name="矩形 24"/>
          <p:cNvSpPr>
            <a:spLocks noChangeArrowheads="1"/>
          </p:cNvSpPr>
          <p:nvPr/>
        </p:nvSpPr>
        <p:spPr bwMode="auto">
          <a:xfrm>
            <a:off x="7164288" y="5796553"/>
            <a:ext cx="129614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傍晚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矩形 24"/>
          <p:cNvSpPr>
            <a:spLocks noChangeArrowheads="1"/>
          </p:cNvSpPr>
          <p:nvPr/>
        </p:nvSpPr>
        <p:spPr bwMode="auto">
          <a:xfrm>
            <a:off x="755576" y="5805264"/>
            <a:ext cx="1296144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清早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5"/>
          <p:cNvSpPr txBox="1"/>
          <p:nvPr/>
        </p:nvSpPr>
        <p:spPr>
          <a:xfrm>
            <a:off x="2483768" y="332656"/>
            <a:ext cx="6660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/>
              <a:t>太阳位置和</a:t>
            </a:r>
            <a:r>
              <a:rPr lang="zh-CN" altLang="zh-CN" sz="4000" b="1" dirty="0" smtClean="0"/>
              <a:t>方向</a:t>
            </a:r>
            <a:r>
              <a:rPr lang="zh-CN" altLang="en-US" sz="4000" b="1" dirty="0" smtClean="0"/>
              <a:t>有关系吗？</a:t>
            </a:r>
            <a:endParaRPr lang="zh-CN" altLang="zh-CN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143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+mn-lt"/>
                <a:ea typeface="+mn-ea"/>
                <a:cs typeface="+mn-cs"/>
              </a:rPr>
              <a:t>怎样利用太阳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确定方向</a:t>
            </a:r>
            <a:r>
              <a:rPr lang="zh-CN" altLang="en-US" b="1" dirty="0" smtClean="0">
                <a:latin typeface="+mn-lt"/>
                <a:ea typeface="+mn-ea"/>
                <a:cs typeface="+mn-cs"/>
              </a:rPr>
              <a:t>？</a:t>
            </a:r>
            <a:endParaRPr lang="zh-CN" altLang="en-US" b="1" dirty="0"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137323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00CC"/>
                </a:solidFill>
              </a:rPr>
              <a:t>清晨面朝太阳，太阳在东方，背后是西方。</a:t>
            </a:r>
            <a:endParaRPr lang="en-US" altLang="zh-CN" b="1" dirty="0" smtClean="0">
              <a:solidFill>
                <a:srgbClr val="0000CC"/>
              </a:solidFill>
            </a:endParaRPr>
          </a:p>
          <a:p>
            <a:endParaRPr lang="en-US" altLang="zh-CN" b="1" dirty="0" smtClean="0">
              <a:solidFill>
                <a:srgbClr val="0000CC"/>
              </a:solidFill>
            </a:endParaRPr>
          </a:p>
          <a:p>
            <a:r>
              <a:rPr lang="zh-CN" altLang="en-US" b="1" dirty="0" smtClean="0">
                <a:solidFill>
                  <a:srgbClr val="0000CC"/>
                </a:solidFill>
              </a:rPr>
              <a:t>南方和北方，你怎么确定？</a:t>
            </a:r>
            <a:endParaRPr lang="en-US" altLang="zh-CN" b="1" dirty="0" smtClean="0">
              <a:solidFill>
                <a:srgbClr val="0000CC"/>
              </a:solidFill>
            </a:endParaRPr>
          </a:p>
          <a:p>
            <a:endParaRPr lang="en-US" altLang="zh-CN" b="1" dirty="0" smtClean="0">
              <a:solidFill>
                <a:srgbClr val="0000CC"/>
              </a:solidFill>
            </a:endParaRPr>
          </a:p>
          <a:p>
            <a:r>
              <a:rPr lang="zh-CN" altLang="en-US" b="1" dirty="0" smtClean="0">
                <a:solidFill>
                  <a:srgbClr val="0000CC"/>
                </a:solidFill>
              </a:rPr>
              <a:t>也可以按照东南西北的顺序，去排列确定。</a:t>
            </a:r>
            <a:endParaRPr lang="en-US" altLang="zh-CN" b="1" dirty="0" smtClean="0">
              <a:solidFill>
                <a:srgbClr val="0000CC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话框"/>
          <p:cNvSpPr/>
          <p:nvPr/>
        </p:nvSpPr>
        <p:spPr bwMode="auto">
          <a:xfrm>
            <a:off x="3724211" y="4205818"/>
            <a:ext cx="69191" cy="75565"/>
          </a:xfrm>
          <a:custGeom>
            <a:avLst/>
            <a:gdLst>
              <a:gd name="T0" fmla="*/ 1158848 w 634"/>
              <a:gd name="T1" fmla="*/ 0 h 619"/>
              <a:gd name="T2" fmla="*/ 1158848 w 634"/>
              <a:gd name="T3" fmla="*/ 0 h 619"/>
              <a:gd name="T4" fmla="*/ 225210 w 634"/>
              <a:gd name="T5" fmla="*/ 0 h 619"/>
              <a:gd name="T6" fmla="*/ 0 w 634"/>
              <a:gd name="T7" fmla="*/ 302490 h 619"/>
              <a:gd name="T8" fmla="*/ 0 w 634"/>
              <a:gd name="T9" fmla="*/ 1241954 h 619"/>
              <a:gd name="T10" fmla="*/ 225210 w 634"/>
              <a:gd name="T11" fmla="*/ 1541535 h 619"/>
              <a:gd name="T12" fmla="*/ 516015 w 634"/>
              <a:gd name="T13" fmla="*/ 1541535 h 619"/>
              <a:gd name="T14" fmla="*/ 708428 w 634"/>
              <a:gd name="T15" fmla="*/ 1797488 h 619"/>
              <a:gd name="T16" fmla="*/ 870230 w 634"/>
              <a:gd name="T17" fmla="*/ 1541535 h 619"/>
              <a:gd name="T18" fmla="*/ 1158848 w 634"/>
              <a:gd name="T19" fmla="*/ 1541535 h 619"/>
              <a:gd name="T20" fmla="*/ 1384058 w 634"/>
              <a:gd name="T21" fmla="*/ 1241954 h 619"/>
              <a:gd name="T22" fmla="*/ 1384058 w 634"/>
              <a:gd name="T23" fmla="*/ 302490 h 619"/>
              <a:gd name="T24" fmla="*/ 1158848 w 634"/>
              <a:gd name="T25" fmla="*/ 0 h 619"/>
              <a:gd name="T26" fmla="*/ 1287852 w 634"/>
              <a:gd name="T27" fmla="*/ 1241954 h 619"/>
              <a:gd name="T28" fmla="*/ 1287852 w 634"/>
              <a:gd name="T29" fmla="*/ 1241954 h 619"/>
              <a:gd name="T30" fmla="*/ 1158848 w 634"/>
              <a:gd name="T31" fmla="*/ 1413559 h 619"/>
              <a:gd name="T32" fmla="*/ 837432 w 634"/>
              <a:gd name="T33" fmla="*/ 1413559 h 619"/>
              <a:gd name="T34" fmla="*/ 708428 w 634"/>
              <a:gd name="T35" fmla="*/ 1628792 h 619"/>
              <a:gd name="T36" fmla="*/ 579424 w 634"/>
              <a:gd name="T37" fmla="*/ 1413559 h 619"/>
              <a:gd name="T38" fmla="*/ 225210 w 634"/>
              <a:gd name="T39" fmla="*/ 1413559 h 619"/>
              <a:gd name="T40" fmla="*/ 98393 w 634"/>
              <a:gd name="T41" fmla="*/ 1241954 h 619"/>
              <a:gd name="T42" fmla="*/ 98393 w 634"/>
              <a:gd name="T43" fmla="*/ 255953 h 619"/>
              <a:gd name="T44" fmla="*/ 225210 w 634"/>
              <a:gd name="T45" fmla="*/ 87257 h 619"/>
              <a:gd name="T46" fmla="*/ 1158848 w 634"/>
              <a:gd name="T47" fmla="*/ 87257 h 619"/>
              <a:gd name="T48" fmla="*/ 1287852 w 634"/>
              <a:gd name="T49" fmla="*/ 255953 h 619"/>
              <a:gd name="T50" fmla="*/ 1287852 w 634"/>
              <a:gd name="T51" fmla="*/ 1241954 h 6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34" h="619">
                <a:moveTo>
                  <a:pt x="530" y="0"/>
                </a:moveTo>
                <a:lnTo>
                  <a:pt x="530" y="0"/>
                </a:lnTo>
                <a:cubicBezTo>
                  <a:pt x="103" y="0"/>
                  <a:pt x="103" y="0"/>
                  <a:pt x="103" y="0"/>
                </a:cubicBezTo>
                <a:cubicBezTo>
                  <a:pt x="59" y="0"/>
                  <a:pt x="0" y="45"/>
                  <a:pt x="0" y="10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86"/>
                  <a:pt x="45" y="530"/>
                  <a:pt x="103" y="530"/>
                </a:cubicBezTo>
                <a:cubicBezTo>
                  <a:pt x="236" y="530"/>
                  <a:pt x="236" y="530"/>
                  <a:pt x="236" y="530"/>
                </a:cubicBezTo>
                <a:cubicBezTo>
                  <a:pt x="324" y="618"/>
                  <a:pt x="324" y="618"/>
                  <a:pt x="324" y="618"/>
                </a:cubicBezTo>
                <a:cubicBezTo>
                  <a:pt x="398" y="530"/>
                  <a:pt x="398" y="530"/>
                  <a:pt x="398" y="530"/>
                </a:cubicBezTo>
                <a:cubicBezTo>
                  <a:pt x="530" y="530"/>
                  <a:pt x="530" y="530"/>
                  <a:pt x="530" y="530"/>
                </a:cubicBezTo>
                <a:cubicBezTo>
                  <a:pt x="589" y="530"/>
                  <a:pt x="633" y="486"/>
                  <a:pt x="633" y="427"/>
                </a:cubicBezTo>
                <a:cubicBezTo>
                  <a:pt x="633" y="104"/>
                  <a:pt x="633" y="104"/>
                  <a:pt x="633" y="104"/>
                </a:cubicBezTo>
                <a:cubicBezTo>
                  <a:pt x="633" y="45"/>
                  <a:pt x="589" y="0"/>
                  <a:pt x="530" y="0"/>
                </a:cubicBezTo>
                <a:close/>
                <a:moveTo>
                  <a:pt x="589" y="427"/>
                </a:moveTo>
                <a:lnTo>
                  <a:pt x="589" y="427"/>
                </a:lnTo>
                <a:cubicBezTo>
                  <a:pt x="589" y="457"/>
                  <a:pt x="560" y="486"/>
                  <a:pt x="530" y="486"/>
                </a:cubicBezTo>
                <a:cubicBezTo>
                  <a:pt x="383" y="486"/>
                  <a:pt x="383" y="486"/>
                  <a:pt x="383" y="486"/>
                </a:cubicBezTo>
                <a:cubicBezTo>
                  <a:pt x="324" y="560"/>
                  <a:pt x="324" y="560"/>
                  <a:pt x="324" y="560"/>
                </a:cubicBezTo>
                <a:cubicBezTo>
                  <a:pt x="265" y="486"/>
                  <a:pt x="265" y="486"/>
                  <a:pt x="265" y="486"/>
                </a:cubicBezTo>
                <a:cubicBezTo>
                  <a:pt x="103" y="486"/>
                  <a:pt x="103" y="486"/>
                  <a:pt x="103" y="486"/>
                </a:cubicBezTo>
                <a:cubicBezTo>
                  <a:pt x="74" y="486"/>
                  <a:pt x="45" y="457"/>
                  <a:pt x="45" y="427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59"/>
                  <a:pt x="74" y="30"/>
                  <a:pt x="103" y="30"/>
                </a:cubicBezTo>
                <a:cubicBezTo>
                  <a:pt x="530" y="30"/>
                  <a:pt x="530" y="30"/>
                  <a:pt x="530" y="30"/>
                </a:cubicBezTo>
                <a:cubicBezTo>
                  <a:pt x="560" y="30"/>
                  <a:pt x="589" y="59"/>
                  <a:pt x="589" y="88"/>
                </a:cubicBezTo>
                <a:lnTo>
                  <a:pt x="589" y="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08" tIns="60955" rIns="121908" bIns="60955"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600" b="1"/>
          </a:p>
        </p:txBody>
      </p:sp>
      <p:sp>
        <p:nvSpPr>
          <p:cNvPr id="2" name="文本框 1"/>
          <p:cNvSpPr txBox="1"/>
          <p:nvPr/>
        </p:nvSpPr>
        <p:spPr>
          <a:xfrm>
            <a:off x="52007" y="4282643"/>
            <a:ext cx="467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清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早</a:t>
            </a:r>
            <a:r>
              <a:rPr lang="zh-CN" altLang="en-US" sz="3600" b="1" dirty="0" smtClean="0"/>
              <a:t>出</a:t>
            </a:r>
            <a:r>
              <a:rPr lang="zh-CN" altLang="zh-CN" sz="3600" b="1" dirty="0" smtClean="0"/>
              <a:t>来</a:t>
            </a:r>
            <a:r>
              <a:rPr lang="zh-CN" altLang="zh-CN" sz="3600" b="1" dirty="0"/>
              <a:t>，面向太</a:t>
            </a:r>
            <a:r>
              <a:rPr lang="zh-CN" altLang="zh-CN" sz="3600" b="1" dirty="0" smtClean="0"/>
              <a:t>阳，</a:t>
            </a:r>
            <a:endParaRPr lang="zh-CN" altLang="zh-CN" sz="3600" b="1" dirty="0"/>
          </a:p>
        </p:txBody>
      </p:sp>
      <p:sp>
        <p:nvSpPr>
          <p:cNvPr id="3" name="TextBox 7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聚 焦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96" y="5014917"/>
            <a:ext cx="4689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/>
              <a:t>前面是</a:t>
            </a:r>
            <a:r>
              <a:rPr lang="zh-CN" altLang="zh-CN" sz="3600" b="1" dirty="0">
                <a:solidFill>
                  <a:srgbClr val="FF0000"/>
                </a:solidFill>
              </a:rPr>
              <a:t>东</a:t>
            </a:r>
            <a:r>
              <a:rPr lang="zh-CN" altLang="zh-CN" sz="3600" b="1" dirty="0"/>
              <a:t>，后面是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西</a:t>
            </a:r>
            <a:r>
              <a:rPr lang="zh-CN" altLang="zh-CN" sz="3600" b="1" dirty="0" smtClean="0"/>
              <a:t>，</a:t>
            </a:r>
            <a:endParaRPr lang="zh-CN" altLang="zh-CN" sz="36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39941" y="5734997"/>
            <a:ext cx="4685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/>
              <a:t>左面是</a:t>
            </a:r>
            <a:r>
              <a:rPr lang="zh-CN" altLang="zh-CN" sz="3600" b="1" dirty="0">
                <a:solidFill>
                  <a:srgbClr val="FF0000"/>
                </a:solidFill>
              </a:rPr>
              <a:t>北</a:t>
            </a:r>
            <a:r>
              <a:rPr lang="zh-CN" altLang="zh-CN" sz="3600" b="1" dirty="0"/>
              <a:t>，右面是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南</a:t>
            </a:r>
            <a:r>
              <a:rPr lang="zh-CN" altLang="zh-CN" sz="3600" b="1" dirty="0" smtClean="0"/>
              <a:t>。</a:t>
            </a:r>
            <a:endParaRPr lang="zh-CN" altLang="zh-CN" sz="36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2483768" y="332656"/>
            <a:ext cx="6660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/>
              <a:t>依靠太阳位置</a:t>
            </a:r>
            <a:r>
              <a:rPr lang="zh-CN" altLang="zh-CN" sz="3600" b="1" dirty="0" smtClean="0"/>
              <a:t>辨</a:t>
            </a:r>
            <a:r>
              <a:rPr lang="zh-CN" altLang="zh-CN" sz="3600" b="1" dirty="0"/>
              <a:t>认方</a:t>
            </a:r>
            <a:r>
              <a:rPr lang="zh-CN" altLang="zh-CN" sz="3600" b="1" dirty="0" smtClean="0"/>
              <a:t>向</a:t>
            </a:r>
            <a:endParaRPr lang="zh-CN" altLang="zh-CN" sz="3600" b="1" dirty="0"/>
          </a:p>
        </p:txBody>
      </p:sp>
      <p:pic>
        <p:nvPicPr>
          <p:cNvPr id="13313" name="Picture 1" descr="C:\Documents and Settings\Administrator\Application Data\Tencent\Users\173692760\QQ\WinTemp\RichOle\6D4ZEN}@@(BKU~MPWRPP{3W.png"/>
          <p:cNvPicPr>
            <a:picLocks noChangeAspect="1" noChangeArrowheads="1"/>
          </p:cNvPicPr>
          <p:nvPr/>
        </p:nvPicPr>
        <p:blipFill>
          <a:blip r:embed="rId2" cstate="print">
            <a:lum bright="-11000" contrast="20000"/>
          </a:blip>
          <a:srcRect/>
          <a:stretch>
            <a:fillRect/>
          </a:stretch>
        </p:blipFill>
        <p:spPr bwMode="auto">
          <a:xfrm>
            <a:off x="467544" y="1325498"/>
            <a:ext cx="8181273" cy="2736304"/>
          </a:xfrm>
          <a:prstGeom prst="rect">
            <a:avLst/>
          </a:prstGeom>
          <a:noFill/>
        </p:spPr>
      </p:pic>
      <p:sp>
        <p:nvSpPr>
          <p:cNvPr id="10" name="文本框 1"/>
          <p:cNvSpPr txBox="1"/>
          <p:nvPr/>
        </p:nvSpPr>
        <p:spPr>
          <a:xfrm>
            <a:off x="4597684" y="4293096"/>
            <a:ext cx="4483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中午</a:t>
            </a:r>
            <a:r>
              <a:rPr lang="zh-CN" altLang="en-US" sz="3600" b="1" dirty="0" smtClean="0"/>
              <a:t>出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来</a:t>
            </a:r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，面向太阳，</a:t>
            </a:r>
          </a:p>
        </p:txBody>
      </p:sp>
      <p:sp>
        <p:nvSpPr>
          <p:cNvPr id="11" name="文本框 3"/>
          <p:cNvSpPr txBox="1"/>
          <p:nvPr/>
        </p:nvSpPr>
        <p:spPr>
          <a:xfrm>
            <a:off x="4581173" y="5025370"/>
            <a:ext cx="4497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前面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是</a:t>
            </a:r>
            <a:r>
              <a:rPr lang="en-US" altLang="zh-CN" sz="3600" b="1" u="sng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，</a:t>
            </a:r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后面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是</a:t>
            </a:r>
            <a:r>
              <a:rPr lang="en-US" altLang="zh-CN" sz="3600" b="1" u="sng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，</a:t>
            </a:r>
            <a:endParaRPr lang="zh-CN" altLang="zh-CN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4585618" y="5745450"/>
            <a:ext cx="4494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左面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是</a:t>
            </a:r>
            <a:r>
              <a:rPr lang="en-US" altLang="zh-CN" sz="3600" b="1" u="sng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，</a:t>
            </a:r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右面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是</a:t>
            </a:r>
            <a:r>
              <a:rPr lang="en-US" altLang="zh-CN" sz="3600" b="1" u="sng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。</a:t>
            </a:r>
            <a:endParaRPr lang="zh-CN" altLang="zh-CN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话框"/>
          <p:cNvSpPr/>
          <p:nvPr/>
        </p:nvSpPr>
        <p:spPr bwMode="auto">
          <a:xfrm>
            <a:off x="3724211" y="4205818"/>
            <a:ext cx="69191" cy="75565"/>
          </a:xfrm>
          <a:custGeom>
            <a:avLst/>
            <a:gdLst>
              <a:gd name="T0" fmla="*/ 1158848 w 634"/>
              <a:gd name="T1" fmla="*/ 0 h 619"/>
              <a:gd name="T2" fmla="*/ 1158848 w 634"/>
              <a:gd name="T3" fmla="*/ 0 h 619"/>
              <a:gd name="T4" fmla="*/ 225210 w 634"/>
              <a:gd name="T5" fmla="*/ 0 h 619"/>
              <a:gd name="T6" fmla="*/ 0 w 634"/>
              <a:gd name="T7" fmla="*/ 302490 h 619"/>
              <a:gd name="T8" fmla="*/ 0 w 634"/>
              <a:gd name="T9" fmla="*/ 1241954 h 619"/>
              <a:gd name="T10" fmla="*/ 225210 w 634"/>
              <a:gd name="T11" fmla="*/ 1541535 h 619"/>
              <a:gd name="T12" fmla="*/ 516015 w 634"/>
              <a:gd name="T13" fmla="*/ 1541535 h 619"/>
              <a:gd name="T14" fmla="*/ 708428 w 634"/>
              <a:gd name="T15" fmla="*/ 1797488 h 619"/>
              <a:gd name="T16" fmla="*/ 870230 w 634"/>
              <a:gd name="T17" fmla="*/ 1541535 h 619"/>
              <a:gd name="T18" fmla="*/ 1158848 w 634"/>
              <a:gd name="T19" fmla="*/ 1541535 h 619"/>
              <a:gd name="T20" fmla="*/ 1384058 w 634"/>
              <a:gd name="T21" fmla="*/ 1241954 h 619"/>
              <a:gd name="T22" fmla="*/ 1384058 w 634"/>
              <a:gd name="T23" fmla="*/ 302490 h 619"/>
              <a:gd name="T24" fmla="*/ 1158848 w 634"/>
              <a:gd name="T25" fmla="*/ 0 h 619"/>
              <a:gd name="T26" fmla="*/ 1287852 w 634"/>
              <a:gd name="T27" fmla="*/ 1241954 h 619"/>
              <a:gd name="T28" fmla="*/ 1287852 w 634"/>
              <a:gd name="T29" fmla="*/ 1241954 h 619"/>
              <a:gd name="T30" fmla="*/ 1158848 w 634"/>
              <a:gd name="T31" fmla="*/ 1413559 h 619"/>
              <a:gd name="T32" fmla="*/ 837432 w 634"/>
              <a:gd name="T33" fmla="*/ 1413559 h 619"/>
              <a:gd name="T34" fmla="*/ 708428 w 634"/>
              <a:gd name="T35" fmla="*/ 1628792 h 619"/>
              <a:gd name="T36" fmla="*/ 579424 w 634"/>
              <a:gd name="T37" fmla="*/ 1413559 h 619"/>
              <a:gd name="T38" fmla="*/ 225210 w 634"/>
              <a:gd name="T39" fmla="*/ 1413559 h 619"/>
              <a:gd name="T40" fmla="*/ 98393 w 634"/>
              <a:gd name="T41" fmla="*/ 1241954 h 619"/>
              <a:gd name="T42" fmla="*/ 98393 w 634"/>
              <a:gd name="T43" fmla="*/ 255953 h 619"/>
              <a:gd name="T44" fmla="*/ 225210 w 634"/>
              <a:gd name="T45" fmla="*/ 87257 h 619"/>
              <a:gd name="T46" fmla="*/ 1158848 w 634"/>
              <a:gd name="T47" fmla="*/ 87257 h 619"/>
              <a:gd name="T48" fmla="*/ 1287852 w 634"/>
              <a:gd name="T49" fmla="*/ 255953 h 619"/>
              <a:gd name="T50" fmla="*/ 1287852 w 634"/>
              <a:gd name="T51" fmla="*/ 1241954 h 6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34" h="619">
                <a:moveTo>
                  <a:pt x="530" y="0"/>
                </a:moveTo>
                <a:lnTo>
                  <a:pt x="530" y="0"/>
                </a:lnTo>
                <a:cubicBezTo>
                  <a:pt x="103" y="0"/>
                  <a:pt x="103" y="0"/>
                  <a:pt x="103" y="0"/>
                </a:cubicBezTo>
                <a:cubicBezTo>
                  <a:pt x="59" y="0"/>
                  <a:pt x="0" y="45"/>
                  <a:pt x="0" y="10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86"/>
                  <a:pt x="45" y="530"/>
                  <a:pt x="103" y="530"/>
                </a:cubicBezTo>
                <a:cubicBezTo>
                  <a:pt x="236" y="530"/>
                  <a:pt x="236" y="530"/>
                  <a:pt x="236" y="530"/>
                </a:cubicBezTo>
                <a:cubicBezTo>
                  <a:pt x="324" y="618"/>
                  <a:pt x="324" y="618"/>
                  <a:pt x="324" y="618"/>
                </a:cubicBezTo>
                <a:cubicBezTo>
                  <a:pt x="398" y="530"/>
                  <a:pt x="398" y="530"/>
                  <a:pt x="398" y="530"/>
                </a:cubicBezTo>
                <a:cubicBezTo>
                  <a:pt x="530" y="530"/>
                  <a:pt x="530" y="530"/>
                  <a:pt x="530" y="530"/>
                </a:cubicBezTo>
                <a:cubicBezTo>
                  <a:pt x="589" y="530"/>
                  <a:pt x="633" y="486"/>
                  <a:pt x="633" y="427"/>
                </a:cubicBezTo>
                <a:cubicBezTo>
                  <a:pt x="633" y="104"/>
                  <a:pt x="633" y="104"/>
                  <a:pt x="633" y="104"/>
                </a:cubicBezTo>
                <a:cubicBezTo>
                  <a:pt x="633" y="45"/>
                  <a:pt x="589" y="0"/>
                  <a:pt x="530" y="0"/>
                </a:cubicBezTo>
                <a:close/>
                <a:moveTo>
                  <a:pt x="589" y="427"/>
                </a:moveTo>
                <a:lnTo>
                  <a:pt x="589" y="427"/>
                </a:lnTo>
                <a:cubicBezTo>
                  <a:pt x="589" y="457"/>
                  <a:pt x="560" y="486"/>
                  <a:pt x="530" y="486"/>
                </a:cubicBezTo>
                <a:cubicBezTo>
                  <a:pt x="383" y="486"/>
                  <a:pt x="383" y="486"/>
                  <a:pt x="383" y="486"/>
                </a:cubicBezTo>
                <a:cubicBezTo>
                  <a:pt x="324" y="560"/>
                  <a:pt x="324" y="560"/>
                  <a:pt x="324" y="560"/>
                </a:cubicBezTo>
                <a:cubicBezTo>
                  <a:pt x="265" y="486"/>
                  <a:pt x="265" y="486"/>
                  <a:pt x="265" y="486"/>
                </a:cubicBezTo>
                <a:cubicBezTo>
                  <a:pt x="103" y="486"/>
                  <a:pt x="103" y="486"/>
                  <a:pt x="103" y="486"/>
                </a:cubicBezTo>
                <a:cubicBezTo>
                  <a:pt x="74" y="486"/>
                  <a:pt x="45" y="457"/>
                  <a:pt x="45" y="427"/>
                </a:cubicBezTo>
                <a:cubicBezTo>
                  <a:pt x="45" y="88"/>
                  <a:pt x="45" y="88"/>
                  <a:pt x="45" y="88"/>
                </a:cubicBezTo>
                <a:cubicBezTo>
                  <a:pt x="45" y="59"/>
                  <a:pt x="74" y="30"/>
                  <a:pt x="103" y="30"/>
                </a:cubicBezTo>
                <a:cubicBezTo>
                  <a:pt x="530" y="30"/>
                  <a:pt x="530" y="30"/>
                  <a:pt x="530" y="30"/>
                </a:cubicBezTo>
                <a:cubicBezTo>
                  <a:pt x="560" y="30"/>
                  <a:pt x="589" y="59"/>
                  <a:pt x="589" y="88"/>
                </a:cubicBezTo>
                <a:lnTo>
                  <a:pt x="589" y="4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121908" tIns="60955" rIns="121908" bIns="60955"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600" b="1"/>
          </a:p>
        </p:txBody>
      </p:sp>
      <p:sp>
        <p:nvSpPr>
          <p:cNvPr id="2" name="文本框 1"/>
          <p:cNvSpPr txBox="1"/>
          <p:nvPr/>
        </p:nvSpPr>
        <p:spPr>
          <a:xfrm>
            <a:off x="52007" y="4282643"/>
            <a:ext cx="467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清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早</a:t>
            </a:r>
            <a:r>
              <a:rPr lang="zh-CN" altLang="en-US" sz="3600" b="1" dirty="0" smtClean="0"/>
              <a:t>出</a:t>
            </a:r>
            <a:r>
              <a:rPr lang="zh-CN" altLang="zh-CN" sz="3600" b="1" dirty="0" smtClean="0"/>
              <a:t>来</a:t>
            </a:r>
            <a:r>
              <a:rPr lang="zh-CN" altLang="zh-CN" sz="3600" b="1" dirty="0"/>
              <a:t>，面向太</a:t>
            </a:r>
            <a:r>
              <a:rPr lang="zh-CN" altLang="zh-CN" sz="3600" b="1" dirty="0" smtClean="0"/>
              <a:t>阳，</a:t>
            </a:r>
            <a:endParaRPr lang="zh-CN" altLang="zh-CN" sz="3600" b="1" dirty="0"/>
          </a:p>
        </p:txBody>
      </p:sp>
      <p:sp>
        <p:nvSpPr>
          <p:cNvPr id="3" name="TextBox 7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聚 焦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96" y="5014917"/>
            <a:ext cx="4689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/>
              <a:t>前面是</a:t>
            </a:r>
            <a:r>
              <a:rPr lang="zh-CN" altLang="zh-CN" sz="3600" b="1" dirty="0">
                <a:solidFill>
                  <a:srgbClr val="FF0000"/>
                </a:solidFill>
              </a:rPr>
              <a:t>东</a:t>
            </a:r>
            <a:r>
              <a:rPr lang="zh-CN" altLang="zh-CN" sz="3600" b="1" dirty="0"/>
              <a:t>，后面是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西</a:t>
            </a:r>
            <a:r>
              <a:rPr lang="zh-CN" altLang="zh-CN" sz="3600" b="1" dirty="0" smtClean="0"/>
              <a:t>，</a:t>
            </a:r>
            <a:endParaRPr lang="zh-CN" altLang="zh-CN" sz="36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39941" y="5734997"/>
            <a:ext cx="46856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/>
              <a:t>左面是</a:t>
            </a:r>
            <a:r>
              <a:rPr lang="zh-CN" altLang="zh-CN" sz="3600" b="1" dirty="0">
                <a:solidFill>
                  <a:srgbClr val="FF0000"/>
                </a:solidFill>
              </a:rPr>
              <a:t>北</a:t>
            </a:r>
            <a:r>
              <a:rPr lang="zh-CN" altLang="zh-CN" sz="3600" b="1" dirty="0"/>
              <a:t>，右面是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南</a:t>
            </a:r>
            <a:r>
              <a:rPr lang="zh-CN" altLang="zh-CN" sz="3600" b="1" dirty="0" smtClean="0"/>
              <a:t>。</a:t>
            </a:r>
            <a:endParaRPr lang="zh-CN" altLang="zh-CN" sz="36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2483768" y="332656"/>
            <a:ext cx="6660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/>
              <a:t>依靠太阳位置</a:t>
            </a:r>
            <a:r>
              <a:rPr lang="zh-CN" altLang="zh-CN" sz="3600" b="1" dirty="0" smtClean="0"/>
              <a:t>辨</a:t>
            </a:r>
            <a:r>
              <a:rPr lang="zh-CN" altLang="zh-CN" sz="3600" b="1" dirty="0"/>
              <a:t>认方</a:t>
            </a:r>
            <a:r>
              <a:rPr lang="zh-CN" altLang="zh-CN" sz="3600" b="1" dirty="0" smtClean="0"/>
              <a:t>向</a:t>
            </a:r>
            <a:endParaRPr lang="zh-CN" altLang="zh-CN" sz="3600" b="1" dirty="0"/>
          </a:p>
        </p:txBody>
      </p:sp>
      <p:pic>
        <p:nvPicPr>
          <p:cNvPr id="13313" name="Picture 1" descr="C:\Documents and Settings\Administrator\Application Data\Tencent\Users\173692760\QQ\WinTemp\RichOle\6D4ZEN}@@(BKU~MPWRPP{3W.png"/>
          <p:cNvPicPr>
            <a:picLocks noChangeAspect="1" noChangeArrowheads="1"/>
          </p:cNvPicPr>
          <p:nvPr/>
        </p:nvPicPr>
        <p:blipFill>
          <a:blip r:embed="rId2" cstate="print">
            <a:lum bright="-11000" contrast="20000"/>
          </a:blip>
          <a:srcRect/>
          <a:stretch>
            <a:fillRect/>
          </a:stretch>
        </p:blipFill>
        <p:spPr bwMode="auto">
          <a:xfrm>
            <a:off x="467544" y="1325498"/>
            <a:ext cx="8181273" cy="2736304"/>
          </a:xfrm>
          <a:prstGeom prst="rect">
            <a:avLst/>
          </a:prstGeom>
          <a:noFill/>
        </p:spPr>
      </p:pic>
      <p:sp>
        <p:nvSpPr>
          <p:cNvPr id="10" name="文本框 1"/>
          <p:cNvSpPr txBox="1"/>
          <p:nvPr/>
        </p:nvSpPr>
        <p:spPr>
          <a:xfrm>
            <a:off x="4597684" y="4293096"/>
            <a:ext cx="4483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傍晚</a:t>
            </a:r>
            <a:r>
              <a:rPr lang="zh-CN" altLang="en-US" sz="3600" b="1" dirty="0" smtClean="0">
                <a:solidFill>
                  <a:schemeClr val="accent5">
                    <a:lumMod val="50000"/>
                  </a:schemeClr>
                </a:solidFill>
              </a:rPr>
              <a:t>出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来</a:t>
            </a:r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，面向太阳，</a:t>
            </a:r>
          </a:p>
        </p:txBody>
      </p:sp>
      <p:sp>
        <p:nvSpPr>
          <p:cNvPr id="11" name="文本框 3"/>
          <p:cNvSpPr txBox="1"/>
          <p:nvPr/>
        </p:nvSpPr>
        <p:spPr>
          <a:xfrm>
            <a:off x="4581173" y="5025370"/>
            <a:ext cx="4497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前面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是</a:t>
            </a:r>
            <a:r>
              <a:rPr lang="en-US" altLang="zh-CN" sz="3600" b="1" u="sng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，</a:t>
            </a:r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后面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是</a:t>
            </a:r>
            <a:r>
              <a:rPr lang="en-US" altLang="zh-CN" sz="3600" b="1" u="sng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，</a:t>
            </a:r>
            <a:endParaRPr lang="zh-CN" altLang="zh-CN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4585618" y="5745450"/>
            <a:ext cx="4494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左面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是</a:t>
            </a:r>
            <a:r>
              <a:rPr lang="en-US" altLang="zh-CN" sz="3600" b="1" u="sng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，</a:t>
            </a:r>
            <a:r>
              <a:rPr lang="zh-CN" altLang="zh-CN" sz="3600" b="1" dirty="0">
                <a:solidFill>
                  <a:schemeClr val="accent5">
                    <a:lumMod val="50000"/>
                  </a:schemeClr>
                </a:solidFill>
              </a:rPr>
              <a:t>右面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是</a:t>
            </a:r>
            <a:r>
              <a:rPr lang="en-US" altLang="zh-CN" sz="3600" b="1" u="sng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zh-CN" altLang="zh-CN" sz="3600" b="1" dirty="0" smtClean="0">
                <a:solidFill>
                  <a:schemeClr val="accent5">
                    <a:lumMod val="50000"/>
                  </a:schemeClr>
                </a:solidFill>
              </a:rPr>
              <a:t>。</a:t>
            </a:r>
            <a:endParaRPr lang="zh-CN" altLang="zh-CN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探 索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1438036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材料怎么用？游戏该怎么做？要注意什么？</a:t>
            </a:r>
          </a:p>
        </p:txBody>
      </p:sp>
      <p:sp>
        <p:nvSpPr>
          <p:cNvPr id="4" name="矩形 3"/>
          <p:cNvSpPr/>
          <p:nvPr/>
        </p:nvSpPr>
        <p:spPr>
          <a:xfrm>
            <a:off x="2555776" y="332656"/>
            <a:ext cx="6588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/>
              <a:t>“利用太阳辨别方向”游戏</a:t>
            </a:r>
            <a:endParaRPr lang="zh-CN" altLang="en-US" sz="3600" b="1" dirty="0"/>
          </a:p>
        </p:txBody>
      </p:sp>
      <p:pic>
        <p:nvPicPr>
          <p:cNvPr id="12291" name="Picture 3" descr="C:\Documents and Settings\Administrator\Application Data\Tencent\Users\173692760\QQ\WinTemp\RichOle\`)PA[BLM7HS@M[@GM9E5[F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48880"/>
            <a:ext cx="8064896" cy="42561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64053" y="1700808"/>
            <a:ext cx="5380355" cy="5106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4238" y="125212"/>
            <a:ext cx="5930210" cy="15755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208823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探 索</a:t>
            </a:r>
            <a:endParaRPr lang="en-US" altLang="zh-CN" sz="4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4B9F3DF-5344-4996-8604-4A8FB0B0C0CB}"/>
              </a:ext>
            </a:extLst>
          </p:cNvPr>
          <p:cNvSpPr/>
          <p:nvPr/>
        </p:nvSpPr>
        <p:spPr>
          <a:xfrm>
            <a:off x="179512" y="1844824"/>
            <a:ext cx="2520280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学生活动手册</a:t>
            </a:r>
            <a:endParaRPr lang="en-US" altLang="zh-CN" sz="2800" b="1" dirty="0">
              <a:latin typeface="华文中宋" pitchFamily="2" charset="-122"/>
              <a:ea typeface="华文中宋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第</a:t>
            </a:r>
            <a:r>
              <a:rPr lang="en-US" altLang="zh-CN" sz="2800" b="1" dirty="0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页</a:t>
            </a:r>
          </a:p>
        </p:txBody>
      </p:sp>
      <p:sp>
        <p:nvSpPr>
          <p:cNvPr id="8" name="矩形 7"/>
          <p:cNvSpPr/>
          <p:nvPr/>
        </p:nvSpPr>
        <p:spPr>
          <a:xfrm>
            <a:off x="4572000" y="1700808"/>
            <a:ext cx="3744416" cy="576064"/>
          </a:xfrm>
          <a:prstGeom prst="rect">
            <a:avLst/>
          </a:prstGeom>
          <a:noFill/>
          <a:ln w="508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1063" y="3645024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清早</a:t>
            </a:r>
            <a:endParaRPr lang="en-US" altLang="zh-CN" sz="3200" b="1" dirty="0" smtClean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318" y="4602291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中午</a:t>
            </a:r>
            <a:endParaRPr lang="en-US" altLang="zh-CN" sz="3200" b="1" dirty="0" smtClean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7821" y="5588699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华文中宋" pitchFamily="2" charset="-122"/>
                <a:ea typeface="华文中宋" pitchFamily="2" charset="-122"/>
              </a:rPr>
              <a:t>傍晚</a:t>
            </a:r>
            <a:endParaRPr lang="en-US" altLang="zh-CN" sz="3200" b="1" dirty="0" smtClean="0">
              <a:solidFill>
                <a:prstClr val="black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" name="动作按钮: 前进或下一项 12">
            <a:hlinkClick r:id="rId4" action="ppaction://hlinksldjump" highlightClick="1"/>
          </p:cNvPr>
          <p:cNvSpPr/>
          <p:nvPr/>
        </p:nvSpPr>
        <p:spPr>
          <a:xfrm>
            <a:off x="1619672" y="3861048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动作按钮: 前进或下一项 13">
            <a:hlinkClick r:id="rId5" action="ppaction://hlinksldjump" highlightClick="1"/>
          </p:cNvPr>
          <p:cNvSpPr/>
          <p:nvPr/>
        </p:nvSpPr>
        <p:spPr>
          <a:xfrm>
            <a:off x="1619672" y="5805264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动作按钮: 前进或下一项 14">
            <a:hlinkClick r:id="rId6" action="ppaction://hlinksldjump" highlightClick="1"/>
          </p:cNvPr>
          <p:cNvSpPr/>
          <p:nvPr/>
        </p:nvSpPr>
        <p:spPr>
          <a:xfrm>
            <a:off x="1619672" y="4869160"/>
            <a:ext cx="504056" cy="4320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563</Words>
  <Application>Microsoft Office PowerPoint</Application>
  <PresentationFormat>全屏显示(4:3)</PresentationFormat>
  <Paragraphs>80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怎样利用太阳确定方向？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245</cp:revision>
  <dcterms:created xsi:type="dcterms:W3CDTF">2017-08-06T08:46:00Z</dcterms:created>
  <dcterms:modified xsi:type="dcterms:W3CDTF">2018-09-02T03:24:49Z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