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2"/>
    <p:sldId id="345" r:id="rId3"/>
    <p:sldId id="352" r:id="rId4"/>
    <p:sldId id="354" r:id="rId5"/>
    <p:sldId id="353" r:id="rId6"/>
    <p:sldId id="357" r:id="rId7"/>
    <p:sldId id="360" r:id="rId8"/>
    <p:sldId id="297" r:id="rId9"/>
    <p:sldId id="356" r:id="rId10"/>
    <p:sldId id="346" r:id="rId11"/>
    <p:sldId id="358" r:id="rId12"/>
    <p:sldId id="28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99"/>
    <a:srgbClr val="468DE4"/>
    <a:srgbClr val="33FD2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94660"/>
  </p:normalViewPr>
  <p:slideViewPr>
    <p:cSldViewPr>
      <p:cViewPr varScale="1">
        <p:scale>
          <a:sx n="67" d="100"/>
          <a:sy n="67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小学科学教学网资源建设团队  黎作民 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磁极间的相互作用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/>
              <a:t> 教科版二年级下册第一单元第</a:t>
            </a:r>
            <a:r>
              <a:rPr lang="en-US" altLang="zh-CN" sz="2800" b="1" dirty="0"/>
              <a:t>6</a:t>
            </a:r>
            <a:r>
              <a:rPr lang="zh-CN" altLang="en-US" sz="2800" b="1" dirty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331" y="260648"/>
            <a:ext cx="9132669" cy="1449312"/>
            <a:chOff x="31130" y="557832"/>
            <a:chExt cx="9144000" cy="1449312"/>
          </a:xfrm>
        </p:grpSpPr>
        <p:sp>
          <p:nvSpPr>
            <p:cNvPr id="4" name="矩形 3"/>
            <p:cNvSpPr/>
            <p:nvPr/>
          </p:nvSpPr>
          <p:spPr>
            <a:xfrm>
              <a:off x="31130" y="557832"/>
              <a:ext cx="9144000" cy="14493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99311" y="682323"/>
              <a:ext cx="89644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三、研讨</a:t>
              </a:r>
              <a:r>
                <a:rPr lang="en-US" altLang="zh-CN" sz="3600" b="1" dirty="0" smtClean="0"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</a:p>
            <a:p>
              <a:r>
                <a:rPr lang="zh-CN" altLang="en-US" sz="3600" b="1" dirty="0" smtClean="0">
                  <a:latin typeface="华文中宋" panose="02010600040101010101" pitchFamily="2" charset="-122"/>
                  <a:ea typeface="华文中宋" panose="02010600040101010101" pitchFamily="2" charset="-122"/>
                </a:rPr>
                <a:t>其</a:t>
              </a:r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他形状的磁铁，磁极间作用规律一样</a:t>
              </a:r>
              <a:r>
                <a:rPr lang="zh-CN" altLang="en-US" sz="3600" b="1" dirty="0" smtClean="0">
                  <a:latin typeface="华文中宋" panose="02010600040101010101" pitchFamily="2" charset="-122"/>
                  <a:ea typeface="华文中宋" panose="02010600040101010101" pitchFamily="2" charset="-122"/>
                </a:rPr>
                <a:t>吗？</a:t>
              </a:r>
              <a:endPara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85" y="2195558"/>
            <a:ext cx="2457450" cy="1600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218" y="2132856"/>
            <a:ext cx="2562225" cy="1628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665" y="2201043"/>
            <a:ext cx="2571750" cy="17335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11560" y="4184527"/>
            <a:ext cx="7056784" cy="2376264"/>
            <a:chOff x="611560" y="4184527"/>
            <a:chExt cx="7056784" cy="2376264"/>
          </a:xfrm>
        </p:grpSpPr>
        <p:sp>
          <p:nvSpPr>
            <p:cNvPr id="13" name="矩形: 剪去单角 12"/>
            <p:cNvSpPr/>
            <p:nvPr/>
          </p:nvSpPr>
          <p:spPr>
            <a:xfrm>
              <a:off x="611560" y="4184527"/>
              <a:ext cx="7056784" cy="2376264"/>
            </a:xfrm>
            <a:prstGeom prst="snip1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55576" y="4324454"/>
              <a:ext cx="1440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实验要求</a:t>
              </a:r>
              <a:r>
                <a:rPr lang="zh-CN" altLang="en-US" sz="2400" b="1" dirty="0"/>
                <a:t>：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47664" y="4932016"/>
              <a:ext cx="42484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1.</a:t>
              </a:r>
              <a:r>
                <a:rPr lang="zh-CN" altLang="en-US" sz="2400" b="1" dirty="0"/>
                <a:t>选择</a:t>
              </a:r>
              <a:r>
                <a:rPr lang="zh-CN" altLang="en-US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一组</a:t>
              </a:r>
              <a:r>
                <a:rPr lang="zh-CN" altLang="en-US" sz="2400" b="1" dirty="0"/>
                <a:t>，进行操作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47664" y="5363472"/>
              <a:ext cx="42484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/>
                <a:t>2.</a:t>
              </a:r>
              <a:r>
                <a:rPr lang="zh-CN" altLang="en-US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反复</a:t>
              </a:r>
              <a:r>
                <a:rPr lang="zh-CN" altLang="en-US" sz="2400" b="1" dirty="0"/>
                <a:t>实验，得出结论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60648"/>
            <a:ext cx="9467528" cy="1008112"/>
            <a:chOff x="0" y="260648"/>
            <a:chExt cx="9467528" cy="1008112"/>
          </a:xfrm>
        </p:grpSpPr>
        <p:sp>
          <p:nvSpPr>
            <p:cNvPr id="3" name="矩形 2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TextBox 5"/>
            <p:cNvSpPr txBox="1"/>
            <p:nvPr/>
          </p:nvSpPr>
          <p:spPr>
            <a:xfrm>
              <a:off x="323528" y="379983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四、拓展：磁铁总是能够指示南北吗？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11560" y="5301208"/>
            <a:ext cx="7776864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小结：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磁铁能指示南北方向，但是当周围出现其他磁铁或铁时，它指示的方向就会出现变化。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webwxgetmsgimg(1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" y="1490980"/>
            <a:ext cx="8190230" cy="3498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郑重申明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    本课件和配套教案版权归小学科学教学网资源建设团队所有，供全国小学科学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教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师个人在课堂教学中无偿</a:t>
            </a:r>
            <a:r>
              <a:rPr lang="zh-CN" altLang="en-US" sz="3600" b="1" dirty="0">
                <a:solidFill>
                  <a:schemeClr val="tx1"/>
                </a:solidFill>
              </a:rPr>
              <a:t>使用。其他网站或个人想要转载，</a:t>
            </a:r>
            <a:r>
              <a:rPr lang="zh-CN" altLang="en-US" sz="3600" b="1" dirty="0">
                <a:solidFill>
                  <a:schemeClr val="tx1"/>
                </a:solidFill>
              </a:rPr>
              <a:t>请与资源建设团队联系；如果其他网站或个人用于赢利，我们保留追究的权利！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 l="44400" t="41600" r="33200" b="26901"/>
          <a:stretch>
            <a:fillRect/>
          </a:stretch>
        </p:blipFill>
        <p:spPr>
          <a:xfrm rot="16200000">
            <a:off x="1030106" y="922222"/>
            <a:ext cx="1944215" cy="3645403"/>
          </a:xfrm>
          <a:prstGeom prst="rect">
            <a:avLst/>
          </a:prstGeom>
        </p:spPr>
      </p:pic>
      <p:sp>
        <p:nvSpPr>
          <p:cNvPr id="3" name="图文框 2"/>
          <p:cNvSpPr/>
          <p:nvPr/>
        </p:nvSpPr>
        <p:spPr>
          <a:xfrm>
            <a:off x="5940152" y="2564904"/>
            <a:ext cx="3096344" cy="36004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260648"/>
            <a:ext cx="9467528" cy="1008112"/>
            <a:chOff x="0" y="260648"/>
            <a:chExt cx="9467528" cy="1008112"/>
          </a:xfrm>
        </p:grpSpPr>
        <p:sp>
          <p:nvSpPr>
            <p:cNvPr id="4" name="矩形 3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323528" y="379983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根据刚才的现象，你能提出科学问题吗？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804248" y="1983903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条状物体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866310" y="3684137"/>
            <a:ext cx="5164565" cy="3207865"/>
            <a:chOff x="2866310" y="3684137"/>
            <a:chExt cx="5164565" cy="320786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16016" y="4218102"/>
              <a:ext cx="3314859" cy="2673900"/>
            </a:xfrm>
            <a:prstGeom prst="rect">
              <a:avLst/>
            </a:prstGeom>
          </p:spPr>
        </p:pic>
        <p:sp>
          <p:nvSpPr>
            <p:cNvPr id="8" name="思想气泡: 云 7"/>
            <p:cNvSpPr/>
            <p:nvPr/>
          </p:nvSpPr>
          <p:spPr>
            <a:xfrm>
              <a:off x="2866310" y="3684137"/>
              <a:ext cx="2448272" cy="1292245"/>
            </a:xfrm>
            <a:prstGeom prst="cloudCallout">
              <a:avLst>
                <a:gd name="adj1" fmla="val 74313"/>
                <a:gd name="adj2" fmla="val 45839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03848" y="4024371"/>
              <a:ext cx="2016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谁能解释</a:t>
              </a:r>
              <a:r>
                <a:rPr lang="zh-CN" altLang="en-US" sz="28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？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997186" y="255787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9190" y="255787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47664" y="5170113"/>
            <a:ext cx="320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条状物体是磁铁？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47665" y="5786100"/>
            <a:ext cx="3345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条状物体是铁？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 l="44400" t="41600" r="33200" b="26901"/>
          <a:stretch>
            <a:fillRect/>
          </a:stretch>
        </p:blipFill>
        <p:spPr>
          <a:xfrm rot="16200000">
            <a:off x="2231741" y="922222"/>
            <a:ext cx="1944215" cy="364540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28434" y="260648"/>
            <a:ext cx="9172434" cy="1008112"/>
            <a:chOff x="-28434" y="260648"/>
            <a:chExt cx="9172434" cy="1008112"/>
          </a:xfrm>
        </p:grpSpPr>
        <p:sp>
          <p:nvSpPr>
            <p:cNvPr id="4" name="矩形 3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28434" y="387719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把条状物体换个方向，小车又会怎样运动？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804248" y="1983903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条状物体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866310" y="3684137"/>
            <a:ext cx="5164565" cy="3207865"/>
            <a:chOff x="2866310" y="3684137"/>
            <a:chExt cx="5164565" cy="320786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16016" y="4218102"/>
              <a:ext cx="3314859" cy="2673900"/>
            </a:xfrm>
            <a:prstGeom prst="rect">
              <a:avLst/>
            </a:prstGeom>
          </p:spPr>
        </p:pic>
        <p:sp>
          <p:nvSpPr>
            <p:cNvPr id="8" name="思想气泡: 云 7"/>
            <p:cNvSpPr/>
            <p:nvPr/>
          </p:nvSpPr>
          <p:spPr>
            <a:xfrm>
              <a:off x="2866310" y="3684137"/>
              <a:ext cx="2448272" cy="1292245"/>
            </a:xfrm>
            <a:prstGeom prst="cloudCallout">
              <a:avLst>
                <a:gd name="adj1" fmla="val 74313"/>
                <a:gd name="adj2" fmla="val 45839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417264" y="3843843"/>
              <a:ext cx="158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你现在的想法是？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40152" y="2557875"/>
            <a:ext cx="3096344" cy="369332"/>
            <a:chOff x="5940152" y="2557875"/>
            <a:chExt cx="3096344" cy="369332"/>
          </a:xfrm>
        </p:grpSpPr>
        <p:sp>
          <p:nvSpPr>
            <p:cNvPr id="3" name="图文框 2"/>
            <p:cNvSpPr/>
            <p:nvPr/>
          </p:nvSpPr>
          <p:spPr>
            <a:xfrm>
              <a:off x="5940152" y="2564904"/>
              <a:ext cx="3096344" cy="360040"/>
            </a:xfrm>
            <a:prstGeom prst="fram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97186" y="2557875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</a:rPr>
                <a:t>2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699190" y="2557875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</a:rPr>
                <a:t>1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195736" y="5226523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条状物体是磁铁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48148E-6 L -0.14966 -1.48148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60648"/>
            <a:ext cx="9395520" cy="1008112"/>
            <a:chOff x="0" y="260648"/>
            <a:chExt cx="9395520" cy="1008112"/>
          </a:xfrm>
        </p:grpSpPr>
        <p:sp>
          <p:nvSpPr>
            <p:cNvPr id="5" name="矩形 4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51520" y="441538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一、聚焦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71600" y="5373216"/>
            <a:ext cx="7603838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试一试两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个磁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靠近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，会出现什么现象？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怎样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的情况下会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吸引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，怎样的情况会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排斥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pic>
        <p:nvPicPr>
          <p:cNvPr id="2" name="图片 1" descr="webwxgetmsg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1850" y="1548765"/>
            <a:ext cx="7882890" cy="3544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4313" y="2080791"/>
            <a:ext cx="8720137" cy="728662"/>
            <a:chOff x="214313" y="2080791"/>
            <a:chExt cx="8720137" cy="728662"/>
          </a:xfrm>
        </p:grpSpPr>
        <p:grpSp>
          <p:nvGrpSpPr>
            <p:cNvPr id="6152" name="Group 8"/>
            <p:cNvGrpSpPr/>
            <p:nvPr/>
          </p:nvGrpSpPr>
          <p:grpSpPr bwMode="auto">
            <a:xfrm>
              <a:off x="214313" y="2080791"/>
              <a:ext cx="3289300" cy="728662"/>
              <a:chOff x="0" y="0"/>
              <a:chExt cx="2072" cy="459"/>
            </a:xfrm>
          </p:grpSpPr>
          <p:grpSp>
            <p:nvGrpSpPr>
              <p:cNvPr id="6153" name="Group 9"/>
              <p:cNvGrpSpPr/>
              <p:nvPr/>
            </p:nvGrpSpPr>
            <p:grpSpPr bwMode="auto">
              <a:xfrm>
                <a:off x="2" y="0"/>
                <a:ext cx="2073" cy="459"/>
                <a:chOff x="0" y="0"/>
                <a:chExt cx="2662" cy="412"/>
              </a:xfrm>
            </p:grpSpPr>
            <p:sp>
              <p:nvSpPr>
                <p:cNvPr id="6154" name="AutoShape 1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09" cy="408"/>
                </a:xfrm>
                <a:prstGeom prst="cube">
                  <a:avLst>
                    <a:gd name="adj" fmla="val 25000"/>
                  </a:avLst>
                </a:prstGeom>
                <a:solidFill>
                  <a:srgbClr val="7575D1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55" name="AutoShape 132"/>
                <p:cNvSpPr>
                  <a:spLocks noChangeArrowheads="1"/>
                </p:cNvSpPr>
                <p:nvPr/>
              </p:nvSpPr>
              <p:spPr bwMode="auto">
                <a:xfrm>
                  <a:off x="1252" y="0"/>
                  <a:ext cx="1410" cy="41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6156" name="Text Box 133"/>
              <p:cNvSpPr txBox="1">
                <a:spLocks noChangeArrowheads="1"/>
              </p:cNvSpPr>
              <p:nvPr/>
            </p:nvSpPr>
            <p:spPr bwMode="auto">
              <a:xfrm>
                <a:off x="38" y="132"/>
                <a:ext cx="189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S</a:t>
                </a:r>
              </a:p>
            </p:txBody>
          </p:sp>
          <p:sp>
            <p:nvSpPr>
              <p:cNvPr id="6157" name="Text Box 134"/>
              <p:cNvSpPr txBox="1">
                <a:spLocks noChangeArrowheads="1"/>
              </p:cNvSpPr>
              <p:nvPr/>
            </p:nvSpPr>
            <p:spPr bwMode="auto">
              <a:xfrm>
                <a:off x="1683" y="136"/>
                <a:ext cx="185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N</a:t>
                </a:r>
              </a:p>
            </p:txBody>
          </p:sp>
        </p:grpSp>
        <p:grpSp>
          <p:nvGrpSpPr>
            <p:cNvPr id="6159" name="Group 15"/>
            <p:cNvGrpSpPr/>
            <p:nvPr/>
          </p:nvGrpSpPr>
          <p:grpSpPr bwMode="auto">
            <a:xfrm>
              <a:off x="5643563" y="2080791"/>
              <a:ext cx="3290887" cy="728662"/>
              <a:chOff x="0" y="0"/>
              <a:chExt cx="2073" cy="459"/>
            </a:xfrm>
          </p:grpSpPr>
          <p:grpSp>
            <p:nvGrpSpPr>
              <p:cNvPr id="6160" name="Group 16"/>
              <p:cNvGrpSpPr/>
              <p:nvPr/>
            </p:nvGrpSpPr>
            <p:grpSpPr bwMode="auto">
              <a:xfrm>
                <a:off x="0" y="0"/>
                <a:ext cx="2073" cy="459"/>
                <a:chOff x="0" y="0"/>
                <a:chExt cx="2662" cy="412"/>
              </a:xfrm>
            </p:grpSpPr>
            <p:sp>
              <p:nvSpPr>
                <p:cNvPr id="6161" name="AutoShape 10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09" cy="408"/>
                </a:xfrm>
                <a:prstGeom prst="cube">
                  <a:avLst>
                    <a:gd name="adj" fmla="val 25000"/>
                  </a:avLst>
                </a:prstGeom>
                <a:solidFill>
                  <a:srgbClr val="7575D1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62" name="AutoShape 102"/>
                <p:cNvSpPr>
                  <a:spLocks noChangeArrowheads="1"/>
                </p:cNvSpPr>
                <p:nvPr/>
              </p:nvSpPr>
              <p:spPr bwMode="auto">
                <a:xfrm>
                  <a:off x="1252" y="0"/>
                  <a:ext cx="1410" cy="41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6163" name="Text Box 103"/>
              <p:cNvSpPr txBox="1">
                <a:spLocks noChangeArrowheads="1"/>
              </p:cNvSpPr>
              <p:nvPr/>
            </p:nvSpPr>
            <p:spPr bwMode="auto">
              <a:xfrm>
                <a:off x="36" y="132"/>
                <a:ext cx="189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S</a:t>
                </a:r>
              </a:p>
            </p:txBody>
          </p:sp>
          <p:sp>
            <p:nvSpPr>
              <p:cNvPr id="6164" name="Text Box 104"/>
              <p:cNvSpPr txBox="1">
                <a:spLocks noChangeArrowheads="1"/>
              </p:cNvSpPr>
              <p:nvPr/>
            </p:nvSpPr>
            <p:spPr bwMode="auto">
              <a:xfrm>
                <a:off x="1705" y="183"/>
                <a:ext cx="185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N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09550" y="3295228"/>
            <a:ext cx="8720138" cy="728663"/>
            <a:chOff x="209550" y="3295228"/>
            <a:chExt cx="8720138" cy="728663"/>
          </a:xfrm>
        </p:grpSpPr>
        <p:grpSp>
          <p:nvGrpSpPr>
            <p:cNvPr id="6165" name="Group 21"/>
            <p:cNvGrpSpPr/>
            <p:nvPr/>
          </p:nvGrpSpPr>
          <p:grpSpPr bwMode="auto">
            <a:xfrm>
              <a:off x="209550" y="3295228"/>
              <a:ext cx="3289300" cy="728663"/>
              <a:chOff x="0" y="0"/>
              <a:chExt cx="2072" cy="459"/>
            </a:xfrm>
          </p:grpSpPr>
          <p:grpSp>
            <p:nvGrpSpPr>
              <p:cNvPr id="6166" name="Group 22"/>
              <p:cNvGrpSpPr/>
              <p:nvPr/>
            </p:nvGrpSpPr>
            <p:grpSpPr bwMode="auto">
              <a:xfrm>
                <a:off x="2" y="0"/>
                <a:ext cx="2073" cy="459"/>
                <a:chOff x="0" y="0"/>
                <a:chExt cx="2662" cy="412"/>
              </a:xfrm>
            </p:grpSpPr>
            <p:sp>
              <p:nvSpPr>
                <p:cNvPr id="6167" name="AutoShape 1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09" cy="408"/>
                </a:xfrm>
                <a:prstGeom prst="cube">
                  <a:avLst>
                    <a:gd name="adj" fmla="val 25000"/>
                  </a:avLst>
                </a:prstGeom>
                <a:solidFill>
                  <a:srgbClr val="7575D1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68" name="AutoShape 132"/>
                <p:cNvSpPr>
                  <a:spLocks noChangeArrowheads="1"/>
                </p:cNvSpPr>
                <p:nvPr/>
              </p:nvSpPr>
              <p:spPr bwMode="auto">
                <a:xfrm>
                  <a:off x="1252" y="0"/>
                  <a:ext cx="1410" cy="41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6169" name="Text Box 133"/>
              <p:cNvSpPr txBox="1">
                <a:spLocks noChangeArrowheads="1"/>
              </p:cNvSpPr>
              <p:nvPr/>
            </p:nvSpPr>
            <p:spPr bwMode="auto">
              <a:xfrm>
                <a:off x="38" y="132"/>
                <a:ext cx="189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S</a:t>
                </a:r>
              </a:p>
            </p:txBody>
          </p:sp>
          <p:sp>
            <p:nvSpPr>
              <p:cNvPr id="6170" name="Text Box 134"/>
              <p:cNvSpPr txBox="1">
                <a:spLocks noChangeArrowheads="1"/>
              </p:cNvSpPr>
              <p:nvPr/>
            </p:nvSpPr>
            <p:spPr bwMode="auto">
              <a:xfrm>
                <a:off x="1683" y="136"/>
                <a:ext cx="185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N</a:t>
                </a:r>
              </a:p>
            </p:txBody>
          </p:sp>
        </p:grpSp>
        <p:grpSp>
          <p:nvGrpSpPr>
            <p:cNvPr id="6171" name="Group 27"/>
            <p:cNvGrpSpPr/>
            <p:nvPr/>
          </p:nvGrpSpPr>
          <p:grpSpPr bwMode="auto">
            <a:xfrm>
              <a:off x="5638800" y="3295228"/>
              <a:ext cx="3290888" cy="728663"/>
              <a:chOff x="0" y="0"/>
              <a:chExt cx="2073" cy="459"/>
            </a:xfrm>
          </p:grpSpPr>
          <p:grpSp>
            <p:nvGrpSpPr>
              <p:cNvPr id="6172" name="Group 28"/>
              <p:cNvGrpSpPr/>
              <p:nvPr/>
            </p:nvGrpSpPr>
            <p:grpSpPr bwMode="auto">
              <a:xfrm>
                <a:off x="0" y="0"/>
                <a:ext cx="2073" cy="459"/>
                <a:chOff x="0" y="0"/>
                <a:chExt cx="2662" cy="412"/>
              </a:xfrm>
            </p:grpSpPr>
            <p:sp>
              <p:nvSpPr>
                <p:cNvPr id="6173" name="AutoShape 10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09" cy="408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74" name="AutoShape 102"/>
                <p:cNvSpPr>
                  <a:spLocks noChangeArrowheads="1"/>
                </p:cNvSpPr>
                <p:nvPr/>
              </p:nvSpPr>
              <p:spPr bwMode="auto">
                <a:xfrm>
                  <a:off x="1252" y="0"/>
                  <a:ext cx="1410" cy="412"/>
                </a:xfrm>
                <a:prstGeom prst="cube">
                  <a:avLst>
                    <a:gd name="adj" fmla="val 25000"/>
                  </a:avLst>
                </a:prstGeom>
                <a:solidFill>
                  <a:srgbClr val="7575D1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6175" name="Text Box 103"/>
              <p:cNvSpPr txBox="1">
                <a:spLocks noChangeArrowheads="1"/>
              </p:cNvSpPr>
              <p:nvPr/>
            </p:nvSpPr>
            <p:spPr bwMode="auto">
              <a:xfrm>
                <a:off x="36" y="132"/>
                <a:ext cx="189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N</a:t>
                </a:r>
              </a:p>
            </p:txBody>
          </p:sp>
          <p:sp>
            <p:nvSpPr>
              <p:cNvPr id="6176" name="Text Box 104"/>
              <p:cNvSpPr txBox="1">
                <a:spLocks noChangeArrowheads="1"/>
              </p:cNvSpPr>
              <p:nvPr/>
            </p:nvSpPr>
            <p:spPr bwMode="auto">
              <a:xfrm>
                <a:off x="1705" y="183"/>
                <a:ext cx="185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S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14313" y="5652666"/>
            <a:ext cx="8720137" cy="728662"/>
            <a:chOff x="214313" y="5652666"/>
            <a:chExt cx="8720137" cy="728662"/>
          </a:xfrm>
        </p:grpSpPr>
        <p:grpSp>
          <p:nvGrpSpPr>
            <p:cNvPr id="6146" name="Group 2"/>
            <p:cNvGrpSpPr/>
            <p:nvPr/>
          </p:nvGrpSpPr>
          <p:grpSpPr bwMode="auto">
            <a:xfrm>
              <a:off x="214313" y="5652666"/>
              <a:ext cx="3289300" cy="728662"/>
              <a:chOff x="0" y="0"/>
              <a:chExt cx="2072" cy="459"/>
            </a:xfrm>
          </p:grpSpPr>
          <p:grpSp>
            <p:nvGrpSpPr>
              <p:cNvPr id="6147" name="Group 3"/>
              <p:cNvGrpSpPr/>
              <p:nvPr/>
            </p:nvGrpSpPr>
            <p:grpSpPr bwMode="auto">
              <a:xfrm>
                <a:off x="2" y="0"/>
                <a:ext cx="2073" cy="459"/>
                <a:chOff x="0" y="0"/>
                <a:chExt cx="2662" cy="412"/>
              </a:xfrm>
            </p:grpSpPr>
            <p:sp>
              <p:nvSpPr>
                <p:cNvPr id="6148" name="AutoShape 1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09" cy="408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49" name="AutoShape 132"/>
                <p:cNvSpPr>
                  <a:spLocks noChangeArrowheads="1"/>
                </p:cNvSpPr>
                <p:nvPr/>
              </p:nvSpPr>
              <p:spPr bwMode="auto">
                <a:xfrm>
                  <a:off x="1252" y="0"/>
                  <a:ext cx="1410" cy="412"/>
                </a:xfrm>
                <a:prstGeom prst="cube">
                  <a:avLst>
                    <a:gd name="adj" fmla="val 25000"/>
                  </a:avLst>
                </a:prstGeom>
                <a:solidFill>
                  <a:srgbClr val="7575D1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6150" name="Text Box 133"/>
              <p:cNvSpPr txBox="1">
                <a:spLocks noChangeArrowheads="1"/>
              </p:cNvSpPr>
              <p:nvPr/>
            </p:nvSpPr>
            <p:spPr bwMode="auto">
              <a:xfrm>
                <a:off x="38" y="132"/>
                <a:ext cx="189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N</a:t>
                </a:r>
              </a:p>
            </p:txBody>
          </p:sp>
          <p:sp>
            <p:nvSpPr>
              <p:cNvPr id="6151" name="Text Box 134"/>
              <p:cNvSpPr txBox="1">
                <a:spLocks noChangeArrowheads="1"/>
              </p:cNvSpPr>
              <p:nvPr/>
            </p:nvSpPr>
            <p:spPr bwMode="auto">
              <a:xfrm>
                <a:off x="1683" y="136"/>
                <a:ext cx="185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S</a:t>
                </a:r>
              </a:p>
            </p:txBody>
          </p:sp>
        </p:grpSp>
        <p:grpSp>
          <p:nvGrpSpPr>
            <p:cNvPr id="6177" name="Group 33"/>
            <p:cNvGrpSpPr/>
            <p:nvPr/>
          </p:nvGrpSpPr>
          <p:grpSpPr bwMode="auto">
            <a:xfrm>
              <a:off x="5643563" y="5652666"/>
              <a:ext cx="3290887" cy="728662"/>
              <a:chOff x="0" y="0"/>
              <a:chExt cx="2073" cy="459"/>
            </a:xfrm>
          </p:grpSpPr>
          <p:grpSp>
            <p:nvGrpSpPr>
              <p:cNvPr id="6178" name="Group 34"/>
              <p:cNvGrpSpPr/>
              <p:nvPr/>
            </p:nvGrpSpPr>
            <p:grpSpPr bwMode="auto">
              <a:xfrm>
                <a:off x="0" y="0"/>
                <a:ext cx="2073" cy="459"/>
                <a:chOff x="0" y="0"/>
                <a:chExt cx="2662" cy="412"/>
              </a:xfrm>
            </p:grpSpPr>
            <p:sp>
              <p:nvSpPr>
                <p:cNvPr id="6179" name="AutoShape 10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09" cy="408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8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252" y="0"/>
                  <a:ext cx="1410" cy="412"/>
                </a:xfrm>
                <a:prstGeom prst="cube">
                  <a:avLst>
                    <a:gd name="adj" fmla="val 25000"/>
                  </a:avLst>
                </a:prstGeom>
                <a:solidFill>
                  <a:srgbClr val="7575D1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6181" name="Text Box 103"/>
              <p:cNvSpPr txBox="1">
                <a:spLocks noChangeArrowheads="1"/>
              </p:cNvSpPr>
              <p:nvPr/>
            </p:nvSpPr>
            <p:spPr bwMode="auto">
              <a:xfrm>
                <a:off x="36" y="132"/>
                <a:ext cx="189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N</a:t>
                </a:r>
              </a:p>
            </p:txBody>
          </p:sp>
          <p:sp>
            <p:nvSpPr>
              <p:cNvPr id="6182" name="Text Box 104"/>
              <p:cNvSpPr txBox="1">
                <a:spLocks noChangeArrowheads="1"/>
              </p:cNvSpPr>
              <p:nvPr/>
            </p:nvSpPr>
            <p:spPr bwMode="auto">
              <a:xfrm>
                <a:off x="1705" y="183"/>
                <a:ext cx="185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S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09550" y="4495378"/>
            <a:ext cx="8720138" cy="728663"/>
            <a:chOff x="209550" y="4495378"/>
            <a:chExt cx="8720138" cy="728663"/>
          </a:xfrm>
        </p:grpSpPr>
        <p:grpSp>
          <p:nvGrpSpPr>
            <p:cNvPr id="6183" name="Group 39"/>
            <p:cNvGrpSpPr/>
            <p:nvPr/>
          </p:nvGrpSpPr>
          <p:grpSpPr bwMode="auto">
            <a:xfrm>
              <a:off x="209550" y="4495378"/>
              <a:ext cx="3289300" cy="728663"/>
              <a:chOff x="0" y="0"/>
              <a:chExt cx="2072" cy="459"/>
            </a:xfrm>
          </p:grpSpPr>
          <p:grpSp>
            <p:nvGrpSpPr>
              <p:cNvPr id="6184" name="Group 40"/>
              <p:cNvGrpSpPr/>
              <p:nvPr/>
            </p:nvGrpSpPr>
            <p:grpSpPr bwMode="auto">
              <a:xfrm>
                <a:off x="2" y="0"/>
                <a:ext cx="2073" cy="459"/>
                <a:chOff x="0" y="0"/>
                <a:chExt cx="2662" cy="412"/>
              </a:xfrm>
            </p:grpSpPr>
            <p:sp>
              <p:nvSpPr>
                <p:cNvPr id="6185" name="AutoShape 1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09" cy="408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86" name="AutoShape 132"/>
                <p:cNvSpPr>
                  <a:spLocks noChangeArrowheads="1"/>
                </p:cNvSpPr>
                <p:nvPr/>
              </p:nvSpPr>
              <p:spPr bwMode="auto">
                <a:xfrm>
                  <a:off x="1252" y="0"/>
                  <a:ext cx="1410" cy="412"/>
                </a:xfrm>
                <a:prstGeom prst="cube">
                  <a:avLst>
                    <a:gd name="adj" fmla="val 25000"/>
                  </a:avLst>
                </a:prstGeom>
                <a:solidFill>
                  <a:srgbClr val="7575D1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6187" name="Text Box 133"/>
              <p:cNvSpPr txBox="1">
                <a:spLocks noChangeArrowheads="1"/>
              </p:cNvSpPr>
              <p:nvPr/>
            </p:nvSpPr>
            <p:spPr bwMode="auto">
              <a:xfrm>
                <a:off x="38" y="132"/>
                <a:ext cx="189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N</a:t>
                </a:r>
              </a:p>
            </p:txBody>
          </p:sp>
          <p:sp>
            <p:nvSpPr>
              <p:cNvPr id="6188" name="Text Box 134"/>
              <p:cNvSpPr txBox="1">
                <a:spLocks noChangeArrowheads="1"/>
              </p:cNvSpPr>
              <p:nvPr/>
            </p:nvSpPr>
            <p:spPr bwMode="auto">
              <a:xfrm>
                <a:off x="1683" y="136"/>
                <a:ext cx="185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S</a:t>
                </a:r>
              </a:p>
            </p:txBody>
          </p:sp>
        </p:grpSp>
        <p:grpSp>
          <p:nvGrpSpPr>
            <p:cNvPr id="6189" name="Group 45"/>
            <p:cNvGrpSpPr/>
            <p:nvPr/>
          </p:nvGrpSpPr>
          <p:grpSpPr bwMode="auto">
            <a:xfrm>
              <a:off x="5638800" y="4495378"/>
              <a:ext cx="3290888" cy="728663"/>
              <a:chOff x="0" y="0"/>
              <a:chExt cx="2073" cy="459"/>
            </a:xfrm>
          </p:grpSpPr>
          <p:grpSp>
            <p:nvGrpSpPr>
              <p:cNvPr id="6190" name="Group 46"/>
              <p:cNvGrpSpPr/>
              <p:nvPr/>
            </p:nvGrpSpPr>
            <p:grpSpPr bwMode="auto">
              <a:xfrm>
                <a:off x="0" y="0"/>
                <a:ext cx="2073" cy="459"/>
                <a:chOff x="0" y="0"/>
                <a:chExt cx="2662" cy="412"/>
              </a:xfrm>
            </p:grpSpPr>
            <p:sp>
              <p:nvSpPr>
                <p:cNvPr id="6191" name="AutoShape 10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09" cy="408"/>
                </a:xfrm>
                <a:prstGeom prst="cube">
                  <a:avLst>
                    <a:gd name="adj" fmla="val 25000"/>
                  </a:avLst>
                </a:prstGeom>
                <a:solidFill>
                  <a:srgbClr val="7575D1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92" name="AutoShape 102"/>
                <p:cNvSpPr>
                  <a:spLocks noChangeArrowheads="1"/>
                </p:cNvSpPr>
                <p:nvPr/>
              </p:nvSpPr>
              <p:spPr bwMode="auto">
                <a:xfrm>
                  <a:off x="1252" y="0"/>
                  <a:ext cx="1410" cy="412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mpd="sng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6193" name="Text Box 103"/>
              <p:cNvSpPr txBox="1">
                <a:spLocks noChangeArrowheads="1"/>
              </p:cNvSpPr>
              <p:nvPr/>
            </p:nvSpPr>
            <p:spPr bwMode="auto">
              <a:xfrm>
                <a:off x="36" y="132"/>
                <a:ext cx="189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S</a:t>
                </a:r>
              </a:p>
            </p:txBody>
          </p:sp>
          <p:sp>
            <p:nvSpPr>
              <p:cNvPr id="6194" name="Text Box 104"/>
              <p:cNvSpPr txBox="1">
                <a:spLocks noChangeArrowheads="1"/>
              </p:cNvSpPr>
              <p:nvPr/>
            </p:nvSpPr>
            <p:spPr bwMode="auto">
              <a:xfrm>
                <a:off x="1705" y="183"/>
                <a:ext cx="185" cy="231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000066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N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0" y="155129"/>
            <a:ext cx="9467528" cy="1008112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"/>
            <p:cNvSpPr txBox="1"/>
            <p:nvPr/>
          </p:nvSpPr>
          <p:spPr>
            <a:xfrm>
              <a:off x="323528" y="379983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二、探索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3528" y="1349149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讨论：两条磁铁的磁极相互靠近，有</a:t>
            </a:r>
            <a:r>
              <a:rPr lang="zh-CN" altLang="en-US" sz="24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哪几种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情况？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6782"/>
            <a:ext cx="9144000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5"/>
          <p:cNvSpPr txBox="1"/>
          <p:nvPr/>
        </p:nvSpPr>
        <p:spPr>
          <a:xfrm>
            <a:off x="323528" y="36611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实验要求及活动手册</a:t>
            </a:r>
          </a:p>
        </p:txBody>
      </p:sp>
      <p:pic>
        <p:nvPicPr>
          <p:cNvPr id="4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3121735"/>
            <a:ext cx="5780457" cy="3168352"/>
          </a:xfrm>
          <a:prstGeom prst="rect">
            <a:avLst/>
          </a:prstGeom>
          <a:noFill/>
        </p:spPr>
      </p:pic>
      <p:sp>
        <p:nvSpPr>
          <p:cNvPr id="5" name="云形标注 29"/>
          <p:cNvSpPr/>
          <p:nvPr/>
        </p:nvSpPr>
        <p:spPr>
          <a:xfrm>
            <a:off x="3208512" y="2522189"/>
            <a:ext cx="1368153" cy="1008112"/>
          </a:xfrm>
          <a:prstGeom prst="cloudCallout">
            <a:avLst>
              <a:gd name="adj1" fmla="val -38167"/>
              <a:gd name="adj2" fmla="val 905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1143" y="2630266"/>
            <a:ext cx="11334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轻声</a:t>
            </a:r>
            <a:endParaRPr lang="en-US" altLang="zh-CN" sz="2400" b="1" dirty="0"/>
          </a:p>
          <a:p>
            <a:r>
              <a:rPr lang="zh-CN" altLang="en-US" sz="2400" b="1" dirty="0"/>
              <a:t>交流</a:t>
            </a:r>
          </a:p>
        </p:txBody>
      </p:sp>
      <p:sp>
        <p:nvSpPr>
          <p:cNvPr id="7" name="云形标注 31"/>
          <p:cNvSpPr/>
          <p:nvPr/>
        </p:nvSpPr>
        <p:spPr>
          <a:xfrm>
            <a:off x="52165" y="2060848"/>
            <a:ext cx="1368153" cy="1152128"/>
          </a:xfrm>
          <a:prstGeom prst="cloudCallout">
            <a:avLst>
              <a:gd name="adj1" fmla="val 27571"/>
              <a:gd name="adj2" fmla="val 8799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890" y="2195248"/>
            <a:ext cx="11334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人人</a:t>
            </a:r>
            <a:endParaRPr lang="en-US" altLang="zh-CN" sz="2400" b="1" dirty="0"/>
          </a:p>
          <a:p>
            <a:r>
              <a:rPr lang="zh-CN" altLang="en-US" sz="2400" b="1" dirty="0"/>
              <a:t>动手</a:t>
            </a:r>
          </a:p>
        </p:txBody>
      </p:sp>
      <p:sp>
        <p:nvSpPr>
          <p:cNvPr id="9" name="云形标注 33"/>
          <p:cNvSpPr/>
          <p:nvPr/>
        </p:nvSpPr>
        <p:spPr>
          <a:xfrm>
            <a:off x="1516634" y="2375233"/>
            <a:ext cx="1368153" cy="1008112"/>
          </a:xfrm>
          <a:prstGeom prst="cloudCallout">
            <a:avLst>
              <a:gd name="adj1" fmla="val -5038"/>
              <a:gd name="adj2" fmla="val 951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75452" y="2463790"/>
            <a:ext cx="11334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及时</a:t>
            </a:r>
            <a:endParaRPr lang="en-US" altLang="zh-CN" sz="2400" b="1" dirty="0"/>
          </a:p>
          <a:p>
            <a:r>
              <a:rPr lang="zh-CN" altLang="en-US" sz="2400" b="1" dirty="0"/>
              <a:t>记录</a:t>
            </a:r>
          </a:p>
        </p:txBody>
      </p:sp>
      <p:pic>
        <p:nvPicPr>
          <p:cNvPr id="12" name="图片 11" descr="QQ图片2019030414510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7415" y="1323340"/>
            <a:ext cx="416814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 bwMode="auto">
          <a:xfrm>
            <a:off x="214313" y="5148263"/>
            <a:ext cx="3289300" cy="728662"/>
            <a:chOff x="0" y="0"/>
            <a:chExt cx="2072" cy="459"/>
          </a:xfrm>
        </p:grpSpPr>
        <p:grpSp>
          <p:nvGrpSpPr>
            <p:cNvPr id="6147" name="Group 3"/>
            <p:cNvGrpSpPr/>
            <p:nvPr/>
          </p:nvGrpSpPr>
          <p:grpSpPr bwMode="auto">
            <a:xfrm>
              <a:off x="2" y="0"/>
              <a:ext cx="2073" cy="459"/>
              <a:chOff x="0" y="0"/>
              <a:chExt cx="2662" cy="412"/>
            </a:xfrm>
          </p:grpSpPr>
          <p:sp>
            <p:nvSpPr>
              <p:cNvPr id="6148" name="AutoShape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9" cy="408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149" name="AutoShape 132"/>
              <p:cNvSpPr>
                <a:spLocks noChangeArrowheads="1"/>
              </p:cNvSpPr>
              <p:nvPr/>
            </p:nvSpPr>
            <p:spPr bwMode="auto">
              <a:xfrm>
                <a:off x="1252" y="0"/>
                <a:ext cx="1410" cy="412"/>
              </a:xfrm>
              <a:prstGeom prst="cube">
                <a:avLst>
                  <a:gd name="adj" fmla="val 25000"/>
                </a:avLst>
              </a:prstGeom>
              <a:solidFill>
                <a:srgbClr val="7575D1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150" name="Text Box 133"/>
            <p:cNvSpPr txBox="1">
              <a:spLocks noChangeArrowheads="1"/>
            </p:cNvSpPr>
            <p:nvPr/>
          </p:nvSpPr>
          <p:spPr bwMode="auto">
            <a:xfrm>
              <a:off x="38" y="132"/>
              <a:ext cx="189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</a:t>
              </a:r>
            </a:p>
          </p:txBody>
        </p:sp>
        <p:sp>
          <p:nvSpPr>
            <p:cNvPr id="6151" name="Text Box 134"/>
            <p:cNvSpPr txBox="1">
              <a:spLocks noChangeArrowheads="1"/>
            </p:cNvSpPr>
            <p:nvPr/>
          </p:nvSpPr>
          <p:spPr bwMode="auto">
            <a:xfrm>
              <a:off x="1683" y="136"/>
              <a:ext cx="185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</a:t>
              </a:r>
            </a:p>
          </p:txBody>
        </p:sp>
      </p:grpSp>
      <p:grpSp>
        <p:nvGrpSpPr>
          <p:cNvPr id="6152" name="Group 8"/>
          <p:cNvGrpSpPr/>
          <p:nvPr/>
        </p:nvGrpSpPr>
        <p:grpSpPr bwMode="auto">
          <a:xfrm>
            <a:off x="214313" y="1576388"/>
            <a:ext cx="3289300" cy="728662"/>
            <a:chOff x="0" y="0"/>
            <a:chExt cx="2072" cy="459"/>
          </a:xfrm>
        </p:grpSpPr>
        <p:grpSp>
          <p:nvGrpSpPr>
            <p:cNvPr id="6153" name="Group 9"/>
            <p:cNvGrpSpPr/>
            <p:nvPr/>
          </p:nvGrpSpPr>
          <p:grpSpPr bwMode="auto">
            <a:xfrm>
              <a:off x="2" y="0"/>
              <a:ext cx="2073" cy="459"/>
              <a:chOff x="0" y="0"/>
              <a:chExt cx="2662" cy="412"/>
            </a:xfrm>
          </p:grpSpPr>
          <p:sp>
            <p:nvSpPr>
              <p:cNvPr id="6154" name="AutoShape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9" cy="408"/>
              </a:xfrm>
              <a:prstGeom prst="cube">
                <a:avLst>
                  <a:gd name="adj" fmla="val 25000"/>
                </a:avLst>
              </a:prstGeom>
              <a:solidFill>
                <a:srgbClr val="7575D1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155" name="AutoShape 132"/>
              <p:cNvSpPr>
                <a:spLocks noChangeArrowheads="1"/>
              </p:cNvSpPr>
              <p:nvPr/>
            </p:nvSpPr>
            <p:spPr bwMode="auto">
              <a:xfrm>
                <a:off x="1252" y="0"/>
                <a:ext cx="1410" cy="412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156" name="Text Box 133"/>
            <p:cNvSpPr txBox="1">
              <a:spLocks noChangeArrowheads="1"/>
            </p:cNvSpPr>
            <p:nvPr/>
          </p:nvSpPr>
          <p:spPr bwMode="auto">
            <a:xfrm>
              <a:off x="38" y="132"/>
              <a:ext cx="189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</a:t>
              </a:r>
            </a:p>
          </p:txBody>
        </p:sp>
        <p:sp>
          <p:nvSpPr>
            <p:cNvPr id="6157" name="Text Box 134"/>
            <p:cNvSpPr txBox="1">
              <a:spLocks noChangeArrowheads="1"/>
            </p:cNvSpPr>
            <p:nvPr/>
          </p:nvSpPr>
          <p:spPr bwMode="auto">
            <a:xfrm>
              <a:off x="1683" y="136"/>
              <a:ext cx="185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</a:t>
              </a:r>
            </a:p>
          </p:txBody>
        </p:sp>
      </p:grpSp>
      <p:grpSp>
        <p:nvGrpSpPr>
          <p:cNvPr id="6159" name="Group 15"/>
          <p:cNvGrpSpPr/>
          <p:nvPr/>
        </p:nvGrpSpPr>
        <p:grpSpPr bwMode="auto">
          <a:xfrm>
            <a:off x="5643563" y="1576388"/>
            <a:ext cx="3290887" cy="728662"/>
            <a:chOff x="0" y="0"/>
            <a:chExt cx="2073" cy="459"/>
          </a:xfrm>
        </p:grpSpPr>
        <p:grpSp>
          <p:nvGrpSpPr>
            <p:cNvPr id="6160" name="Group 16"/>
            <p:cNvGrpSpPr/>
            <p:nvPr/>
          </p:nvGrpSpPr>
          <p:grpSpPr bwMode="auto">
            <a:xfrm>
              <a:off x="0" y="0"/>
              <a:ext cx="2073" cy="459"/>
              <a:chOff x="0" y="0"/>
              <a:chExt cx="2662" cy="412"/>
            </a:xfrm>
          </p:grpSpPr>
          <p:sp>
            <p:nvSpPr>
              <p:cNvPr id="6161" name="AutoShape 10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9" cy="408"/>
              </a:xfrm>
              <a:prstGeom prst="cube">
                <a:avLst>
                  <a:gd name="adj" fmla="val 25000"/>
                </a:avLst>
              </a:prstGeom>
              <a:solidFill>
                <a:srgbClr val="7575D1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162" name="AutoShape 102"/>
              <p:cNvSpPr>
                <a:spLocks noChangeArrowheads="1"/>
              </p:cNvSpPr>
              <p:nvPr/>
            </p:nvSpPr>
            <p:spPr bwMode="auto">
              <a:xfrm>
                <a:off x="1252" y="0"/>
                <a:ext cx="1410" cy="412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163" name="Text Box 103"/>
            <p:cNvSpPr txBox="1">
              <a:spLocks noChangeArrowheads="1"/>
            </p:cNvSpPr>
            <p:nvPr/>
          </p:nvSpPr>
          <p:spPr bwMode="auto">
            <a:xfrm>
              <a:off x="36" y="132"/>
              <a:ext cx="189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</a:t>
              </a:r>
            </a:p>
          </p:txBody>
        </p:sp>
        <p:sp>
          <p:nvSpPr>
            <p:cNvPr id="6164" name="Text Box 104"/>
            <p:cNvSpPr txBox="1">
              <a:spLocks noChangeArrowheads="1"/>
            </p:cNvSpPr>
            <p:nvPr/>
          </p:nvSpPr>
          <p:spPr bwMode="auto">
            <a:xfrm>
              <a:off x="1705" y="183"/>
              <a:ext cx="185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</a:t>
              </a:r>
            </a:p>
          </p:txBody>
        </p:sp>
      </p:grpSp>
      <p:grpSp>
        <p:nvGrpSpPr>
          <p:cNvPr id="6165" name="Group 21"/>
          <p:cNvGrpSpPr/>
          <p:nvPr/>
        </p:nvGrpSpPr>
        <p:grpSpPr bwMode="auto">
          <a:xfrm>
            <a:off x="209550" y="2790825"/>
            <a:ext cx="3289300" cy="728663"/>
            <a:chOff x="0" y="0"/>
            <a:chExt cx="2072" cy="459"/>
          </a:xfrm>
        </p:grpSpPr>
        <p:grpSp>
          <p:nvGrpSpPr>
            <p:cNvPr id="6166" name="Group 22"/>
            <p:cNvGrpSpPr/>
            <p:nvPr/>
          </p:nvGrpSpPr>
          <p:grpSpPr bwMode="auto">
            <a:xfrm>
              <a:off x="2" y="0"/>
              <a:ext cx="2073" cy="459"/>
              <a:chOff x="0" y="0"/>
              <a:chExt cx="2662" cy="412"/>
            </a:xfrm>
          </p:grpSpPr>
          <p:sp>
            <p:nvSpPr>
              <p:cNvPr id="6167" name="AutoShape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9" cy="408"/>
              </a:xfrm>
              <a:prstGeom prst="cube">
                <a:avLst>
                  <a:gd name="adj" fmla="val 25000"/>
                </a:avLst>
              </a:prstGeom>
              <a:solidFill>
                <a:srgbClr val="7575D1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168" name="AutoShape 132"/>
              <p:cNvSpPr>
                <a:spLocks noChangeArrowheads="1"/>
              </p:cNvSpPr>
              <p:nvPr/>
            </p:nvSpPr>
            <p:spPr bwMode="auto">
              <a:xfrm>
                <a:off x="1252" y="0"/>
                <a:ext cx="1410" cy="412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169" name="Text Box 133"/>
            <p:cNvSpPr txBox="1">
              <a:spLocks noChangeArrowheads="1"/>
            </p:cNvSpPr>
            <p:nvPr/>
          </p:nvSpPr>
          <p:spPr bwMode="auto">
            <a:xfrm>
              <a:off x="38" y="132"/>
              <a:ext cx="189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</a:t>
              </a:r>
            </a:p>
          </p:txBody>
        </p:sp>
        <p:sp>
          <p:nvSpPr>
            <p:cNvPr id="6170" name="Text Box 134"/>
            <p:cNvSpPr txBox="1">
              <a:spLocks noChangeArrowheads="1"/>
            </p:cNvSpPr>
            <p:nvPr/>
          </p:nvSpPr>
          <p:spPr bwMode="auto">
            <a:xfrm>
              <a:off x="1683" y="136"/>
              <a:ext cx="185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</a:t>
              </a:r>
            </a:p>
          </p:txBody>
        </p:sp>
      </p:grpSp>
      <p:grpSp>
        <p:nvGrpSpPr>
          <p:cNvPr id="6171" name="Group 27"/>
          <p:cNvGrpSpPr/>
          <p:nvPr/>
        </p:nvGrpSpPr>
        <p:grpSpPr bwMode="auto">
          <a:xfrm>
            <a:off x="5638800" y="2790825"/>
            <a:ext cx="3290888" cy="728663"/>
            <a:chOff x="0" y="0"/>
            <a:chExt cx="2073" cy="459"/>
          </a:xfrm>
        </p:grpSpPr>
        <p:grpSp>
          <p:nvGrpSpPr>
            <p:cNvPr id="6172" name="Group 28"/>
            <p:cNvGrpSpPr/>
            <p:nvPr/>
          </p:nvGrpSpPr>
          <p:grpSpPr bwMode="auto">
            <a:xfrm>
              <a:off x="0" y="0"/>
              <a:ext cx="2073" cy="459"/>
              <a:chOff x="0" y="0"/>
              <a:chExt cx="2662" cy="412"/>
            </a:xfrm>
          </p:grpSpPr>
          <p:sp>
            <p:nvSpPr>
              <p:cNvPr id="6173" name="AutoShape 10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9" cy="408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174" name="AutoShape 102"/>
              <p:cNvSpPr>
                <a:spLocks noChangeArrowheads="1"/>
              </p:cNvSpPr>
              <p:nvPr/>
            </p:nvSpPr>
            <p:spPr bwMode="auto">
              <a:xfrm>
                <a:off x="1252" y="0"/>
                <a:ext cx="1410" cy="412"/>
              </a:xfrm>
              <a:prstGeom prst="cube">
                <a:avLst>
                  <a:gd name="adj" fmla="val 25000"/>
                </a:avLst>
              </a:prstGeom>
              <a:solidFill>
                <a:srgbClr val="7575D1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175" name="Text Box 103"/>
            <p:cNvSpPr txBox="1">
              <a:spLocks noChangeArrowheads="1"/>
            </p:cNvSpPr>
            <p:nvPr/>
          </p:nvSpPr>
          <p:spPr bwMode="auto">
            <a:xfrm>
              <a:off x="36" y="132"/>
              <a:ext cx="189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</a:t>
              </a:r>
            </a:p>
          </p:txBody>
        </p:sp>
        <p:sp>
          <p:nvSpPr>
            <p:cNvPr id="6176" name="Text Box 104"/>
            <p:cNvSpPr txBox="1">
              <a:spLocks noChangeArrowheads="1"/>
            </p:cNvSpPr>
            <p:nvPr/>
          </p:nvSpPr>
          <p:spPr bwMode="auto">
            <a:xfrm>
              <a:off x="1705" y="183"/>
              <a:ext cx="185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</a:t>
              </a:r>
            </a:p>
          </p:txBody>
        </p:sp>
      </p:grpSp>
      <p:grpSp>
        <p:nvGrpSpPr>
          <p:cNvPr id="6177" name="Group 33"/>
          <p:cNvGrpSpPr/>
          <p:nvPr/>
        </p:nvGrpSpPr>
        <p:grpSpPr bwMode="auto">
          <a:xfrm>
            <a:off x="5643563" y="5148263"/>
            <a:ext cx="3290887" cy="728662"/>
            <a:chOff x="0" y="0"/>
            <a:chExt cx="2073" cy="459"/>
          </a:xfrm>
        </p:grpSpPr>
        <p:grpSp>
          <p:nvGrpSpPr>
            <p:cNvPr id="6178" name="Group 34"/>
            <p:cNvGrpSpPr/>
            <p:nvPr/>
          </p:nvGrpSpPr>
          <p:grpSpPr bwMode="auto">
            <a:xfrm>
              <a:off x="0" y="0"/>
              <a:ext cx="2073" cy="459"/>
              <a:chOff x="0" y="0"/>
              <a:chExt cx="2662" cy="412"/>
            </a:xfrm>
          </p:grpSpPr>
          <p:sp>
            <p:nvSpPr>
              <p:cNvPr id="6179" name="AutoShape 10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9" cy="408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180" name="AutoShape 102"/>
              <p:cNvSpPr>
                <a:spLocks noChangeArrowheads="1"/>
              </p:cNvSpPr>
              <p:nvPr/>
            </p:nvSpPr>
            <p:spPr bwMode="auto">
              <a:xfrm>
                <a:off x="1252" y="0"/>
                <a:ext cx="1410" cy="412"/>
              </a:xfrm>
              <a:prstGeom prst="cube">
                <a:avLst>
                  <a:gd name="adj" fmla="val 25000"/>
                </a:avLst>
              </a:prstGeom>
              <a:solidFill>
                <a:srgbClr val="7575D1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181" name="Text Box 103"/>
            <p:cNvSpPr txBox="1">
              <a:spLocks noChangeArrowheads="1"/>
            </p:cNvSpPr>
            <p:nvPr/>
          </p:nvSpPr>
          <p:spPr bwMode="auto">
            <a:xfrm>
              <a:off x="36" y="132"/>
              <a:ext cx="189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</a:t>
              </a:r>
            </a:p>
          </p:txBody>
        </p:sp>
        <p:sp>
          <p:nvSpPr>
            <p:cNvPr id="6182" name="Text Box 104"/>
            <p:cNvSpPr txBox="1">
              <a:spLocks noChangeArrowheads="1"/>
            </p:cNvSpPr>
            <p:nvPr/>
          </p:nvSpPr>
          <p:spPr bwMode="auto">
            <a:xfrm>
              <a:off x="1705" y="183"/>
              <a:ext cx="185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</a:t>
              </a:r>
            </a:p>
          </p:txBody>
        </p:sp>
      </p:grpSp>
      <p:grpSp>
        <p:nvGrpSpPr>
          <p:cNvPr id="6183" name="Group 39"/>
          <p:cNvGrpSpPr/>
          <p:nvPr/>
        </p:nvGrpSpPr>
        <p:grpSpPr bwMode="auto">
          <a:xfrm>
            <a:off x="209550" y="3990975"/>
            <a:ext cx="3289300" cy="728663"/>
            <a:chOff x="0" y="0"/>
            <a:chExt cx="2072" cy="459"/>
          </a:xfrm>
        </p:grpSpPr>
        <p:grpSp>
          <p:nvGrpSpPr>
            <p:cNvPr id="6184" name="Group 40"/>
            <p:cNvGrpSpPr/>
            <p:nvPr/>
          </p:nvGrpSpPr>
          <p:grpSpPr bwMode="auto">
            <a:xfrm>
              <a:off x="2" y="0"/>
              <a:ext cx="2073" cy="459"/>
              <a:chOff x="0" y="0"/>
              <a:chExt cx="2662" cy="412"/>
            </a:xfrm>
          </p:grpSpPr>
          <p:sp>
            <p:nvSpPr>
              <p:cNvPr id="6185" name="AutoShape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9" cy="408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186" name="AutoShape 132"/>
              <p:cNvSpPr>
                <a:spLocks noChangeArrowheads="1"/>
              </p:cNvSpPr>
              <p:nvPr/>
            </p:nvSpPr>
            <p:spPr bwMode="auto">
              <a:xfrm>
                <a:off x="1252" y="0"/>
                <a:ext cx="1410" cy="412"/>
              </a:xfrm>
              <a:prstGeom prst="cube">
                <a:avLst>
                  <a:gd name="adj" fmla="val 25000"/>
                </a:avLst>
              </a:prstGeom>
              <a:solidFill>
                <a:srgbClr val="7575D1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187" name="Text Box 133"/>
            <p:cNvSpPr txBox="1">
              <a:spLocks noChangeArrowheads="1"/>
            </p:cNvSpPr>
            <p:nvPr/>
          </p:nvSpPr>
          <p:spPr bwMode="auto">
            <a:xfrm>
              <a:off x="38" y="132"/>
              <a:ext cx="189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</a:t>
              </a:r>
            </a:p>
          </p:txBody>
        </p:sp>
        <p:sp>
          <p:nvSpPr>
            <p:cNvPr id="6188" name="Text Box 134"/>
            <p:cNvSpPr txBox="1">
              <a:spLocks noChangeArrowheads="1"/>
            </p:cNvSpPr>
            <p:nvPr/>
          </p:nvSpPr>
          <p:spPr bwMode="auto">
            <a:xfrm>
              <a:off x="1683" y="136"/>
              <a:ext cx="185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</a:t>
              </a:r>
            </a:p>
          </p:txBody>
        </p:sp>
      </p:grpSp>
      <p:grpSp>
        <p:nvGrpSpPr>
          <p:cNvPr id="6189" name="Group 45"/>
          <p:cNvGrpSpPr/>
          <p:nvPr/>
        </p:nvGrpSpPr>
        <p:grpSpPr bwMode="auto">
          <a:xfrm>
            <a:off x="5638800" y="3990975"/>
            <a:ext cx="3290888" cy="728663"/>
            <a:chOff x="0" y="0"/>
            <a:chExt cx="2073" cy="459"/>
          </a:xfrm>
        </p:grpSpPr>
        <p:grpSp>
          <p:nvGrpSpPr>
            <p:cNvPr id="6190" name="Group 46"/>
            <p:cNvGrpSpPr/>
            <p:nvPr/>
          </p:nvGrpSpPr>
          <p:grpSpPr bwMode="auto">
            <a:xfrm>
              <a:off x="0" y="0"/>
              <a:ext cx="2073" cy="459"/>
              <a:chOff x="0" y="0"/>
              <a:chExt cx="2662" cy="412"/>
            </a:xfrm>
          </p:grpSpPr>
          <p:sp>
            <p:nvSpPr>
              <p:cNvPr id="6191" name="AutoShape 10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9" cy="408"/>
              </a:xfrm>
              <a:prstGeom prst="cube">
                <a:avLst>
                  <a:gd name="adj" fmla="val 25000"/>
                </a:avLst>
              </a:prstGeom>
              <a:solidFill>
                <a:srgbClr val="7575D1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192" name="AutoShape 102"/>
              <p:cNvSpPr>
                <a:spLocks noChangeArrowheads="1"/>
              </p:cNvSpPr>
              <p:nvPr/>
            </p:nvSpPr>
            <p:spPr bwMode="auto">
              <a:xfrm>
                <a:off x="1252" y="0"/>
                <a:ext cx="1410" cy="412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mpd="sng">
                <a:solidFill>
                  <a:srgbClr val="000000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193" name="Text Box 103"/>
            <p:cNvSpPr txBox="1">
              <a:spLocks noChangeArrowheads="1"/>
            </p:cNvSpPr>
            <p:nvPr/>
          </p:nvSpPr>
          <p:spPr bwMode="auto">
            <a:xfrm>
              <a:off x="36" y="132"/>
              <a:ext cx="189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S</a:t>
              </a:r>
            </a:p>
          </p:txBody>
        </p:sp>
        <p:sp>
          <p:nvSpPr>
            <p:cNvPr id="6194" name="Text Box 104"/>
            <p:cNvSpPr txBox="1">
              <a:spLocks noChangeArrowheads="1"/>
            </p:cNvSpPr>
            <p:nvPr/>
          </p:nvSpPr>
          <p:spPr bwMode="auto">
            <a:xfrm>
              <a:off x="1705" y="183"/>
              <a:ext cx="185" cy="23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0" y="246782"/>
            <a:ext cx="9467528" cy="1008112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"/>
            <p:cNvSpPr txBox="1"/>
            <p:nvPr/>
          </p:nvSpPr>
          <p:spPr>
            <a:xfrm>
              <a:off x="323528" y="379983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三、研讨</a:t>
              </a:r>
              <a:r>
                <a:rPr lang="en-US" altLang="zh-CN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1</a:t>
              </a:r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：磁极间作用的规律是什么？</a:t>
              </a:r>
            </a:p>
          </p:txBody>
        </p:sp>
      </p:grpSp>
      <p:grpSp>
        <p:nvGrpSpPr>
          <p:cNvPr id="54" name="Group 23"/>
          <p:cNvGrpSpPr/>
          <p:nvPr/>
        </p:nvGrpSpPr>
        <p:grpSpPr bwMode="auto">
          <a:xfrm>
            <a:off x="4067175" y="4435574"/>
            <a:ext cx="968375" cy="1587"/>
            <a:chOff x="0" y="0"/>
            <a:chExt cx="610" cy="1"/>
          </a:xfrm>
        </p:grpSpPr>
        <p:sp>
          <p:nvSpPr>
            <p:cNvPr id="55" name="Line 24"/>
            <p:cNvSpPr>
              <a:spLocks noChangeShapeType="1"/>
            </p:cNvSpPr>
            <p:nvPr/>
          </p:nvSpPr>
          <p:spPr bwMode="auto">
            <a:xfrm>
              <a:off x="317" y="0"/>
              <a:ext cx="293" cy="1"/>
            </a:xfrm>
            <a:prstGeom prst="line">
              <a:avLst/>
            </a:prstGeom>
            <a:noFill/>
            <a:ln w="5715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Line 25"/>
            <p:cNvSpPr>
              <a:spLocks noChangeShapeType="1"/>
            </p:cNvSpPr>
            <p:nvPr/>
          </p:nvSpPr>
          <p:spPr bwMode="auto">
            <a:xfrm flipH="1">
              <a:off x="0" y="0"/>
              <a:ext cx="290" cy="1"/>
            </a:xfrm>
            <a:prstGeom prst="line">
              <a:avLst/>
            </a:prstGeom>
            <a:noFill/>
            <a:ln w="5715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Group 26"/>
          <p:cNvGrpSpPr/>
          <p:nvPr/>
        </p:nvGrpSpPr>
        <p:grpSpPr bwMode="auto">
          <a:xfrm>
            <a:off x="4067175" y="5587652"/>
            <a:ext cx="963613" cy="1588"/>
            <a:chOff x="0" y="0"/>
            <a:chExt cx="607" cy="1"/>
          </a:xfrm>
        </p:grpSpPr>
        <p:sp>
          <p:nvSpPr>
            <p:cNvPr id="58" name="Line 12"/>
            <p:cNvSpPr>
              <a:spLocks noChangeShapeType="1"/>
            </p:cNvSpPr>
            <p:nvPr/>
          </p:nvSpPr>
          <p:spPr bwMode="auto">
            <a:xfrm>
              <a:off x="0" y="0"/>
              <a:ext cx="293" cy="1"/>
            </a:xfrm>
            <a:prstGeom prst="line">
              <a:avLst/>
            </a:prstGeom>
            <a:noFill/>
            <a:ln w="5715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14"/>
            <p:cNvSpPr>
              <a:spLocks noChangeShapeType="1"/>
            </p:cNvSpPr>
            <p:nvPr/>
          </p:nvSpPr>
          <p:spPr bwMode="auto">
            <a:xfrm flipH="1">
              <a:off x="317" y="0"/>
              <a:ext cx="290" cy="1"/>
            </a:xfrm>
            <a:prstGeom prst="line">
              <a:avLst/>
            </a:prstGeom>
            <a:noFill/>
            <a:ln w="5715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" name="Group 41"/>
          <p:cNvGrpSpPr/>
          <p:nvPr/>
        </p:nvGrpSpPr>
        <p:grpSpPr bwMode="auto">
          <a:xfrm>
            <a:off x="4071938" y="1983209"/>
            <a:ext cx="963612" cy="1587"/>
            <a:chOff x="0" y="0"/>
            <a:chExt cx="607" cy="1"/>
          </a:xfrm>
        </p:grpSpPr>
        <p:sp>
          <p:nvSpPr>
            <p:cNvPr id="61" name="Line 12"/>
            <p:cNvSpPr>
              <a:spLocks noChangeShapeType="1"/>
            </p:cNvSpPr>
            <p:nvPr/>
          </p:nvSpPr>
          <p:spPr bwMode="auto">
            <a:xfrm>
              <a:off x="0" y="0"/>
              <a:ext cx="293" cy="1"/>
            </a:xfrm>
            <a:prstGeom prst="line">
              <a:avLst/>
            </a:prstGeom>
            <a:noFill/>
            <a:ln w="57150" cap="flat" cmpd="sng">
              <a:solidFill>
                <a:srgbClr val="00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14"/>
            <p:cNvSpPr>
              <a:spLocks noChangeShapeType="1"/>
            </p:cNvSpPr>
            <p:nvPr/>
          </p:nvSpPr>
          <p:spPr bwMode="auto">
            <a:xfrm flipH="1">
              <a:off x="317" y="0"/>
              <a:ext cx="290" cy="1"/>
            </a:xfrm>
            <a:prstGeom prst="line">
              <a:avLst/>
            </a:prstGeom>
            <a:noFill/>
            <a:ln w="57150" cap="flat" cmpd="sng">
              <a:solidFill>
                <a:srgbClr val="00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" name="Group 44"/>
          <p:cNvGrpSpPr/>
          <p:nvPr/>
        </p:nvGrpSpPr>
        <p:grpSpPr bwMode="auto">
          <a:xfrm>
            <a:off x="4000500" y="3198787"/>
            <a:ext cx="968375" cy="1588"/>
            <a:chOff x="0" y="0"/>
            <a:chExt cx="610" cy="1"/>
          </a:xfrm>
        </p:grpSpPr>
        <p:sp>
          <p:nvSpPr>
            <p:cNvPr id="64" name="Line 24"/>
            <p:cNvSpPr>
              <a:spLocks noChangeShapeType="1"/>
            </p:cNvSpPr>
            <p:nvPr/>
          </p:nvSpPr>
          <p:spPr bwMode="auto">
            <a:xfrm>
              <a:off x="317" y="0"/>
              <a:ext cx="293" cy="1"/>
            </a:xfrm>
            <a:prstGeom prst="line">
              <a:avLst/>
            </a:prstGeom>
            <a:noFill/>
            <a:ln w="57150" cap="flat" cmpd="sng">
              <a:solidFill>
                <a:srgbClr val="00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25"/>
            <p:cNvSpPr>
              <a:spLocks noChangeShapeType="1"/>
            </p:cNvSpPr>
            <p:nvPr/>
          </p:nvSpPr>
          <p:spPr bwMode="auto">
            <a:xfrm flipH="1">
              <a:off x="0" y="0"/>
              <a:ext cx="290" cy="1"/>
            </a:xfrm>
            <a:prstGeom prst="line">
              <a:avLst/>
            </a:prstGeom>
            <a:noFill/>
            <a:ln w="57150" cap="flat" cmpd="sng">
              <a:solidFill>
                <a:srgbClr val="00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741E-7 L 0.13125 -0.0004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-0.12344 -0.0004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37 L 0.10417 -0.00555 " pathEditMode="relative" rAng="0" ptsTypes="AA">
                                      <p:cBhvr>
                                        <p:cTn id="19" dur="2000" spd="-996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55 -0.00185 L 0.00382 -0.003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84 -0.00185 L 0.00538 -0.003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7.40741E-7 L -0.09184 -0.00185 " pathEditMode="relative" rAng="0" ptsTypes="AA">
                                      <p:cBhvr>
                                        <p:cTn id="25" dur="1000" spd="-996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37 L 0.10417 -0.00555 " pathEditMode="relative" rAng="0" ptsTypes="AA">
                                      <p:cBhvr>
                                        <p:cTn id="29" dur="2000" spd="-996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55 -0.00185 L 0.00382 -0.0037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84 -0.00185 L 0.00538 -0.003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7.40741E-7 L -0.09184 -0.00185 " pathEditMode="relative" rAng="0" ptsTypes="AA">
                                      <p:cBhvr>
                                        <p:cTn id="35" dur="1000" spd="-996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741E-7 L 0.13125 -0.0004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-0.12344 -0.0004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流程图: 过程 3"/>
          <p:cNvSpPr>
            <a:spLocks noChangeArrowheads="1"/>
          </p:cNvSpPr>
          <p:nvPr/>
        </p:nvSpPr>
        <p:spPr bwMode="auto">
          <a:xfrm>
            <a:off x="500063" y="3299247"/>
            <a:ext cx="3143250" cy="785812"/>
          </a:xfrm>
          <a:prstGeom prst="flowChartProcess">
            <a:avLst/>
          </a:prstGeom>
          <a:solidFill>
            <a:schemeClr val="accent1"/>
          </a:solidFill>
          <a:ln w="25400" cmpd="sng">
            <a:solidFill>
              <a:srgbClr val="89A4A7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2" name="流程图: 过程 5"/>
          <p:cNvSpPr>
            <a:spLocks noChangeArrowheads="1"/>
          </p:cNvSpPr>
          <p:nvPr/>
        </p:nvSpPr>
        <p:spPr bwMode="auto">
          <a:xfrm>
            <a:off x="500063" y="4299372"/>
            <a:ext cx="3143250" cy="785812"/>
          </a:xfrm>
          <a:prstGeom prst="flowChartProcess">
            <a:avLst/>
          </a:prstGeom>
          <a:solidFill>
            <a:schemeClr val="accent1"/>
          </a:solidFill>
          <a:ln w="25400" cmpd="sng">
            <a:solidFill>
              <a:srgbClr val="89A4A7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3" name="流程图: 过程 8"/>
          <p:cNvSpPr>
            <a:spLocks noChangeArrowheads="1"/>
          </p:cNvSpPr>
          <p:nvPr/>
        </p:nvSpPr>
        <p:spPr bwMode="auto">
          <a:xfrm>
            <a:off x="5500688" y="3299247"/>
            <a:ext cx="3143250" cy="785812"/>
          </a:xfrm>
          <a:prstGeom prst="flowChartProcess">
            <a:avLst/>
          </a:prstGeom>
          <a:solidFill>
            <a:schemeClr val="accent1"/>
          </a:solidFill>
          <a:ln w="25400" cmpd="sng">
            <a:solidFill>
              <a:srgbClr val="89A4A7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4" name="流程图: 过程 9"/>
          <p:cNvSpPr>
            <a:spLocks noChangeArrowheads="1"/>
          </p:cNvSpPr>
          <p:nvPr/>
        </p:nvSpPr>
        <p:spPr bwMode="auto">
          <a:xfrm>
            <a:off x="5500688" y="4299372"/>
            <a:ext cx="3143250" cy="785812"/>
          </a:xfrm>
          <a:prstGeom prst="flowChartProcess">
            <a:avLst/>
          </a:prstGeom>
          <a:solidFill>
            <a:schemeClr val="accent1"/>
          </a:solidFill>
          <a:ln w="25400" cmpd="sng">
            <a:solidFill>
              <a:srgbClr val="89A4A7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174625" y="5156621"/>
            <a:ext cx="8572500" cy="1624484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latin typeface="+mj-ea"/>
                <a:ea typeface="+mj-ea"/>
              </a:rPr>
              <a:t>我发现：当两个磁极相互靠近时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                               ）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6" name="矩形 12"/>
          <p:cNvSpPr>
            <a:spLocks noChangeArrowheads="1"/>
          </p:cNvSpPr>
          <p:nvPr/>
        </p:nvSpPr>
        <p:spPr bwMode="auto">
          <a:xfrm>
            <a:off x="0" y="6095826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同极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相互排斥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，异极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相互吸引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7" name="Text Box 104"/>
          <p:cNvSpPr txBox="1">
            <a:spLocks noChangeArrowheads="1"/>
          </p:cNvSpPr>
          <p:nvPr/>
        </p:nvSpPr>
        <p:spPr bwMode="auto">
          <a:xfrm>
            <a:off x="571500" y="3367509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sp>
        <p:nvSpPr>
          <p:cNvPr id="7178" name="Text Box 104"/>
          <p:cNvSpPr txBox="1">
            <a:spLocks noChangeArrowheads="1"/>
          </p:cNvSpPr>
          <p:nvPr/>
        </p:nvSpPr>
        <p:spPr bwMode="auto">
          <a:xfrm>
            <a:off x="3143250" y="3367509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</a:p>
        </p:txBody>
      </p:sp>
      <p:sp>
        <p:nvSpPr>
          <p:cNvPr id="7179" name="Text Box 104"/>
          <p:cNvSpPr txBox="1">
            <a:spLocks noChangeArrowheads="1"/>
          </p:cNvSpPr>
          <p:nvPr/>
        </p:nvSpPr>
        <p:spPr bwMode="auto">
          <a:xfrm>
            <a:off x="571500" y="4370809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sp>
        <p:nvSpPr>
          <p:cNvPr id="7180" name="Text Box 104"/>
          <p:cNvSpPr txBox="1">
            <a:spLocks noChangeArrowheads="1"/>
          </p:cNvSpPr>
          <p:nvPr/>
        </p:nvSpPr>
        <p:spPr bwMode="auto">
          <a:xfrm>
            <a:off x="3143250" y="4370809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</a:p>
        </p:txBody>
      </p:sp>
      <p:sp>
        <p:nvSpPr>
          <p:cNvPr id="7181" name="Text Box 104"/>
          <p:cNvSpPr txBox="1">
            <a:spLocks noChangeArrowheads="1"/>
          </p:cNvSpPr>
          <p:nvPr/>
        </p:nvSpPr>
        <p:spPr bwMode="auto">
          <a:xfrm>
            <a:off x="5572125" y="3370684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</a:p>
        </p:txBody>
      </p:sp>
      <p:sp>
        <p:nvSpPr>
          <p:cNvPr id="7182" name="Text Box 104"/>
          <p:cNvSpPr txBox="1">
            <a:spLocks noChangeArrowheads="1"/>
          </p:cNvSpPr>
          <p:nvPr/>
        </p:nvSpPr>
        <p:spPr bwMode="auto">
          <a:xfrm>
            <a:off x="8143875" y="4373984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</a:p>
        </p:txBody>
      </p:sp>
      <p:sp>
        <p:nvSpPr>
          <p:cNvPr id="7183" name="Text Box 104"/>
          <p:cNvSpPr txBox="1">
            <a:spLocks noChangeArrowheads="1"/>
          </p:cNvSpPr>
          <p:nvPr/>
        </p:nvSpPr>
        <p:spPr bwMode="auto">
          <a:xfrm>
            <a:off x="5572125" y="4370809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sp>
        <p:nvSpPr>
          <p:cNvPr id="7184" name="Text Box 104"/>
          <p:cNvSpPr txBox="1">
            <a:spLocks noChangeArrowheads="1"/>
          </p:cNvSpPr>
          <p:nvPr/>
        </p:nvSpPr>
        <p:spPr bwMode="auto">
          <a:xfrm>
            <a:off x="8143875" y="3367509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grpSp>
        <p:nvGrpSpPr>
          <p:cNvPr id="7191" name="Group 23"/>
          <p:cNvGrpSpPr/>
          <p:nvPr/>
        </p:nvGrpSpPr>
        <p:grpSpPr bwMode="auto">
          <a:xfrm>
            <a:off x="4067175" y="3718347"/>
            <a:ext cx="968375" cy="1587"/>
            <a:chOff x="0" y="0"/>
            <a:chExt cx="610" cy="1"/>
          </a:xfrm>
        </p:grpSpPr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>
              <a:off x="317" y="0"/>
              <a:ext cx="293" cy="1"/>
            </a:xfrm>
            <a:prstGeom prst="line">
              <a:avLst/>
            </a:prstGeom>
            <a:noFill/>
            <a:ln w="5715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Line 25"/>
            <p:cNvSpPr>
              <a:spLocks noChangeShapeType="1"/>
            </p:cNvSpPr>
            <p:nvPr/>
          </p:nvSpPr>
          <p:spPr bwMode="auto">
            <a:xfrm flipH="1">
              <a:off x="0" y="0"/>
              <a:ext cx="290" cy="1"/>
            </a:xfrm>
            <a:prstGeom prst="line">
              <a:avLst/>
            </a:prstGeom>
            <a:noFill/>
            <a:ln w="5715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4" name="Group 26"/>
          <p:cNvGrpSpPr/>
          <p:nvPr/>
        </p:nvGrpSpPr>
        <p:grpSpPr bwMode="auto">
          <a:xfrm>
            <a:off x="4067175" y="4726409"/>
            <a:ext cx="963613" cy="1588"/>
            <a:chOff x="0" y="0"/>
            <a:chExt cx="607" cy="1"/>
          </a:xfrm>
        </p:grpSpPr>
        <p:sp>
          <p:nvSpPr>
            <p:cNvPr id="7195" name="Line 12"/>
            <p:cNvSpPr>
              <a:spLocks noChangeShapeType="1"/>
            </p:cNvSpPr>
            <p:nvPr/>
          </p:nvSpPr>
          <p:spPr bwMode="auto">
            <a:xfrm>
              <a:off x="0" y="0"/>
              <a:ext cx="293" cy="1"/>
            </a:xfrm>
            <a:prstGeom prst="line">
              <a:avLst/>
            </a:prstGeom>
            <a:noFill/>
            <a:ln w="5715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Line 14"/>
            <p:cNvSpPr>
              <a:spLocks noChangeShapeType="1"/>
            </p:cNvSpPr>
            <p:nvPr/>
          </p:nvSpPr>
          <p:spPr bwMode="auto">
            <a:xfrm flipH="1">
              <a:off x="317" y="0"/>
              <a:ext cx="290" cy="1"/>
            </a:xfrm>
            <a:prstGeom prst="line">
              <a:avLst/>
            </a:prstGeom>
            <a:noFill/>
            <a:ln w="57150" cmpd="sng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7" name="流程图: 过程 6"/>
          <p:cNvSpPr>
            <a:spLocks noChangeArrowheads="1"/>
          </p:cNvSpPr>
          <p:nvPr/>
        </p:nvSpPr>
        <p:spPr bwMode="auto">
          <a:xfrm>
            <a:off x="500063" y="1197397"/>
            <a:ext cx="3143250" cy="785812"/>
          </a:xfrm>
          <a:prstGeom prst="flowChartProcess">
            <a:avLst/>
          </a:prstGeom>
          <a:solidFill>
            <a:schemeClr val="accent1"/>
          </a:solidFill>
          <a:ln w="25400" cap="flat" cmpd="sng">
            <a:solidFill>
              <a:srgbClr val="89A4A7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98" name="流程图: 过程 7"/>
          <p:cNvSpPr>
            <a:spLocks noChangeArrowheads="1"/>
          </p:cNvSpPr>
          <p:nvPr/>
        </p:nvSpPr>
        <p:spPr bwMode="auto">
          <a:xfrm>
            <a:off x="500063" y="2197522"/>
            <a:ext cx="3143250" cy="785812"/>
          </a:xfrm>
          <a:prstGeom prst="flowChartProcess">
            <a:avLst/>
          </a:prstGeom>
          <a:solidFill>
            <a:schemeClr val="accent1"/>
          </a:solidFill>
          <a:ln w="25400" cap="flat" cmpd="sng">
            <a:solidFill>
              <a:srgbClr val="89A4A7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99" name="流程图: 过程 10"/>
          <p:cNvSpPr>
            <a:spLocks noChangeArrowheads="1"/>
          </p:cNvSpPr>
          <p:nvPr/>
        </p:nvSpPr>
        <p:spPr bwMode="auto">
          <a:xfrm>
            <a:off x="5500688" y="1197397"/>
            <a:ext cx="3143250" cy="785812"/>
          </a:xfrm>
          <a:prstGeom prst="flowChartProcess">
            <a:avLst/>
          </a:prstGeom>
          <a:solidFill>
            <a:schemeClr val="accent1"/>
          </a:solidFill>
          <a:ln w="25400" cap="flat" cmpd="sng">
            <a:solidFill>
              <a:srgbClr val="89A4A7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200" name="流程图: 过程 11"/>
          <p:cNvSpPr>
            <a:spLocks noChangeArrowheads="1"/>
          </p:cNvSpPr>
          <p:nvPr/>
        </p:nvSpPr>
        <p:spPr bwMode="auto">
          <a:xfrm>
            <a:off x="5500688" y="2197522"/>
            <a:ext cx="3143250" cy="785812"/>
          </a:xfrm>
          <a:prstGeom prst="flowChartProcess">
            <a:avLst/>
          </a:prstGeom>
          <a:solidFill>
            <a:schemeClr val="accent1"/>
          </a:solidFill>
          <a:ln w="25400" cap="flat" cmpd="sng">
            <a:solidFill>
              <a:srgbClr val="89A4A7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201" name="Text Box 104"/>
          <p:cNvSpPr txBox="1">
            <a:spLocks noChangeArrowheads="1"/>
          </p:cNvSpPr>
          <p:nvPr/>
        </p:nvSpPr>
        <p:spPr bwMode="auto">
          <a:xfrm>
            <a:off x="5572125" y="2265784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sp>
        <p:nvSpPr>
          <p:cNvPr id="7202" name="Text Box 104"/>
          <p:cNvSpPr txBox="1">
            <a:spLocks noChangeArrowheads="1"/>
          </p:cNvSpPr>
          <p:nvPr/>
        </p:nvSpPr>
        <p:spPr bwMode="auto">
          <a:xfrm>
            <a:off x="8143875" y="2265784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</a:p>
        </p:txBody>
      </p:sp>
      <p:sp>
        <p:nvSpPr>
          <p:cNvPr id="7203" name="Text Box 104"/>
          <p:cNvSpPr txBox="1">
            <a:spLocks noChangeArrowheads="1"/>
          </p:cNvSpPr>
          <p:nvPr/>
        </p:nvSpPr>
        <p:spPr bwMode="auto">
          <a:xfrm>
            <a:off x="571500" y="1272009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</a:p>
        </p:txBody>
      </p:sp>
      <p:sp>
        <p:nvSpPr>
          <p:cNvPr id="7204" name="Text Box 104"/>
          <p:cNvSpPr txBox="1">
            <a:spLocks noChangeArrowheads="1"/>
          </p:cNvSpPr>
          <p:nvPr/>
        </p:nvSpPr>
        <p:spPr bwMode="auto">
          <a:xfrm>
            <a:off x="3143250" y="1268834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sp>
        <p:nvSpPr>
          <p:cNvPr id="7205" name="Text Box 104"/>
          <p:cNvSpPr txBox="1">
            <a:spLocks noChangeArrowheads="1"/>
          </p:cNvSpPr>
          <p:nvPr/>
        </p:nvSpPr>
        <p:spPr bwMode="auto">
          <a:xfrm>
            <a:off x="571500" y="2272134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</a:p>
        </p:txBody>
      </p:sp>
      <p:sp>
        <p:nvSpPr>
          <p:cNvPr id="7206" name="Text Box 104"/>
          <p:cNvSpPr txBox="1">
            <a:spLocks noChangeArrowheads="1"/>
          </p:cNvSpPr>
          <p:nvPr/>
        </p:nvSpPr>
        <p:spPr bwMode="auto">
          <a:xfrm>
            <a:off x="3143250" y="2268959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sp>
        <p:nvSpPr>
          <p:cNvPr id="7207" name="Text Box 104"/>
          <p:cNvSpPr txBox="1">
            <a:spLocks noChangeArrowheads="1"/>
          </p:cNvSpPr>
          <p:nvPr/>
        </p:nvSpPr>
        <p:spPr bwMode="auto">
          <a:xfrm>
            <a:off x="5572125" y="1265659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</a:p>
        </p:txBody>
      </p:sp>
      <p:sp>
        <p:nvSpPr>
          <p:cNvPr id="7208" name="Text Box 104"/>
          <p:cNvSpPr txBox="1">
            <a:spLocks noChangeArrowheads="1"/>
          </p:cNvSpPr>
          <p:nvPr/>
        </p:nvSpPr>
        <p:spPr bwMode="auto">
          <a:xfrm>
            <a:off x="8143875" y="1262484"/>
            <a:ext cx="428625" cy="6461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</a:p>
        </p:txBody>
      </p:sp>
      <p:grpSp>
        <p:nvGrpSpPr>
          <p:cNvPr id="7209" name="Group 41"/>
          <p:cNvGrpSpPr/>
          <p:nvPr/>
        </p:nvGrpSpPr>
        <p:grpSpPr bwMode="auto">
          <a:xfrm>
            <a:off x="4071938" y="1626022"/>
            <a:ext cx="963612" cy="1587"/>
            <a:chOff x="0" y="0"/>
            <a:chExt cx="607" cy="1"/>
          </a:xfrm>
        </p:grpSpPr>
        <p:sp>
          <p:nvSpPr>
            <p:cNvPr id="7210" name="Line 12"/>
            <p:cNvSpPr>
              <a:spLocks noChangeShapeType="1"/>
            </p:cNvSpPr>
            <p:nvPr/>
          </p:nvSpPr>
          <p:spPr bwMode="auto">
            <a:xfrm>
              <a:off x="0" y="0"/>
              <a:ext cx="293" cy="1"/>
            </a:xfrm>
            <a:prstGeom prst="line">
              <a:avLst/>
            </a:prstGeom>
            <a:noFill/>
            <a:ln w="57150" cap="flat" cmpd="sng">
              <a:solidFill>
                <a:srgbClr val="00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Line 14"/>
            <p:cNvSpPr>
              <a:spLocks noChangeShapeType="1"/>
            </p:cNvSpPr>
            <p:nvPr/>
          </p:nvSpPr>
          <p:spPr bwMode="auto">
            <a:xfrm flipH="1">
              <a:off x="317" y="0"/>
              <a:ext cx="290" cy="1"/>
            </a:xfrm>
            <a:prstGeom prst="line">
              <a:avLst/>
            </a:prstGeom>
            <a:noFill/>
            <a:ln w="57150" cap="flat" cmpd="sng">
              <a:solidFill>
                <a:srgbClr val="00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12" name="Group 44"/>
          <p:cNvGrpSpPr/>
          <p:nvPr/>
        </p:nvGrpSpPr>
        <p:grpSpPr bwMode="auto">
          <a:xfrm>
            <a:off x="4000500" y="2697584"/>
            <a:ext cx="968375" cy="1588"/>
            <a:chOff x="0" y="0"/>
            <a:chExt cx="610" cy="1"/>
          </a:xfrm>
        </p:grpSpPr>
        <p:sp>
          <p:nvSpPr>
            <p:cNvPr id="7213" name="Line 24"/>
            <p:cNvSpPr>
              <a:spLocks noChangeShapeType="1"/>
            </p:cNvSpPr>
            <p:nvPr/>
          </p:nvSpPr>
          <p:spPr bwMode="auto">
            <a:xfrm>
              <a:off x="317" y="0"/>
              <a:ext cx="293" cy="1"/>
            </a:xfrm>
            <a:prstGeom prst="line">
              <a:avLst/>
            </a:prstGeom>
            <a:noFill/>
            <a:ln w="57150" cap="flat" cmpd="sng">
              <a:solidFill>
                <a:srgbClr val="00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4" name="Line 25"/>
            <p:cNvSpPr>
              <a:spLocks noChangeShapeType="1"/>
            </p:cNvSpPr>
            <p:nvPr/>
          </p:nvSpPr>
          <p:spPr bwMode="auto">
            <a:xfrm flipH="1">
              <a:off x="0" y="0"/>
              <a:ext cx="290" cy="1"/>
            </a:xfrm>
            <a:prstGeom prst="line">
              <a:avLst/>
            </a:prstGeom>
            <a:noFill/>
            <a:ln w="57150" cap="flat" cmpd="sng">
              <a:solidFill>
                <a:srgbClr val="00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121727"/>
            <a:ext cx="9467528" cy="1008112"/>
            <a:chOff x="0" y="260648"/>
            <a:chExt cx="9467528" cy="1008112"/>
          </a:xfrm>
        </p:grpSpPr>
        <p:sp>
          <p:nvSpPr>
            <p:cNvPr id="48" name="矩形 47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TextBox 5"/>
            <p:cNvSpPr txBox="1"/>
            <p:nvPr/>
          </p:nvSpPr>
          <p:spPr>
            <a:xfrm>
              <a:off x="323528" y="379983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我们的发现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/>
        </p:nvSpPr>
        <p:spPr>
          <a:xfrm>
            <a:off x="5940152" y="3356992"/>
            <a:ext cx="3096344" cy="36004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260648"/>
            <a:ext cx="9467528" cy="1008112"/>
            <a:chOff x="0" y="260648"/>
            <a:chExt cx="9467528" cy="1008112"/>
          </a:xfrm>
        </p:grpSpPr>
        <p:sp>
          <p:nvSpPr>
            <p:cNvPr id="4" name="矩形 3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323528" y="379983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你现在能判断</a:t>
              </a:r>
              <a:r>
                <a:rPr lang="en-US" altLang="zh-CN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1</a:t>
              </a:r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、</a:t>
              </a:r>
              <a:r>
                <a:rPr lang="en-US" altLang="zh-CN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分别是什么磁极吗？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804248" y="2775991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条状物体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97186" y="334996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9190" y="334996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9512" y="2564904"/>
            <a:ext cx="3645403" cy="1944215"/>
            <a:chOff x="179512" y="2564904"/>
            <a:chExt cx="3645403" cy="19442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/>
            <a:srcRect l="44400" t="41600" r="33200" b="26901"/>
            <a:stretch>
              <a:fillRect/>
            </a:stretch>
          </p:blipFill>
          <p:spPr>
            <a:xfrm rot="16200000">
              <a:off x="1030106" y="1714310"/>
              <a:ext cx="1944215" cy="364540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 flipH="1">
              <a:off x="467544" y="3356992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3014828" y="3356992"/>
              <a:ext cx="4320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724128" y="3818657"/>
            <a:ext cx="1080120" cy="930587"/>
            <a:chOff x="5724128" y="3818657"/>
            <a:chExt cx="1080120" cy="930587"/>
          </a:xfrm>
        </p:grpSpPr>
        <p:sp>
          <p:nvSpPr>
            <p:cNvPr id="19" name="文本框 18"/>
            <p:cNvSpPr txBox="1"/>
            <p:nvPr/>
          </p:nvSpPr>
          <p:spPr>
            <a:xfrm>
              <a:off x="5724128" y="4226024"/>
              <a:ext cx="108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极</a:t>
              </a:r>
            </a:p>
          </p:txBody>
        </p:sp>
        <p:cxnSp>
          <p:nvCxnSpPr>
            <p:cNvPr id="21" name="直接箭头连接符 20"/>
            <p:cNvCxnSpPr/>
            <p:nvPr/>
          </p:nvCxnSpPr>
          <p:spPr>
            <a:xfrm flipV="1">
              <a:off x="6156176" y="3818657"/>
              <a:ext cx="0" cy="432048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8303146" y="3818657"/>
            <a:ext cx="1080120" cy="930587"/>
            <a:chOff x="5724128" y="3818657"/>
            <a:chExt cx="1080120" cy="930587"/>
          </a:xfrm>
        </p:grpSpPr>
        <p:sp>
          <p:nvSpPr>
            <p:cNvPr id="24" name="文本框 23"/>
            <p:cNvSpPr txBox="1"/>
            <p:nvPr/>
          </p:nvSpPr>
          <p:spPr>
            <a:xfrm>
              <a:off x="5724128" y="4226024"/>
              <a:ext cx="1080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极</a:t>
              </a:r>
            </a:p>
          </p:txBody>
        </p:sp>
        <p:cxnSp>
          <p:nvCxnSpPr>
            <p:cNvPr id="25" name="直接箭头连接符 24"/>
            <p:cNvCxnSpPr/>
            <p:nvPr/>
          </p:nvCxnSpPr>
          <p:spPr>
            <a:xfrm flipV="1">
              <a:off x="6156176" y="3818657"/>
              <a:ext cx="0" cy="432048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0.23386 -7.40741E-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560</Words>
  <Application>Microsoft Office PowerPoint</Application>
  <PresentationFormat>全屏显示(4:3)</PresentationFormat>
  <Paragraphs>102</Paragraphs>
  <Slides>12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300</cp:revision>
  <dcterms:created xsi:type="dcterms:W3CDTF">2017-08-06T08:46:00Z</dcterms:created>
  <dcterms:modified xsi:type="dcterms:W3CDTF">2019-03-10T13:19:25Z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