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tags/tag1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7" r:id="rId2"/>
    <p:sldId id="341" r:id="rId3"/>
    <p:sldId id="339" r:id="rId4"/>
    <p:sldId id="342" r:id="rId5"/>
    <p:sldId id="340" r:id="rId6"/>
    <p:sldId id="344" r:id="rId7"/>
    <p:sldId id="345" r:id="rId8"/>
    <p:sldId id="343" r:id="rId9"/>
    <p:sldId id="346" r:id="rId10"/>
    <p:sldId id="337" r:id="rId11"/>
    <p:sldId id="347" r:id="rId12"/>
    <p:sldId id="338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6699"/>
    <a:srgbClr val="468DE4"/>
    <a:srgbClr val="33FD2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38" autoAdjust="0"/>
    <p:restoredTop sz="94660"/>
  </p:normalViewPr>
  <p:slideViewPr>
    <p:cSldViewPr>
      <p:cViewPr varScale="1">
        <p:scale>
          <a:sx n="67" d="100"/>
          <a:sy n="67" d="100"/>
        </p:scale>
        <p:origin x="-12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F050A-D2AD-4DFE-94E9-DCE49FEDF327}" type="datetimeFigureOut">
              <a:rPr lang="zh-CN" altLang="en-US" smtClean="0"/>
              <a:pPr/>
              <a:t>2019-2-26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5D4FB-E543-44E9-9240-BF368CDFB2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2019-2-26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2019-2-26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26465;&#24418;&#30913;&#38081;&#21560;&#38081;&#31881;.mp4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12.jpe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5157192"/>
            <a:ext cx="9144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小学科学教学网资源建设团队  吴迪 </a:t>
            </a:r>
            <a:endParaRPr lang="en-US" altLang="zh-CN" sz="36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37418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866046"/>
            <a:ext cx="91440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atin typeface="华文中宋" pitchFamily="2" charset="-122"/>
                <a:ea typeface="华文中宋" pitchFamily="2" charset="-122"/>
              </a:rPr>
              <a:t>磁铁的两极</a:t>
            </a: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84652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/>
              <a:t> 教科版二年级下册第一单元第</a:t>
            </a: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38870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Documents and Settings\Administrator\Application Data\Tencent\Users\173692760\QQ\WinTemp\RichOle\KKA5GYAZ%7XMK310Y~@4C~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2780928"/>
            <a:ext cx="6264696" cy="3748108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5292080" y="1844824"/>
            <a:ext cx="3096344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prstClr val="black"/>
                </a:solidFill>
                <a:sym typeface="+mn-ea"/>
              </a:rPr>
              <a:t>活动手册第</a:t>
            </a:r>
            <a:r>
              <a:rPr lang="en-US" altLang="zh-CN" sz="3200" b="1" dirty="0" smtClean="0">
                <a:solidFill>
                  <a:prstClr val="black"/>
                </a:solidFill>
                <a:sym typeface="+mn-ea"/>
              </a:rPr>
              <a:t>5</a:t>
            </a:r>
            <a:r>
              <a:rPr lang="zh-CN" altLang="en-US" sz="3200" b="1" dirty="0" smtClean="0">
                <a:solidFill>
                  <a:prstClr val="black"/>
                </a:solidFill>
                <a:sym typeface="+mn-ea"/>
              </a:rPr>
              <a:t>页</a:t>
            </a:r>
            <a:endParaRPr lang="zh-CN" altLang="en-US" dirty="0"/>
          </a:p>
        </p:txBody>
      </p:sp>
      <p:sp>
        <p:nvSpPr>
          <p:cNvPr id="10" name="Freeform 6"/>
          <p:cNvSpPr>
            <a:spLocks noChangeArrowheads="1"/>
          </p:cNvSpPr>
          <p:nvPr/>
        </p:nvSpPr>
        <p:spPr bwMode="auto">
          <a:xfrm rot="21444136">
            <a:off x="1098589" y="562967"/>
            <a:ext cx="685800" cy="2441709"/>
          </a:xfrm>
          <a:custGeom>
            <a:avLst/>
            <a:gdLst/>
            <a:ahLst/>
            <a:cxnLst>
              <a:cxn ang="0">
                <a:pos x="81" y="30"/>
              </a:cxn>
              <a:cxn ang="0">
                <a:pos x="24" y="50"/>
              </a:cxn>
              <a:cxn ang="0">
                <a:pos x="22" y="548"/>
              </a:cxn>
              <a:cxn ang="0">
                <a:pos x="18" y="650"/>
              </a:cxn>
              <a:cxn ang="0">
                <a:pos x="24" y="787"/>
              </a:cxn>
              <a:cxn ang="0">
                <a:pos x="77" y="764"/>
              </a:cxn>
              <a:cxn ang="0">
                <a:pos x="76" y="655"/>
              </a:cxn>
              <a:cxn ang="0">
                <a:pos x="77" y="540"/>
              </a:cxn>
              <a:cxn ang="0">
                <a:pos x="82" y="31"/>
              </a:cxn>
              <a:cxn ang="0">
                <a:pos x="81" y="30"/>
              </a:cxn>
            </a:cxnLst>
            <a:rect l="0" t="0" r="r" b="b"/>
            <a:pathLst>
              <a:path w="118" h="817">
                <a:moveTo>
                  <a:pt x="81" y="30"/>
                </a:moveTo>
                <a:cubicBezTo>
                  <a:pt x="57" y="10"/>
                  <a:pt x="26" y="0"/>
                  <a:pt x="24" y="50"/>
                </a:cubicBezTo>
                <a:cubicBezTo>
                  <a:pt x="23" y="83"/>
                  <a:pt x="23" y="515"/>
                  <a:pt x="22" y="548"/>
                </a:cubicBezTo>
                <a:cubicBezTo>
                  <a:pt x="20" y="582"/>
                  <a:pt x="18" y="616"/>
                  <a:pt x="18" y="650"/>
                </a:cubicBezTo>
                <a:cubicBezTo>
                  <a:pt x="18" y="692"/>
                  <a:pt x="0" y="750"/>
                  <a:pt x="24" y="787"/>
                </a:cubicBezTo>
                <a:cubicBezTo>
                  <a:pt x="45" y="817"/>
                  <a:pt x="75" y="805"/>
                  <a:pt x="77" y="764"/>
                </a:cubicBezTo>
                <a:cubicBezTo>
                  <a:pt x="78" y="728"/>
                  <a:pt x="75" y="691"/>
                  <a:pt x="76" y="655"/>
                </a:cubicBezTo>
                <a:cubicBezTo>
                  <a:pt x="77" y="617"/>
                  <a:pt x="72" y="577"/>
                  <a:pt x="77" y="540"/>
                </a:cubicBezTo>
                <a:cubicBezTo>
                  <a:pt x="84" y="499"/>
                  <a:pt x="118" y="64"/>
                  <a:pt x="82" y="31"/>
                </a:cubicBezTo>
                <a:cubicBezTo>
                  <a:pt x="82" y="31"/>
                  <a:pt x="81" y="31"/>
                  <a:pt x="81" y="3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1" name="组合 2"/>
          <p:cNvGrpSpPr/>
          <p:nvPr/>
        </p:nvGrpSpPr>
        <p:grpSpPr bwMode="auto">
          <a:xfrm flipH="1">
            <a:off x="251520" y="404664"/>
            <a:ext cx="2471936" cy="1152128"/>
            <a:chOff x="2479904" y="117035"/>
            <a:chExt cx="1703715" cy="754008"/>
          </a:xfrm>
        </p:grpSpPr>
        <p:sp>
          <p:nvSpPr>
            <p:cNvPr id="12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40618" y="620688"/>
            <a:ext cx="16431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方正静蕾简体"/>
                <a:ea typeface="方正静蕾简体"/>
                <a:cs typeface="方正静蕾简体"/>
              </a:rPr>
              <a:t>拓展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19872" y="764704"/>
            <a:ext cx="57241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ea typeface="华文楷体" pitchFamily="2" charset="-122"/>
              </a:rPr>
              <a:t>找出蹄形磁铁的磁极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 bwMode="auto">
          <a:xfrm flipH="1">
            <a:off x="251520" y="404664"/>
            <a:ext cx="2471936" cy="1152128"/>
            <a:chOff x="2479904" y="117035"/>
            <a:chExt cx="1703715" cy="754008"/>
          </a:xfrm>
        </p:grpSpPr>
        <p:sp>
          <p:nvSpPr>
            <p:cNvPr id="12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40618" y="620688"/>
            <a:ext cx="16431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方正静蕾简体"/>
                <a:ea typeface="方正静蕾简体"/>
                <a:cs typeface="方正静蕾简体"/>
              </a:rPr>
              <a:t>拓展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  <p:pic>
        <p:nvPicPr>
          <p:cNvPr id="19" name="Picture 2" descr="(Z4ZY]]0QHOV]IPYA4%$XVQ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1484784"/>
            <a:ext cx="3151166" cy="2736304"/>
          </a:xfrm>
          <a:prstGeom prst="rect">
            <a:avLst/>
          </a:prstGeom>
          <a:noFill/>
        </p:spPr>
      </p:pic>
      <p:sp>
        <p:nvSpPr>
          <p:cNvPr id="21" name="矩形 20"/>
          <p:cNvSpPr/>
          <p:nvPr/>
        </p:nvSpPr>
        <p:spPr>
          <a:xfrm>
            <a:off x="3131840" y="4725144"/>
            <a:ext cx="2808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条形磁铁吸铁粉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22"/>
          <p:cNvSpPr txBox="1">
            <a:spLocks noChangeArrowheads="1"/>
          </p:cNvSpPr>
          <p:nvPr/>
        </p:nvSpPr>
        <p:spPr bwMode="auto">
          <a:xfrm>
            <a:off x="2916238" y="404813"/>
            <a:ext cx="4932362" cy="10160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solidFill>
                  <a:schemeClr val="bg1"/>
                </a:solidFill>
                <a:latin typeface="华文中宋"/>
                <a:ea typeface="华文中宋"/>
                <a:cs typeface="华文中宋"/>
              </a:rPr>
              <a:t>郑重申明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263" y="404813"/>
            <a:ext cx="152717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468313" y="1341438"/>
            <a:ext cx="8424862" cy="53006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/>
                </a:solidFill>
              </a:rPr>
              <a:t>    本课件和配套教案版权归小学科学教学网资源建设团队</a:t>
            </a:r>
            <a:r>
              <a:rPr lang="zh-CN" altLang="en-US" sz="3600" b="1" dirty="0">
                <a:solidFill>
                  <a:schemeClr val="tx1"/>
                </a:solidFill>
              </a:rPr>
              <a:t>所有，供全国小学科学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教师个人在课堂教学中无偿</a:t>
            </a:r>
            <a:r>
              <a:rPr lang="zh-CN" altLang="en-US" sz="3600" b="1" dirty="0">
                <a:solidFill>
                  <a:schemeClr val="tx1"/>
                </a:solidFill>
              </a:rPr>
              <a:t>使用。其他网站或个人想要转载，请与资源建</a:t>
            </a:r>
            <a:r>
              <a:rPr lang="zh-CN" altLang="en-US" sz="3600" b="1" dirty="0">
                <a:solidFill>
                  <a:schemeClr val="tx1"/>
                </a:solidFill>
              </a:rPr>
              <a:t>设团队联系；如果其他网站或个人用于赢利，我们保留追究的权利！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396855">
            <a:off x="2438092" y="3954413"/>
            <a:ext cx="6337240" cy="590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AutoShape 2" descr="https://timgsa.baidu.com/timg?image&amp;quality=80&amp;size=b9999_10000&amp;sec=1550426856071&amp;di=0f2104accb4e52e660f2fa31699376e3&amp;imgtype=0&amp;src=http%3A%2F%2Fimg002.hc360.cn%2Fg3%2FM04%2F21%2F20%2FwKhQvlKeoO-EJFPBAAAAACa8Zxc20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645024"/>
            <a:ext cx="3672408" cy="2712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reeform 6"/>
          <p:cNvSpPr>
            <a:spLocks noChangeArrowheads="1"/>
          </p:cNvSpPr>
          <p:nvPr/>
        </p:nvSpPr>
        <p:spPr bwMode="auto">
          <a:xfrm rot="21444136">
            <a:off x="1098589" y="562967"/>
            <a:ext cx="685800" cy="2441709"/>
          </a:xfrm>
          <a:custGeom>
            <a:avLst/>
            <a:gdLst/>
            <a:ahLst/>
            <a:cxnLst>
              <a:cxn ang="0">
                <a:pos x="81" y="30"/>
              </a:cxn>
              <a:cxn ang="0">
                <a:pos x="24" y="50"/>
              </a:cxn>
              <a:cxn ang="0">
                <a:pos x="22" y="548"/>
              </a:cxn>
              <a:cxn ang="0">
                <a:pos x="18" y="650"/>
              </a:cxn>
              <a:cxn ang="0">
                <a:pos x="24" y="787"/>
              </a:cxn>
              <a:cxn ang="0">
                <a:pos x="77" y="764"/>
              </a:cxn>
              <a:cxn ang="0">
                <a:pos x="76" y="655"/>
              </a:cxn>
              <a:cxn ang="0">
                <a:pos x="77" y="540"/>
              </a:cxn>
              <a:cxn ang="0">
                <a:pos x="82" y="31"/>
              </a:cxn>
              <a:cxn ang="0">
                <a:pos x="81" y="30"/>
              </a:cxn>
            </a:cxnLst>
            <a:rect l="0" t="0" r="r" b="b"/>
            <a:pathLst>
              <a:path w="118" h="817">
                <a:moveTo>
                  <a:pt x="81" y="30"/>
                </a:moveTo>
                <a:cubicBezTo>
                  <a:pt x="57" y="10"/>
                  <a:pt x="26" y="0"/>
                  <a:pt x="24" y="50"/>
                </a:cubicBezTo>
                <a:cubicBezTo>
                  <a:pt x="23" y="83"/>
                  <a:pt x="23" y="515"/>
                  <a:pt x="22" y="548"/>
                </a:cubicBezTo>
                <a:cubicBezTo>
                  <a:pt x="20" y="582"/>
                  <a:pt x="18" y="616"/>
                  <a:pt x="18" y="650"/>
                </a:cubicBezTo>
                <a:cubicBezTo>
                  <a:pt x="18" y="692"/>
                  <a:pt x="0" y="750"/>
                  <a:pt x="24" y="787"/>
                </a:cubicBezTo>
                <a:cubicBezTo>
                  <a:pt x="45" y="817"/>
                  <a:pt x="75" y="805"/>
                  <a:pt x="77" y="764"/>
                </a:cubicBezTo>
                <a:cubicBezTo>
                  <a:pt x="78" y="728"/>
                  <a:pt x="75" y="691"/>
                  <a:pt x="76" y="655"/>
                </a:cubicBezTo>
                <a:cubicBezTo>
                  <a:pt x="77" y="617"/>
                  <a:pt x="72" y="577"/>
                  <a:pt x="77" y="540"/>
                </a:cubicBezTo>
                <a:cubicBezTo>
                  <a:pt x="84" y="499"/>
                  <a:pt x="118" y="64"/>
                  <a:pt x="82" y="31"/>
                </a:cubicBezTo>
                <a:cubicBezTo>
                  <a:pt x="82" y="31"/>
                  <a:pt x="81" y="31"/>
                  <a:pt x="81" y="3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" name="组合 4"/>
          <p:cNvGrpSpPr/>
          <p:nvPr/>
        </p:nvGrpSpPr>
        <p:grpSpPr bwMode="auto">
          <a:xfrm flipH="1">
            <a:off x="251520" y="404664"/>
            <a:ext cx="2471936" cy="1152128"/>
            <a:chOff x="2479904" y="117035"/>
            <a:chExt cx="1703715" cy="754008"/>
          </a:xfrm>
        </p:grpSpPr>
        <p:sp>
          <p:nvSpPr>
            <p:cNvPr id="7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40618" y="620688"/>
            <a:ext cx="16431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方正静蕾简体"/>
                <a:ea typeface="方正静蕾简体"/>
                <a:cs typeface="方正静蕾简体"/>
              </a:rPr>
              <a:t>聚焦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  <p:sp>
        <p:nvSpPr>
          <p:cNvPr id="12" name="PA_库_文本框 20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88024" y="548680"/>
            <a:ext cx="3816424" cy="21929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方正静蕾简体"/>
                <a:ea typeface="方正静蕾简体"/>
                <a:cs typeface="方正静蕾简体"/>
              </a:rPr>
              <a:t>把磁铁放入小钢珠堆中</a:t>
            </a:r>
            <a:r>
              <a:rPr lang="en-US" altLang="zh-CN" sz="3200" b="1" dirty="0" smtClean="0">
                <a:latin typeface="方正静蕾简体"/>
                <a:ea typeface="方正静蕾简体"/>
                <a:cs typeface="方正静蕾简体"/>
              </a:rPr>
              <a:t>,</a:t>
            </a:r>
            <a:r>
              <a:rPr lang="zh-CN" altLang="en-US" sz="3200" b="1" dirty="0" smtClean="0">
                <a:latin typeface="方正静蕾简体"/>
                <a:ea typeface="方正静蕾简体"/>
                <a:cs typeface="方正静蕾简体"/>
              </a:rPr>
              <a:t>再轻轻拿出</a:t>
            </a:r>
            <a:r>
              <a:rPr lang="en-US" altLang="zh-CN" sz="3200" b="1" dirty="0" smtClean="0">
                <a:latin typeface="方正静蕾简体"/>
                <a:ea typeface="方正静蕾简体"/>
                <a:cs typeface="方正静蕾简体"/>
              </a:rPr>
              <a:t>,</a:t>
            </a:r>
            <a:r>
              <a:rPr lang="zh-CN" altLang="en-US" sz="3200" b="1" dirty="0" smtClean="0">
                <a:latin typeface="方正静蕾简体"/>
                <a:ea typeface="方正静蕾简体"/>
                <a:cs typeface="方正静蕾简体"/>
              </a:rPr>
              <a:t>会</a:t>
            </a:r>
            <a:r>
              <a:rPr lang="zh-CN" altLang="en-US" sz="3200" b="1" dirty="0" smtClean="0">
                <a:latin typeface="方正静蕾简体"/>
                <a:ea typeface="方正静蕾简体"/>
                <a:cs typeface="方正静蕾简体"/>
              </a:rPr>
              <a:t>看到什么现象</a:t>
            </a:r>
            <a:r>
              <a:rPr lang="en-US" altLang="zh-CN" sz="3200" b="1" dirty="0" smtClean="0">
                <a:latin typeface="方正静蕾简体"/>
                <a:ea typeface="方正静蕾简体"/>
                <a:cs typeface="方正静蕾简体"/>
              </a:rPr>
              <a:t>?</a:t>
            </a:r>
            <a:endParaRPr lang="zh-CN" altLang="en-US" sz="3200" b="1" dirty="0">
              <a:latin typeface="方正静蕾简体"/>
              <a:ea typeface="方正静蕾简体"/>
              <a:cs typeface="方正静蕾简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15616" y="4725144"/>
            <a:ext cx="80283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ym typeface="+mn-ea"/>
              </a:rPr>
              <a:t>1.</a:t>
            </a:r>
            <a:r>
              <a:rPr lang="zh-CN" altLang="en-US" sz="3600" b="1" dirty="0" smtClean="0">
                <a:sym typeface="+mn-ea"/>
              </a:rPr>
              <a:t>磁铁的各个部位</a:t>
            </a:r>
            <a:r>
              <a:rPr lang="zh-CN" altLang="en-US" sz="3600" b="1" dirty="0" smtClean="0">
                <a:solidFill>
                  <a:srgbClr val="FF0000"/>
                </a:solidFill>
                <a:sym typeface="+mn-ea"/>
              </a:rPr>
              <a:t>都有磁力</a:t>
            </a:r>
            <a:r>
              <a:rPr lang="zh-CN" altLang="en-US" sz="3600" b="1" dirty="0" smtClean="0">
                <a:sym typeface="+mn-ea"/>
              </a:rPr>
              <a:t>吗？</a:t>
            </a:r>
            <a:endParaRPr lang="en-US" altLang="zh-CN" sz="3600" b="1" dirty="0" smtClean="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sym typeface="+mn-ea"/>
              </a:rPr>
              <a:t>2.</a:t>
            </a:r>
            <a:r>
              <a:rPr lang="zh-CN" altLang="en-US" sz="3600" b="1" dirty="0" smtClean="0">
                <a:sym typeface="+mn-ea"/>
              </a:rPr>
              <a:t>磁力的</a:t>
            </a:r>
            <a:r>
              <a:rPr lang="zh-CN" altLang="en-US" sz="3600" b="1" dirty="0" smtClean="0">
                <a:solidFill>
                  <a:srgbClr val="FF0000"/>
                </a:solidFill>
                <a:sym typeface="+mn-ea"/>
              </a:rPr>
              <a:t>大小相同</a:t>
            </a:r>
            <a:r>
              <a:rPr lang="zh-CN" altLang="en-US" sz="3600" b="1" dirty="0" smtClean="0">
                <a:sym typeface="+mn-ea"/>
              </a:rPr>
              <a:t>吗？</a:t>
            </a:r>
            <a:endParaRPr lang="zh-CN" altLang="en-US" sz="3600" b="1" dirty="0"/>
          </a:p>
        </p:txBody>
      </p:sp>
      <p:sp>
        <p:nvSpPr>
          <p:cNvPr id="5" name="Freeform 6"/>
          <p:cNvSpPr>
            <a:spLocks noChangeArrowheads="1"/>
          </p:cNvSpPr>
          <p:nvPr/>
        </p:nvSpPr>
        <p:spPr bwMode="auto">
          <a:xfrm rot="21444136">
            <a:off x="1098589" y="562967"/>
            <a:ext cx="685800" cy="2441709"/>
          </a:xfrm>
          <a:custGeom>
            <a:avLst/>
            <a:gdLst/>
            <a:ahLst/>
            <a:cxnLst>
              <a:cxn ang="0">
                <a:pos x="81" y="30"/>
              </a:cxn>
              <a:cxn ang="0">
                <a:pos x="24" y="50"/>
              </a:cxn>
              <a:cxn ang="0">
                <a:pos x="22" y="548"/>
              </a:cxn>
              <a:cxn ang="0">
                <a:pos x="18" y="650"/>
              </a:cxn>
              <a:cxn ang="0">
                <a:pos x="24" y="787"/>
              </a:cxn>
              <a:cxn ang="0">
                <a:pos x="77" y="764"/>
              </a:cxn>
              <a:cxn ang="0">
                <a:pos x="76" y="655"/>
              </a:cxn>
              <a:cxn ang="0">
                <a:pos x="77" y="540"/>
              </a:cxn>
              <a:cxn ang="0">
                <a:pos x="82" y="31"/>
              </a:cxn>
              <a:cxn ang="0">
                <a:pos x="81" y="30"/>
              </a:cxn>
            </a:cxnLst>
            <a:rect l="0" t="0" r="r" b="b"/>
            <a:pathLst>
              <a:path w="118" h="817">
                <a:moveTo>
                  <a:pt x="81" y="30"/>
                </a:moveTo>
                <a:cubicBezTo>
                  <a:pt x="57" y="10"/>
                  <a:pt x="26" y="0"/>
                  <a:pt x="24" y="50"/>
                </a:cubicBezTo>
                <a:cubicBezTo>
                  <a:pt x="23" y="83"/>
                  <a:pt x="23" y="515"/>
                  <a:pt x="22" y="548"/>
                </a:cubicBezTo>
                <a:cubicBezTo>
                  <a:pt x="20" y="582"/>
                  <a:pt x="18" y="616"/>
                  <a:pt x="18" y="650"/>
                </a:cubicBezTo>
                <a:cubicBezTo>
                  <a:pt x="18" y="692"/>
                  <a:pt x="0" y="750"/>
                  <a:pt x="24" y="787"/>
                </a:cubicBezTo>
                <a:cubicBezTo>
                  <a:pt x="45" y="817"/>
                  <a:pt x="75" y="805"/>
                  <a:pt x="77" y="764"/>
                </a:cubicBezTo>
                <a:cubicBezTo>
                  <a:pt x="78" y="728"/>
                  <a:pt x="75" y="691"/>
                  <a:pt x="76" y="655"/>
                </a:cubicBezTo>
                <a:cubicBezTo>
                  <a:pt x="77" y="617"/>
                  <a:pt x="72" y="577"/>
                  <a:pt x="77" y="540"/>
                </a:cubicBezTo>
                <a:cubicBezTo>
                  <a:pt x="84" y="499"/>
                  <a:pt x="118" y="64"/>
                  <a:pt x="82" y="31"/>
                </a:cubicBezTo>
                <a:cubicBezTo>
                  <a:pt x="82" y="31"/>
                  <a:pt x="81" y="31"/>
                  <a:pt x="81" y="3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" name="组合 4"/>
          <p:cNvGrpSpPr/>
          <p:nvPr/>
        </p:nvGrpSpPr>
        <p:grpSpPr bwMode="auto">
          <a:xfrm flipH="1">
            <a:off x="251520" y="404664"/>
            <a:ext cx="2471936" cy="1152128"/>
            <a:chOff x="2479904" y="117035"/>
            <a:chExt cx="1703715" cy="754008"/>
          </a:xfrm>
        </p:grpSpPr>
        <p:sp>
          <p:nvSpPr>
            <p:cNvPr id="7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40618" y="620688"/>
            <a:ext cx="16431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方正静蕾简体"/>
                <a:ea typeface="方正静蕾简体"/>
                <a:cs typeface="方正静蕾简体"/>
              </a:rPr>
              <a:t>聚焦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  <p:pic>
        <p:nvPicPr>
          <p:cNvPr id="12" name="Picture 2" descr="https://i01picsos.sogoucdn.com/3de8065040c4bdf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692696"/>
            <a:ext cx="4598089" cy="2520280"/>
          </a:xfrm>
          <a:prstGeom prst="rect">
            <a:avLst/>
          </a:prstGeom>
          <a:noFill/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3501008"/>
            <a:ext cx="8051477" cy="10242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4"/>
          <p:cNvGrpSpPr/>
          <p:nvPr/>
        </p:nvGrpSpPr>
        <p:grpSpPr bwMode="auto">
          <a:xfrm flipH="1">
            <a:off x="251520" y="404664"/>
            <a:ext cx="2471936" cy="1152128"/>
            <a:chOff x="2479904" y="117035"/>
            <a:chExt cx="1703715" cy="754008"/>
          </a:xfrm>
        </p:grpSpPr>
        <p:sp>
          <p:nvSpPr>
            <p:cNvPr id="4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40618" y="620688"/>
            <a:ext cx="16431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方正静蕾简体"/>
                <a:ea typeface="方正静蕾简体"/>
                <a:cs typeface="方正静蕾简体"/>
              </a:rPr>
              <a:t>探索</a:t>
            </a:r>
            <a:r>
              <a:rPr lang="en-US" altLang="zh-CN" sz="3600" b="1" dirty="0" smtClean="0">
                <a:latin typeface="方正静蕾简体"/>
                <a:ea typeface="方正静蕾简体"/>
                <a:cs typeface="方正静蕾简体"/>
              </a:rPr>
              <a:t>1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177281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ea typeface="华文楷体" pitchFamily="2" charset="-122"/>
              </a:rPr>
              <a:t>借助回</a:t>
            </a:r>
            <a:r>
              <a:rPr lang="zh-CN" altLang="en-US" sz="3600" b="1" dirty="0">
                <a:ea typeface="华文楷体" pitchFamily="2" charset="-122"/>
              </a:rPr>
              <a:t>形针感受磁铁不同部位的磁力大小</a:t>
            </a:r>
          </a:p>
        </p:txBody>
      </p:sp>
      <p:pic>
        <p:nvPicPr>
          <p:cNvPr id="10" name="图片 9" descr="W_BLFEBI_20B]08P(1]YSQ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4293096"/>
            <a:ext cx="2736304" cy="204136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9328" y="2708920"/>
            <a:ext cx="8051477" cy="1024262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84214" y="2708920"/>
            <a:ext cx="8771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①</a:t>
            </a:r>
          </a:p>
        </p:txBody>
      </p:sp>
      <p:sp>
        <p:nvSpPr>
          <p:cNvPr id="15" name="矩形 14"/>
          <p:cNvSpPr/>
          <p:nvPr/>
        </p:nvSpPr>
        <p:spPr>
          <a:xfrm>
            <a:off x="4139952" y="2708920"/>
            <a:ext cx="8771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③</a:t>
            </a:r>
          </a:p>
        </p:txBody>
      </p:sp>
      <p:sp>
        <p:nvSpPr>
          <p:cNvPr id="16" name="矩形 15"/>
          <p:cNvSpPr/>
          <p:nvPr/>
        </p:nvSpPr>
        <p:spPr>
          <a:xfrm>
            <a:off x="2064787" y="2708920"/>
            <a:ext cx="8771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②</a:t>
            </a:r>
          </a:p>
        </p:txBody>
      </p:sp>
      <p:sp>
        <p:nvSpPr>
          <p:cNvPr id="17" name="矩形 16"/>
          <p:cNvSpPr/>
          <p:nvPr/>
        </p:nvSpPr>
        <p:spPr>
          <a:xfrm>
            <a:off x="5953219" y="2708920"/>
            <a:ext cx="8771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④</a:t>
            </a:r>
          </a:p>
        </p:txBody>
      </p:sp>
      <p:sp>
        <p:nvSpPr>
          <p:cNvPr id="18" name="矩形 17"/>
          <p:cNvSpPr/>
          <p:nvPr/>
        </p:nvSpPr>
        <p:spPr>
          <a:xfrm>
            <a:off x="7897435" y="2708920"/>
            <a:ext cx="8771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⑤</a:t>
            </a:r>
          </a:p>
        </p:txBody>
      </p:sp>
      <p:sp>
        <p:nvSpPr>
          <p:cNvPr id="19" name="矩形 18"/>
          <p:cNvSpPr/>
          <p:nvPr/>
        </p:nvSpPr>
        <p:spPr>
          <a:xfrm>
            <a:off x="3419872" y="4509120"/>
            <a:ext cx="5472608" cy="14542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/>
              <a:t>用手指拿</a:t>
            </a:r>
            <a:r>
              <a:rPr lang="zh-CN" altLang="zh-CN" sz="3200" b="1" dirty="0" smtClean="0"/>
              <a:t>着回形针，在条形磁铁的各个部位</a:t>
            </a:r>
            <a:r>
              <a:rPr lang="zh-CN" altLang="en-US" sz="3200" b="1" dirty="0" smtClean="0"/>
              <a:t>感受、比较。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rrowheads="1"/>
          </p:cNvSpPr>
          <p:nvPr/>
        </p:nvSpPr>
        <p:spPr bwMode="auto">
          <a:xfrm rot="21444136">
            <a:off x="1098589" y="562967"/>
            <a:ext cx="685800" cy="2441709"/>
          </a:xfrm>
          <a:custGeom>
            <a:avLst/>
            <a:gdLst/>
            <a:ahLst/>
            <a:cxnLst>
              <a:cxn ang="0">
                <a:pos x="81" y="30"/>
              </a:cxn>
              <a:cxn ang="0">
                <a:pos x="24" y="50"/>
              </a:cxn>
              <a:cxn ang="0">
                <a:pos x="22" y="548"/>
              </a:cxn>
              <a:cxn ang="0">
                <a:pos x="18" y="650"/>
              </a:cxn>
              <a:cxn ang="0">
                <a:pos x="24" y="787"/>
              </a:cxn>
              <a:cxn ang="0">
                <a:pos x="77" y="764"/>
              </a:cxn>
              <a:cxn ang="0">
                <a:pos x="76" y="655"/>
              </a:cxn>
              <a:cxn ang="0">
                <a:pos x="77" y="540"/>
              </a:cxn>
              <a:cxn ang="0">
                <a:pos x="82" y="31"/>
              </a:cxn>
              <a:cxn ang="0">
                <a:pos x="81" y="30"/>
              </a:cxn>
            </a:cxnLst>
            <a:rect l="0" t="0" r="r" b="b"/>
            <a:pathLst>
              <a:path w="118" h="817">
                <a:moveTo>
                  <a:pt x="81" y="30"/>
                </a:moveTo>
                <a:cubicBezTo>
                  <a:pt x="57" y="10"/>
                  <a:pt x="26" y="0"/>
                  <a:pt x="24" y="50"/>
                </a:cubicBezTo>
                <a:cubicBezTo>
                  <a:pt x="23" y="83"/>
                  <a:pt x="23" y="515"/>
                  <a:pt x="22" y="548"/>
                </a:cubicBezTo>
                <a:cubicBezTo>
                  <a:pt x="20" y="582"/>
                  <a:pt x="18" y="616"/>
                  <a:pt x="18" y="650"/>
                </a:cubicBezTo>
                <a:cubicBezTo>
                  <a:pt x="18" y="692"/>
                  <a:pt x="0" y="750"/>
                  <a:pt x="24" y="787"/>
                </a:cubicBezTo>
                <a:cubicBezTo>
                  <a:pt x="45" y="817"/>
                  <a:pt x="75" y="805"/>
                  <a:pt x="77" y="764"/>
                </a:cubicBezTo>
                <a:cubicBezTo>
                  <a:pt x="78" y="728"/>
                  <a:pt x="75" y="691"/>
                  <a:pt x="76" y="655"/>
                </a:cubicBezTo>
                <a:cubicBezTo>
                  <a:pt x="77" y="617"/>
                  <a:pt x="72" y="577"/>
                  <a:pt x="77" y="540"/>
                </a:cubicBezTo>
                <a:cubicBezTo>
                  <a:pt x="84" y="499"/>
                  <a:pt x="118" y="64"/>
                  <a:pt x="82" y="31"/>
                </a:cubicBezTo>
                <a:cubicBezTo>
                  <a:pt x="82" y="31"/>
                  <a:pt x="81" y="31"/>
                  <a:pt x="81" y="3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484784"/>
            <a:ext cx="5369644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4"/>
          <p:cNvGrpSpPr/>
          <p:nvPr/>
        </p:nvGrpSpPr>
        <p:grpSpPr bwMode="auto">
          <a:xfrm flipH="1">
            <a:off x="251520" y="404664"/>
            <a:ext cx="2471936" cy="1152128"/>
            <a:chOff x="2479904" y="117035"/>
            <a:chExt cx="1703715" cy="754008"/>
          </a:xfrm>
        </p:grpSpPr>
        <p:sp>
          <p:nvSpPr>
            <p:cNvPr id="5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40618" y="620688"/>
            <a:ext cx="16431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方正静蕾简体"/>
                <a:ea typeface="方正静蕾简体"/>
                <a:cs typeface="方正静蕾简体"/>
              </a:rPr>
              <a:t>探索</a:t>
            </a:r>
            <a:r>
              <a:rPr lang="en-US" altLang="zh-CN" sz="3600" b="1" dirty="0" smtClean="0">
                <a:latin typeface="方正静蕾简体"/>
                <a:ea typeface="方正静蕾简体"/>
                <a:cs typeface="方正静蕾简体"/>
              </a:rPr>
              <a:t>2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212976"/>
            <a:ext cx="3168352" cy="232446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843808" y="548680"/>
            <a:ext cx="63001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ea typeface="华文楷体" pitchFamily="2" charset="-122"/>
              </a:rPr>
              <a:t>用磁铁的不同部位接触回形针</a:t>
            </a:r>
            <a:endParaRPr lang="zh-CN" altLang="en-US" sz="3600" b="1" dirty="0" smtClean="0"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9512" y="5737755"/>
            <a:ext cx="8784976" cy="7155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/>
              <a:t>5</a:t>
            </a:r>
            <a:r>
              <a:rPr lang="zh-CN" altLang="zh-CN" sz="3200" dirty="0" smtClean="0"/>
              <a:t>枚回形针</a:t>
            </a:r>
            <a:r>
              <a:rPr lang="zh-CN" altLang="en-US" sz="3200" dirty="0" smtClean="0"/>
              <a:t>排成一行，慢慢推动磁铁靠近回形针。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221088"/>
            <a:ext cx="3168352" cy="2024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1583110" y="1809378"/>
            <a:ext cx="9525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4"/>
          <p:cNvGrpSpPr/>
          <p:nvPr/>
        </p:nvGrpSpPr>
        <p:grpSpPr bwMode="auto">
          <a:xfrm flipH="1">
            <a:off x="251520" y="404664"/>
            <a:ext cx="2471936" cy="1152128"/>
            <a:chOff x="2479904" y="117035"/>
            <a:chExt cx="1703715" cy="754008"/>
          </a:xfrm>
        </p:grpSpPr>
        <p:sp>
          <p:nvSpPr>
            <p:cNvPr id="6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40618" y="620688"/>
            <a:ext cx="16431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方正静蕾简体"/>
                <a:ea typeface="方正静蕾简体"/>
                <a:cs typeface="方正静蕾简体"/>
              </a:rPr>
              <a:t>探索</a:t>
            </a:r>
            <a:r>
              <a:rPr lang="en-US" altLang="zh-CN" sz="3600" b="1" dirty="0" smtClean="0">
                <a:latin typeface="方正静蕾简体"/>
                <a:ea typeface="方正静蕾简体"/>
                <a:cs typeface="方正静蕾简体"/>
              </a:rPr>
              <a:t>3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19872" y="1196752"/>
            <a:ext cx="57241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ea typeface="华文楷体" pitchFamily="2" charset="-122"/>
              </a:rPr>
              <a:t>用磁铁</a:t>
            </a:r>
            <a:r>
              <a:rPr lang="zh-CN" altLang="en-US" sz="3600" b="1" dirty="0" smtClean="0">
                <a:ea typeface="华文楷体" pitchFamily="2" charset="-122"/>
              </a:rPr>
              <a:t>吸盒里的铁粉</a:t>
            </a:r>
          </a:p>
        </p:txBody>
      </p:sp>
      <p:sp>
        <p:nvSpPr>
          <p:cNvPr id="12" name="矩形 11"/>
          <p:cNvSpPr/>
          <p:nvPr/>
        </p:nvSpPr>
        <p:spPr>
          <a:xfrm>
            <a:off x="3995936" y="2996952"/>
            <a:ext cx="4608512" cy="30469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/>
              <a:t>将磁铁</a:t>
            </a:r>
            <a:r>
              <a:rPr lang="zh-CN" altLang="zh-CN" sz="3200" b="1" dirty="0" smtClean="0"/>
              <a:t>紧紧</a:t>
            </a:r>
            <a:r>
              <a:rPr lang="zh-CN" altLang="en-US" sz="3200" b="1" dirty="0" smtClean="0"/>
              <a:t>贴在盒子上，轻微、快速抖动，观察铁粉的情况。</a:t>
            </a:r>
            <a:endParaRPr lang="zh-CN" altLang="en-US" sz="3200" b="1" dirty="0"/>
          </a:p>
          <a:p>
            <a:pPr>
              <a:lnSpc>
                <a:spcPct val="150000"/>
              </a:lnSpc>
            </a:pPr>
            <a:r>
              <a:rPr lang="zh-CN" altLang="en-US" sz="3200" b="1" dirty="0"/>
              <a:t>重复几</a:t>
            </a:r>
            <a:r>
              <a:rPr lang="zh-CN" altLang="en-US" sz="3200" b="1" dirty="0" smtClean="0"/>
              <a:t>次，做好记录。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08" y="2560718"/>
            <a:ext cx="6228184" cy="4252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5652120" y="332656"/>
            <a:ext cx="3168352" cy="24482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31640" y="1692097"/>
            <a:ext cx="3096344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prstClr val="black"/>
                </a:solidFill>
                <a:sym typeface="+mn-ea"/>
              </a:rPr>
              <a:t>活动手册第</a:t>
            </a:r>
            <a:r>
              <a:rPr lang="en-US" altLang="zh-CN" sz="3200" b="1" dirty="0" smtClean="0">
                <a:solidFill>
                  <a:prstClr val="black"/>
                </a:solidFill>
                <a:sym typeface="+mn-ea"/>
              </a:rPr>
              <a:t>5</a:t>
            </a:r>
            <a:r>
              <a:rPr lang="zh-CN" altLang="en-US" sz="3200" b="1" dirty="0" smtClean="0">
                <a:solidFill>
                  <a:prstClr val="black"/>
                </a:solidFill>
                <a:sym typeface="+mn-ea"/>
              </a:rPr>
              <a:t>页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 bwMode="auto">
          <a:xfrm flipH="1">
            <a:off x="251520" y="404664"/>
            <a:ext cx="2471936" cy="1152128"/>
            <a:chOff x="2479904" y="117035"/>
            <a:chExt cx="1703715" cy="754008"/>
          </a:xfrm>
        </p:grpSpPr>
        <p:sp>
          <p:nvSpPr>
            <p:cNvPr id="6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40618" y="620688"/>
            <a:ext cx="16431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方正静蕾简体"/>
                <a:ea typeface="方正静蕾简体"/>
                <a:cs typeface="方正静蕾简体"/>
              </a:rPr>
              <a:t>研讨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 flipH="1">
            <a:off x="251520" y="404664"/>
            <a:ext cx="2471936" cy="1152128"/>
            <a:chOff x="2479904" y="117035"/>
            <a:chExt cx="1703715" cy="754008"/>
          </a:xfrm>
        </p:grpSpPr>
        <p:sp>
          <p:nvSpPr>
            <p:cNvPr id="4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40618" y="620688"/>
            <a:ext cx="16431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方正静蕾简体"/>
                <a:ea typeface="方正静蕾简体"/>
                <a:cs typeface="方正静蕾简体"/>
              </a:rPr>
              <a:t>研讨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  <p:pic>
        <p:nvPicPr>
          <p:cNvPr id="10" name="图片 9" descr="W_BLFEBI_20B]08P(1]YSQ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772816"/>
            <a:ext cx="2736304" cy="2041369"/>
          </a:xfrm>
          <a:prstGeom prst="rect">
            <a:avLst/>
          </a:prstGeom>
        </p:spPr>
      </p:pic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772816"/>
            <a:ext cx="2780709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/>
          <p:nvPr/>
        </p:nvPicPr>
        <p:blipFill>
          <a:blip r:embed="rId5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6300192" y="1772816"/>
            <a:ext cx="2520280" cy="208823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40770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 smtClean="0"/>
              <a:t>3</a:t>
            </a:r>
            <a:r>
              <a:rPr lang="zh-CN" altLang="en-US" sz="3600" b="1" dirty="0" smtClean="0"/>
              <a:t>个实验有哪些现象？说明了什么？</a:t>
            </a:r>
            <a:endParaRPr lang="zh-CN" altLang="en-US" sz="3600" dirty="0"/>
          </a:p>
        </p:txBody>
      </p:sp>
      <p:sp>
        <p:nvSpPr>
          <p:cNvPr id="14" name="矩形 13"/>
          <p:cNvSpPr/>
          <p:nvPr/>
        </p:nvSpPr>
        <p:spPr>
          <a:xfrm>
            <a:off x="3059832" y="509771"/>
            <a:ext cx="5760640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</a:rPr>
              <a:t>磁极</a:t>
            </a:r>
            <a:r>
              <a:rPr lang="zh-CN" altLang="zh-CN" sz="3200" b="1" dirty="0" smtClean="0"/>
              <a:t>：磁</a:t>
            </a:r>
            <a:r>
              <a:rPr lang="zh-CN" altLang="en-US" sz="3200" b="1" dirty="0" smtClean="0"/>
              <a:t>铁</a:t>
            </a:r>
            <a:r>
              <a:rPr lang="zh-CN" altLang="zh-CN" sz="3200" b="1" dirty="0" smtClean="0"/>
              <a:t>磁</a:t>
            </a:r>
            <a:r>
              <a:rPr lang="zh-CN" altLang="en-US" sz="3200" b="1" dirty="0" smtClean="0"/>
              <a:t>力</a:t>
            </a:r>
            <a:r>
              <a:rPr lang="zh-CN" altLang="zh-CN" sz="3200" b="1" dirty="0" smtClean="0"/>
              <a:t>最强的部分。</a:t>
            </a:r>
            <a:endParaRPr lang="zh-CN" altLang="en-US" sz="3200" b="1" dirty="0" smtClean="0"/>
          </a:p>
        </p:txBody>
      </p:sp>
      <p:sp>
        <p:nvSpPr>
          <p:cNvPr id="15" name="矩形 14"/>
          <p:cNvSpPr/>
          <p:nvPr/>
        </p:nvSpPr>
        <p:spPr>
          <a:xfrm>
            <a:off x="539552" y="4945667"/>
            <a:ext cx="8064896" cy="71558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/>
              <a:t>条形磁铁两端磁力大，中间磁力小。</a:t>
            </a:r>
            <a:endParaRPr lang="zh-CN" altLang="zh-CN" sz="3200" dirty="0"/>
          </a:p>
        </p:txBody>
      </p:sp>
      <p:sp>
        <p:nvSpPr>
          <p:cNvPr id="16" name="矩形 15"/>
          <p:cNvSpPr/>
          <p:nvPr/>
        </p:nvSpPr>
        <p:spPr>
          <a:xfrm>
            <a:off x="539552" y="5881771"/>
            <a:ext cx="8064896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dirty="0" smtClean="0">
                <a:solidFill>
                  <a:prstClr val="black"/>
                </a:solidFill>
              </a:rPr>
              <a:t>条形磁铁有</a:t>
            </a:r>
            <a:r>
              <a:rPr lang="en-US" altLang="zh-CN" sz="3200" dirty="0" smtClean="0">
                <a:solidFill>
                  <a:srgbClr val="FF0000"/>
                </a:solidFill>
              </a:rPr>
              <a:t>2</a:t>
            </a:r>
            <a:r>
              <a:rPr lang="zh-CN" altLang="zh-CN" sz="3200" dirty="0" smtClean="0">
                <a:solidFill>
                  <a:srgbClr val="FF0000"/>
                </a:solidFill>
              </a:rPr>
              <a:t>个磁极</a:t>
            </a:r>
            <a:r>
              <a:rPr lang="zh-CN" altLang="zh-CN" sz="3200" dirty="0" smtClean="0">
                <a:solidFill>
                  <a:prstClr val="black"/>
                </a:solidFill>
              </a:rPr>
              <a:t>。</a:t>
            </a:r>
            <a:endParaRPr lang="zh-CN" altLang="zh-CN" sz="32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6"/>
          <p:cNvSpPr>
            <a:spLocks noChangeArrowheads="1"/>
          </p:cNvSpPr>
          <p:nvPr/>
        </p:nvSpPr>
        <p:spPr bwMode="auto">
          <a:xfrm rot="21444136">
            <a:off x="1098589" y="562967"/>
            <a:ext cx="685800" cy="2441709"/>
          </a:xfrm>
          <a:custGeom>
            <a:avLst/>
            <a:gdLst/>
            <a:ahLst/>
            <a:cxnLst>
              <a:cxn ang="0">
                <a:pos x="81" y="30"/>
              </a:cxn>
              <a:cxn ang="0">
                <a:pos x="24" y="50"/>
              </a:cxn>
              <a:cxn ang="0">
                <a:pos x="22" y="548"/>
              </a:cxn>
              <a:cxn ang="0">
                <a:pos x="18" y="650"/>
              </a:cxn>
              <a:cxn ang="0">
                <a:pos x="24" y="787"/>
              </a:cxn>
              <a:cxn ang="0">
                <a:pos x="77" y="764"/>
              </a:cxn>
              <a:cxn ang="0">
                <a:pos x="76" y="655"/>
              </a:cxn>
              <a:cxn ang="0">
                <a:pos x="77" y="540"/>
              </a:cxn>
              <a:cxn ang="0">
                <a:pos x="82" y="31"/>
              </a:cxn>
              <a:cxn ang="0">
                <a:pos x="81" y="30"/>
              </a:cxn>
            </a:cxnLst>
            <a:rect l="0" t="0" r="r" b="b"/>
            <a:pathLst>
              <a:path w="118" h="817">
                <a:moveTo>
                  <a:pt x="81" y="30"/>
                </a:moveTo>
                <a:cubicBezTo>
                  <a:pt x="57" y="10"/>
                  <a:pt x="26" y="0"/>
                  <a:pt x="24" y="50"/>
                </a:cubicBezTo>
                <a:cubicBezTo>
                  <a:pt x="23" y="83"/>
                  <a:pt x="23" y="515"/>
                  <a:pt x="22" y="548"/>
                </a:cubicBezTo>
                <a:cubicBezTo>
                  <a:pt x="20" y="582"/>
                  <a:pt x="18" y="616"/>
                  <a:pt x="18" y="650"/>
                </a:cubicBezTo>
                <a:cubicBezTo>
                  <a:pt x="18" y="692"/>
                  <a:pt x="0" y="750"/>
                  <a:pt x="24" y="787"/>
                </a:cubicBezTo>
                <a:cubicBezTo>
                  <a:pt x="45" y="817"/>
                  <a:pt x="75" y="805"/>
                  <a:pt x="77" y="764"/>
                </a:cubicBezTo>
                <a:cubicBezTo>
                  <a:pt x="78" y="728"/>
                  <a:pt x="75" y="691"/>
                  <a:pt x="76" y="655"/>
                </a:cubicBezTo>
                <a:cubicBezTo>
                  <a:pt x="77" y="617"/>
                  <a:pt x="72" y="577"/>
                  <a:pt x="77" y="540"/>
                </a:cubicBezTo>
                <a:cubicBezTo>
                  <a:pt x="84" y="499"/>
                  <a:pt x="118" y="64"/>
                  <a:pt x="82" y="31"/>
                </a:cubicBezTo>
                <a:cubicBezTo>
                  <a:pt x="82" y="31"/>
                  <a:pt x="81" y="31"/>
                  <a:pt x="81" y="3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2"/>
          <p:cNvGrpSpPr/>
          <p:nvPr/>
        </p:nvGrpSpPr>
        <p:grpSpPr bwMode="auto">
          <a:xfrm flipH="1">
            <a:off x="251520" y="404664"/>
            <a:ext cx="2471936" cy="1152128"/>
            <a:chOff x="2479904" y="117035"/>
            <a:chExt cx="1703715" cy="754008"/>
          </a:xfrm>
        </p:grpSpPr>
        <p:sp>
          <p:nvSpPr>
            <p:cNvPr id="4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40618" y="620688"/>
            <a:ext cx="16431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方正静蕾简体"/>
                <a:ea typeface="方正静蕾简体"/>
                <a:cs typeface="方正静蕾简体"/>
              </a:rPr>
              <a:t>拓展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457654" y="3302986"/>
            <a:ext cx="2808312" cy="3348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3419872" y="764704"/>
            <a:ext cx="57241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ea typeface="华文楷体" pitchFamily="2" charset="-122"/>
              </a:rPr>
              <a:t>找出蹄形磁铁的磁极</a:t>
            </a:r>
          </a:p>
        </p:txBody>
      </p:sp>
      <p:sp>
        <p:nvSpPr>
          <p:cNvPr id="16" name="矩形 15"/>
          <p:cNvSpPr/>
          <p:nvPr/>
        </p:nvSpPr>
        <p:spPr>
          <a:xfrm>
            <a:off x="1979712" y="2204864"/>
            <a:ext cx="6804248" cy="7934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ea typeface="华文楷体" pitchFamily="2" charset="-122"/>
              </a:rPr>
              <a:t>蹄形磁铁</a:t>
            </a:r>
            <a:r>
              <a:rPr lang="zh-CN" altLang="en-US" sz="3600" b="1" dirty="0" smtClean="0">
                <a:ea typeface="华文楷体" pitchFamily="2" charset="-122"/>
              </a:rPr>
              <a:t>有磁极吗？找一找。</a:t>
            </a:r>
          </a:p>
        </p:txBody>
      </p:sp>
      <p:pic>
        <p:nvPicPr>
          <p:cNvPr id="17" name="Picture 2" descr="http://img1.juimg.com/161003/327706-1610030F434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149080"/>
            <a:ext cx="1921111" cy="2276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447</Words>
  <Application>Microsoft Office PowerPoint</Application>
  <PresentationFormat>全屏显示(4:3)</PresentationFormat>
  <Paragraphs>40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xbany</cp:lastModifiedBy>
  <cp:revision>263</cp:revision>
  <dcterms:created xsi:type="dcterms:W3CDTF">2017-08-06T08:46:00Z</dcterms:created>
  <dcterms:modified xsi:type="dcterms:W3CDTF">2019-02-26T14:03:28Z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