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324" r:id="rId3"/>
    <p:sldId id="326" r:id="rId4"/>
    <p:sldId id="338" r:id="rId5"/>
    <p:sldId id="336" r:id="rId6"/>
    <p:sldId id="327" r:id="rId7"/>
    <p:sldId id="330" r:id="rId8"/>
    <p:sldId id="332" r:id="rId9"/>
    <p:sldId id="337" r:id="rId10"/>
    <p:sldId id="339" r:id="rId11"/>
    <p:sldId id="331" r:id="rId12"/>
    <p:sldId id="340" r:id="rId13"/>
    <p:sldId id="334" r:id="rId14"/>
    <p:sldId id="284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3300"/>
    <a:srgbClr val="FF6699"/>
    <a:srgbClr val="468DE4"/>
    <a:srgbClr val="33FD2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35" autoAdjust="0"/>
    <p:restoredTop sz="94660"/>
  </p:normalViewPr>
  <p:slideViewPr>
    <p:cSldViewPr>
      <p:cViewPr varScale="1">
        <p:scale>
          <a:sx n="67" d="100"/>
          <a:sy n="67" d="100"/>
        </p:scale>
        <p:origin x="-15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52EF49C-D874-43D4-B5CE-B0516975402B}" type="datetimeFigureOut">
              <a:rPr lang="zh-CN" altLang="en-US"/>
              <a:pPr>
                <a:defRPr/>
              </a:pPr>
              <a:t>2019-2-18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175ED14-3CE9-421B-BBE9-FF2CFEE4D6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19161-FC81-4045-AF28-E9CFBA727603}" type="datetimeFigureOut">
              <a:rPr lang="zh-CN" altLang="en-US"/>
              <a:pPr>
                <a:defRPr/>
              </a:pPr>
              <a:t>2019-2-18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E3ACF-183B-4BB2-AC23-4E172F928E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6618A-8E7A-4D79-8487-9B4D72AE1ECC}" type="datetimeFigureOut">
              <a:rPr lang="zh-CN" altLang="en-US"/>
              <a:pPr>
                <a:defRPr/>
              </a:pPr>
              <a:t>2019-2-18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A50AF-94D1-445B-B157-5A4C8AC35F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68E1D-30EF-4DAD-8052-CE7863DACD28}" type="datetimeFigureOut">
              <a:rPr lang="zh-CN" altLang="en-US"/>
              <a:pPr>
                <a:defRPr/>
              </a:pPr>
              <a:t>2019-2-18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FA81D-A19D-4350-B03A-4E89A7E500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D9936-A2D0-48EB-BB20-B7179B35C32B}" type="datetimeFigureOut">
              <a:rPr lang="zh-CN" altLang="en-US"/>
              <a:pPr>
                <a:defRPr/>
              </a:pPr>
              <a:t>2019-2-18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35AC5-5C3A-4FAF-9C21-C2D42B7727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A5D2C-462D-4E4E-9AE7-9E94BE661CD1}" type="datetimeFigureOut">
              <a:rPr lang="zh-CN" altLang="en-US"/>
              <a:pPr>
                <a:defRPr/>
              </a:pPr>
              <a:t>2019-2-18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FD1CA-843B-4AC3-985B-0D8FA8FA92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ECDF2-4BB4-4AFA-AC44-7ADAC1F6060F}" type="datetimeFigureOut">
              <a:rPr lang="zh-CN" altLang="en-US"/>
              <a:pPr>
                <a:defRPr/>
              </a:pPr>
              <a:t>2019-2-18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4FCE4-14B3-4641-A410-27766735C8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B62F0-19C8-4B9D-898C-F78CA6B53A4B}" type="datetimeFigureOut">
              <a:rPr lang="zh-CN" altLang="en-US"/>
              <a:pPr>
                <a:defRPr/>
              </a:pPr>
              <a:t>2019-2-18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0E482-E8A9-4EA5-85E3-DD7020E5C6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C4A65-C055-49A3-89FB-2F2B8D42194D}" type="datetimeFigureOut">
              <a:rPr lang="zh-CN" altLang="en-US"/>
              <a:pPr>
                <a:defRPr/>
              </a:pPr>
              <a:t>2019-2-18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67A94-F47B-4F1A-9AA7-6298B6FC5B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832F3-B20E-4915-9734-DCD7D9798BC5}" type="datetimeFigureOut">
              <a:rPr lang="zh-CN" altLang="en-US"/>
              <a:pPr>
                <a:defRPr/>
              </a:pPr>
              <a:t>2019-2-18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52A12-421D-4D31-9039-067EA7137B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6D9C3-A647-47B1-B992-E4449138FCB8}" type="datetimeFigureOut">
              <a:rPr lang="zh-CN" altLang="en-US"/>
              <a:pPr>
                <a:defRPr/>
              </a:pPr>
              <a:t>2019-2-18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4A31-F50D-4B99-B03F-21C6324C1E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DFC5D-38FA-4E47-A1D8-D0225420D940}" type="datetimeFigureOut">
              <a:rPr lang="zh-CN" altLang="en-US"/>
              <a:pPr>
                <a:defRPr/>
              </a:pPr>
              <a:t>2019-2-18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4118C-462F-43D9-9EAE-66BA979942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DD925D9-1365-479B-BE65-1EFE549E45EA}" type="datetimeFigureOut">
              <a:rPr lang="zh-CN" altLang="en-US"/>
              <a:pPr>
                <a:defRPr/>
              </a:pPr>
              <a:t>2019-2-18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A2FD812-C3E2-42FE-9BD5-A18086A091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88"/>
            <a:ext cx="9144000" cy="3416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0" y="5157788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latin typeface="华文楷体"/>
                <a:ea typeface="华文楷体"/>
                <a:cs typeface="华文楷体"/>
              </a:rPr>
              <a:t>小学科学教学网资源建设团队  吴振峰</a:t>
            </a:r>
            <a:r>
              <a:rPr lang="en-US" altLang="zh-CN" sz="3600" b="1">
                <a:latin typeface="华文楷体"/>
                <a:ea typeface="华文楷体"/>
                <a:cs typeface="华文楷体"/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2436813"/>
            <a:ext cx="9144000" cy="20716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0" y="2865438"/>
            <a:ext cx="91440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600" b="1" dirty="0">
                <a:latin typeface="华文中宋"/>
                <a:ea typeface="华文中宋"/>
                <a:cs typeface="华文中宋"/>
              </a:rPr>
              <a:t>磁铁怎样吸引物体</a:t>
            </a: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625" y="484188"/>
            <a:ext cx="6643688" cy="1000125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/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Calibri" pitchFamily="34" charset="0"/>
              </a:rPr>
              <a:t> 教科版二年级下册第一单元第</a:t>
            </a:r>
            <a:r>
              <a:rPr lang="en-US" altLang="zh-CN" sz="2800" b="1">
                <a:latin typeface="Calibri" pitchFamily="34" charset="0"/>
              </a:rPr>
              <a:t>2</a:t>
            </a:r>
            <a:r>
              <a:rPr lang="zh-CN" altLang="en-US" sz="2800" b="1">
                <a:latin typeface="Calibri" pitchFamily="34" charset="0"/>
              </a:rPr>
              <a:t>课 </a:t>
            </a:r>
            <a:endParaRPr lang="zh-CN" altLang="en-US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charset="0"/>
              <a:sym typeface="+mn-ea"/>
            </a:endParaRPr>
          </a:p>
        </p:txBody>
      </p:sp>
      <p:pic>
        <p:nvPicPr>
          <p:cNvPr id="143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388938"/>
            <a:ext cx="152717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AB5C77A-C9C0-4DCA-A066-885A3ADFB40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2924944"/>
            <a:ext cx="7613685" cy="34753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191683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/>
              <a:t>隔着物体，磁铁能让小车动起来吗？</a:t>
            </a:r>
          </a:p>
        </p:txBody>
      </p:sp>
      <p:grpSp>
        <p:nvGrpSpPr>
          <p:cNvPr id="5" name="组合 4"/>
          <p:cNvGrpSpPr/>
          <p:nvPr/>
        </p:nvGrpSpPr>
        <p:grpSpPr bwMode="auto">
          <a:xfrm flipH="1">
            <a:off x="251520" y="404664"/>
            <a:ext cx="2471936" cy="1152128"/>
            <a:chOff x="2479904" y="117035"/>
            <a:chExt cx="1703715" cy="754008"/>
          </a:xfrm>
        </p:grpSpPr>
        <p:sp>
          <p:nvSpPr>
            <p:cNvPr id="6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0618" y="620688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探索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35896" y="620688"/>
            <a:ext cx="4657044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 猜测 </a:t>
            </a:r>
            <a:r>
              <a:rPr lang="en-US" altLang="zh-CN" sz="3600" b="1" dirty="0" smtClean="0"/>
              <a:t>— </a:t>
            </a:r>
            <a:r>
              <a:rPr lang="zh-CN" altLang="en-US" sz="3600" b="1" dirty="0" smtClean="0"/>
              <a:t>实验 </a:t>
            </a:r>
            <a:r>
              <a:rPr lang="en-US" altLang="zh-CN" sz="3600" b="1" dirty="0" smtClean="0"/>
              <a:t>— </a:t>
            </a:r>
            <a:r>
              <a:rPr lang="zh-CN" altLang="en-US" sz="3600" b="1" dirty="0" smtClean="0"/>
              <a:t>交流 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Documents and Settings\Administrator\Application Data\Tencent\Users\173692760\QQ\WinTemp\RichOle\WMINU330ZO1Q3@_CK{RT)_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783162"/>
            <a:ext cx="4680520" cy="5880349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5148064" y="116632"/>
            <a:ext cx="3096344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  <a:sym typeface="+mn-ea"/>
              </a:rPr>
              <a:t>活动手册第</a:t>
            </a:r>
            <a:r>
              <a:rPr lang="en-US" altLang="zh-CN" sz="3200" b="1" dirty="0" smtClean="0">
                <a:solidFill>
                  <a:prstClr val="black"/>
                </a:solidFill>
                <a:sym typeface="+mn-ea"/>
              </a:rPr>
              <a:t>4</a:t>
            </a:r>
            <a:r>
              <a:rPr lang="zh-CN" altLang="en-US" sz="3200" b="1" dirty="0" smtClean="0">
                <a:solidFill>
                  <a:prstClr val="black"/>
                </a:solidFill>
                <a:sym typeface="+mn-ea"/>
              </a:rPr>
              <a:t>页</a:t>
            </a:r>
            <a:endParaRPr lang="zh-CN" altLang="en-US" dirty="0"/>
          </a:p>
        </p:txBody>
      </p:sp>
      <p:pic>
        <p:nvPicPr>
          <p:cNvPr id="10242" name="Picture 2" descr="C:\Documents and Settings\Administrator\Application Data\Tencent\Users\173692760\QQ\WinTemp\RichOle\]6(MAMN1N8J@A}K_X`9EWF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772816"/>
            <a:ext cx="3820264" cy="1656184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323528" y="3735030"/>
            <a:ext cx="37444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/>
              <a:t>合理分工</a:t>
            </a:r>
            <a:endParaRPr lang="en-US" altLang="zh-CN" sz="3600" b="1" dirty="0" smtClean="0"/>
          </a:p>
          <a:p>
            <a:pPr algn="ctr"/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多次实验</a:t>
            </a:r>
            <a:endParaRPr lang="en-US" altLang="zh-CN" sz="3600" b="1" dirty="0" smtClean="0"/>
          </a:p>
          <a:p>
            <a:pPr algn="ctr"/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记录发现</a:t>
            </a:r>
          </a:p>
        </p:txBody>
      </p:sp>
      <p:grpSp>
        <p:nvGrpSpPr>
          <p:cNvPr id="8" name="组合 7"/>
          <p:cNvGrpSpPr/>
          <p:nvPr/>
        </p:nvGrpSpPr>
        <p:grpSpPr bwMode="auto">
          <a:xfrm flipH="1">
            <a:off x="827584" y="260648"/>
            <a:ext cx="2471936" cy="1152128"/>
            <a:chOff x="2479904" y="117035"/>
            <a:chExt cx="1703715" cy="754008"/>
          </a:xfrm>
        </p:grpSpPr>
        <p:sp>
          <p:nvSpPr>
            <p:cNvPr id="9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16682" y="476672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探索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 descr="C:\Documents and Settings\Administrator\Application Data\Tencent\Users\173692760\QQ\WinTemp\RichOle\EL~A`@_`17FVA@J@4PVKR[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332656"/>
            <a:ext cx="5153007" cy="6264696"/>
          </a:xfrm>
          <a:prstGeom prst="rect">
            <a:avLst/>
          </a:prstGeom>
          <a:noFill/>
        </p:spPr>
      </p:pic>
      <p:grpSp>
        <p:nvGrpSpPr>
          <p:cNvPr id="14" name="组合 13"/>
          <p:cNvGrpSpPr/>
          <p:nvPr/>
        </p:nvGrpSpPr>
        <p:grpSpPr bwMode="auto">
          <a:xfrm flipH="1">
            <a:off x="611560" y="260648"/>
            <a:ext cx="2471936" cy="1152128"/>
            <a:chOff x="2479904" y="117035"/>
            <a:chExt cx="1703715" cy="754008"/>
          </a:xfrm>
        </p:grpSpPr>
        <p:sp>
          <p:nvSpPr>
            <p:cNvPr id="15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00658" y="476672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研讨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9512" y="1988840"/>
            <a:ext cx="3744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你有什么发现？</a:t>
            </a:r>
            <a:endParaRPr lang="en-US" altLang="zh-CN" sz="3600" b="1" dirty="0" smtClean="0"/>
          </a:p>
          <a:p>
            <a:pPr algn="ctr"/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还想研究什么？</a:t>
            </a:r>
          </a:p>
        </p:txBody>
      </p:sp>
      <p:pic>
        <p:nvPicPr>
          <p:cNvPr id="21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581128"/>
            <a:ext cx="3059832" cy="1677138"/>
          </a:xfrm>
          <a:prstGeom prst="rect">
            <a:avLst/>
          </a:prstGeom>
          <a:noFill/>
        </p:spPr>
      </p:pic>
      <p:sp>
        <p:nvSpPr>
          <p:cNvPr id="22" name="矩形 21"/>
          <p:cNvSpPr/>
          <p:nvPr/>
        </p:nvSpPr>
        <p:spPr>
          <a:xfrm>
            <a:off x="3707904" y="5661248"/>
            <a:ext cx="5256584" cy="1008112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 descr="https://timgsa.baidu.com/timg?image&amp;quality=80&amp;size=b9999_10000&amp;sec=1549021035972&amp;di=820bbe7cc1f8ba3f893c209ab56af0c6&amp;imgtype=0&amp;src=http%3A%2F%2Fimg002.hc360.cn%2Fg8%2FM06%2FA8%2FCB%2FwKhQtVQGeOmELcY_AAAAAJ1AmqI431.jpg..210x2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188449" y="1236487"/>
            <a:ext cx="2203197" cy="269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标题占位符 1"/>
          <p:cNvSpPr txBox="1">
            <a:spLocks/>
          </p:cNvSpPr>
          <p:nvPr/>
        </p:nvSpPr>
        <p:spPr bwMode="auto">
          <a:xfrm>
            <a:off x="3347864" y="548680"/>
            <a:ext cx="5328592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kumimoji="1" lang="zh-CN" altLang="en-US" sz="4000" b="1" dirty="0">
                <a:solidFill>
                  <a:srgbClr val="002060"/>
                </a:solidFill>
                <a:latin typeface="微软雅黑"/>
                <a:ea typeface="黑体" pitchFamily="2" charset="-122"/>
                <a:cs typeface="等线"/>
              </a:rPr>
              <a:t>“</a:t>
            </a:r>
            <a:r>
              <a:rPr kumimoji="1" lang="zh-CN" altLang="en-US" sz="40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  <a:cs typeface="等线"/>
              </a:rPr>
              <a:t>纸蝴蝶</a:t>
            </a:r>
            <a:r>
              <a:rPr kumimoji="1" lang="zh-CN" altLang="en-US" sz="4000" b="1" dirty="0">
                <a:solidFill>
                  <a:srgbClr val="002060"/>
                </a:solidFill>
                <a:latin typeface="微软雅黑"/>
                <a:ea typeface="黑体" pitchFamily="2" charset="-122"/>
                <a:cs typeface="等线"/>
              </a:rPr>
              <a:t>”</a:t>
            </a:r>
            <a:r>
              <a:rPr kumimoji="1" lang="zh-CN" altLang="en-US" sz="40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  <a:cs typeface="等线"/>
              </a:rPr>
              <a:t>飞起来</a:t>
            </a:r>
          </a:p>
        </p:txBody>
      </p:sp>
      <p:sp>
        <p:nvSpPr>
          <p:cNvPr id="15" name="圆角矩形 14">
            <a:extLst>
              <a:ext uri="{FF2B5EF4-FFF2-40B4-BE49-F238E27FC236}"/>
            </a:extLst>
          </p:cNvPr>
          <p:cNvSpPr/>
          <p:nvPr/>
        </p:nvSpPr>
        <p:spPr>
          <a:xfrm>
            <a:off x="179512" y="3501008"/>
            <a:ext cx="8748042" cy="309760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5AC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endParaRPr kumimoji="1" lang="en-US" altLang="zh-CN" sz="2800" b="1" dirty="0">
              <a:solidFill>
                <a:schemeClr val="tx1"/>
              </a:solidFill>
              <a:latin typeface="宋体" charset="-122"/>
              <a:ea typeface="等线"/>
              <a:cs typeface="等线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solidFill>
                  <a:schemeClr val="tx1"/>
                </a:solidFill>
                <a:latin typeface="宋体" charset="-122"/>
                <a:ea typeface="等线"/>
                <a:cs typeface="等线"/>
              </a:rPr>
              <a:t>制作方法：</a:t>
            </a:r>
            <a:endParaRPr kumimoji="1" lang="en-US" altLang="zh-CN" sz="2800" b="1" dirty="0">
              <a:solidFill>
                <a:schemeClr val="tx1"/>
              </a:solidFill>
              <a:latin typeface="宋体" charset="-122"/>
              <a:ea typeface="等线"/>
              <a:cs typeface="等线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800" b="1" dirty="0">
                <a:solidFill>
                  <a:schemeClr val="tx1"/>
                </a:solidFill>
                <a:latin typeface="宋体" charset="-122"/>
                <a:ea typeface="等线"/>
                <a:cs typeface="等线"/>
              </a:rPr>
              <a:t>1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宋体" charset="-122"/>
                <a:ea typeface="等线"/>
                <a:cs typeface="等线"/>
              </a:rPr>
              <a:t>.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宋体" charset="-122"/>
                <a:ea typeface="等线"/>
                <a:cs typeface="等线"/>
              </a:rPr>
              <a:t>剪一只纸</a:t>
            </a:r>
            <a:r>
              <a:rPr kumimoji="1" lang="zh-CN" altLang="en-US" sz="2800" b="1" dirty="0">
                <a:solidFill>
                  <a:schemeClr val="tx1"/>
                </a:solidFill>
                <a:latin typeface="宋体" charset="-122"/>
                <a:ea typeface="等线"/>
                <a:cs typeface="等线"/>
              </a:rPr>
              <a:t>蝴</a:t>
            </a:r>
            <a:r>
              <a:rPr kumimoji="1" lang="zh-CN" altLang="en-US" sz="2800" b="1" dirty="0">
                <a:solidFill>
                  <a:schemeClr val="tx1"/>
                </a:solidFill>
                <a:latin typeface="宋体" charset="-122"/>
                <a:ea typeface="等线"/>
                <a:cs typeface="等线"/>
              </a:rPr>
              <a:t>蝶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宋体" charset="-122"/>
                <a:ea typeface="等线"/>
                <a:cs typeface="等线"/>
              </a:rPr>
              <a:t>，在回形针上系</a:t>
            </a:r>
            <a:r>
              <a:rPr kumimoji="1" lang="zh-CN" altLang="en-US" sz="2800" b="1" dirty="0">
                <a:solidFill>
                  <a:schemeClr val="tx1"/>
                </a:solidFill>
                <a:latin typeface="宋体" charset="-122"/>
                <a:ea typeface="等线"/>
                <a:cs typeface="等线"/>
              </a:rPr>
              <a:t>上棉线；</a:t>
            </a:r>
            <a:endParaRPr kumimoji="1" lang="en-US" altLang="zh-CN" sz="2800" b="1" dirty="0">
              <a:solidFill>
                <a:schemeClr val="tx1"/>
              </a:solidFill>
              <a:latin typeface="宋体" charset="-122"/>
              <a:ea typeface="等线"/>
              <a:cs typeface="等线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800" b="1" dirty="0">
                <a:solidFill>
                  <a:schemeClr val="tx1"/>
                </a:solidFill>
                <a:latin typeface="宋体" charset="-122"/>
                <a:ea typeface="等线"/>
                <a:cs typeface="等线"/>
              </a:rPr>
              <a:t>2.</a:t>
            </a:r>
            <a:r>
              <a:rPr kumimoji="1" lang="zh-CN" altLang="en-US" sz="2800" b="1" dirty="0">
                <a:solidFill>
                  <a:schemeClr val="tx1"/>
                </a:solidFill>
                <a:latin typeface="宋体" charset="-122"/>
                <a:ea typeface="等线"/>
                <a:cs typeface="等线"/>
              </a:rPr>
              <a:t>将回形针固定在纸蝴蝶上；</a:t>
            </a:r>
            <a:endParaRPr kumimoji="1" lang="en-US" altLang="zh-CN" sz="2800" b="1" dirty="0">
              <a:solidFill>
                <a:schemeClr val="tx1"/>
              </a:solidFill>
              <a:latin typeface="宋体" charset="-122"/>
              <a:ea typeface="等线"/>
              <a:cs typeface="等线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800" b="1" dirty="0">
                <a:solidFill>
                  <a:schemeClr val="tx1"/>
                </a:solidFill>
                <a:latin typeface="宋体" charset="-122"/>
                <a:ea typeface="等线"/>
                <a:cs typeface="等线"/>
              </a:rPr>
              <a:t>3</a:t>
            </a:r>
            <a:r>
              <a:rPr kumimoji="1" lang="en-US" altLang="zh-CN" sz="2800" b="1" dirty="0" smtClean="0">
                <a:solidFill>
                  <a:schemeClr val="tx1"/>
                </a:solidFill>
                <a:latin typeface="宋体" charset="-122"/>
                <a:ea typeface="等线"/>
                <a:cs typeface="等线"/>
              </a:rPr>
              <a:t>.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宋体" charset="-122"/>
                <a:ea typeface="等线"/>
                <a:cs typeface="等线"/>
              </a:rPr>
              <a:t>探索：不</a:t>
            </a:r>
            <a:r>
              <a:rPr kumimoji="1" lang="zh-CN" altLang="en-US" sz="2800" b="1" dirty="0">
                <a:solidFill>
                  <a:schemeClr val="tx1"/>
                </a:solidFill>
                <a:latin typeface="宋体" charset="-122"/>
                <a:ea typeface="等线"/>
                <a:cs typeface="等线"/>
              </a:rPr>
              <a:t>接触纸蝴蝶</a:t>
            </a:r>
            <a:r>
              <a:rPr kumimoji="1" lang="zh-CN" altLang="en-US" sz="2800" b="1" dirty="0">
                <a:solidFill>
                  <a:schemeClr val="tx1"/>
                </a:solidFill>
                <a:latin typeface="宋体" charset="-122"/>
                <a:ea typeface="等线"/>
                <a:cs typeface="等线"/>
              </a:rPr>
              <a:t>，用磁铁让纸蝴蝶飞起来。</a:t>
            </a:r>
            <a:endParaRPr kumimoji="1" lang="en-US" altLang="zh-CN" sz="2800" b="1" dirty="0">
              <a:solidFill>
                <a:schemeClr val="tx1"/>
              </a:solidFill>
              <a:latin typeface="宋体" charset="-122"/>
              <a:ea typeface="等线"/>
              <a:cs typeface="等线"/>
            </a:endParaRPr>
          </a:p>
          <a:p>
            <a:pPr>
              <a:lnSpc>
                <a:spcPct val="150000"/>
              </a:lnSpc>
            </a:pPr>
            <a:endParaRPr kumimoji="1" lang="zh-CN" altLang="en-US" sz="2800" b="1" dirty="0">
              <a:solidFill>
                <a:schemeClr val="tx1"/>
              </a:solidFill>
              <a:latin typeface="宋体" charset="-122"/>
              <a:ea typeface="等线"/>
              <a:cs typeface="等线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 flipH="1">
            <a:off x="238486" y="332656"/>
            <a:ext cx="2471936" cy="1152128"/>
            <a:chOff x="2479904" y="117035"/>
            <a:chExt cx="1703715" cy="754008"/>
          </a:xfrm>
        </p:grpSpPr>
        <p:sp>
          <p:nvSpPr>
            <p:cNvPr id="10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27584" y="548680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拓展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pic>
        <p:nvPicPr>
          <p:cNvPr id="7171" name="Picture 3" descr="C:\Documents and Settings\Administrator\Application Data\Tencent\Users\173692760\QQ\WinTemp\RichOle\M6VW5)F$YE7OFL11C3V${V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844824"/>
            <a:ext cx="1647825" cy="1200150"/>
          </a:xfrm>
          <a:prstGeom prst="rect">
            <a:avLst/>
          </a:prstGeom>
          <a:noFill/>
        </p:spPr>
      </p:pic>
      <p:pic>
        <p:nvPicPr>
          <p:cNvPr id="7172" name="Picture 4" descr="C:\Documents and Settings\Administrator\Application Data\Tencent\Users\173692760\QQ\WinTemp\RichOle\~5TW%2LQ@6WOYM23`[$`YKY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1916832"/>
            <a:ext cx="1271688" cy="1152128"/>
          </a:xfrm>
          <a:prstGeom prst="rect">
            <a:avLst/>
          </a:prstGeom>
          <a:noFill/>
        </p:spPr>
      </p:pic>
      <p:pic>
        <p:nvPicPr>
          <p:cNvPr id="7173" name="Picture 5" descr="C:\Documents and Settings\Administrator\Application Data\Tencent\Users\173692760\QQ\WinTemp\RichOle\RO0A0AJ1FRLM9MI23T$AX]R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2348880"/>
            <a:ext cx="648072" cy="4497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22"/>
          <p:cNvSpPr txBox="1">
            <a:spLocks noChangeArrowheads="1"/>
          </p:cNvSpPr>
          <p:nvPr/>
        </p:nvSpPr>
        <p:spPr bwMode="auto">
          <a:xfrm>
            <a:off x="2916238" y="404813"/>
            <a:ext cx="4932362" cy="10160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郑重申明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263" y="404813"/>
            <a:ext cx="152717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68313" y="1341438"/>
            <a:ext cx="8424862" cy="5300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/>
                </a:solidFill>
              </a:rPr>
              <a:t>    本课件和配套教案版权归小学科学教学网资源建</a:t>
            </a:r>
            <a:r>
              <a:rPr lang="zh-CN" altLang="en-US" sz="3600" b="1" dirty="0">
                <a:solidFill>
                  <a:schemeClr val="tx1"/>
                </a:solidFill>
              </a:rPr>
              <a:t>设团队所有，供全国小学科学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教师个人在课堂教学中无偿</a:t>
            </a:r>
            <a:r>
              <a:rPr lang="zh-CN" altLang="en-US" sz="3600" b="1" dirty="0">
                <a:solidFill>
                  <a:schemeClr val="tx1"/>
                </a:solidFill>
              </a:rPr>
              <a:t>使用。其他网站或个人想要转载，</a:t>
            </a:r>
            <a:r>
              <a:rPr lang="zh-CN" altLang="en-US" sz="3600" b="1" dirty="0">
                <a:solidFill>
                  <a:schemeClr val="tx1"/>
                </a:solidFill>
              </a:rPr>
              <a:t>请与资源建设团队联系；如果其他网站或个人用于赢利，我们保留追究的权利！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标题占位符 1"/>
          <p:cNvSpPr txBox="1">
            <a:spLocks/>
          </p:cNvSpPr>
          <p:nvPr/>
        </p:nvSpPr>
        <p:spPr bwMode="auto">
          <a:xfrm>
            <a:off x="1907704" y="2276872"/>
            <a:ext cx="72362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kumimoji="1" lang="zh-CN" altLang="en-US" sz="4000" b="1" dirty="0">
                <a:solidFill>
                  <a:srgbClr val="002060"/>
                </a:solidFill>
                <a:latin typeface="宋体" charset="-122"/>
                <a:ea typeface="等线"/>
                <a:cs typeface="等线"/>
              </a:rPr>
              <a:t>怎样让这个小车动起来？</a:t>
            </a:r>
          </a:p>
        </p:txBody>
      </p:sp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284984"/>
            <a:ext cx="4968552" cy="2967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Freeform 6"/>
          <p:cNvSpPr>
            <a:spLocks noChangeArrowheads="1"/>
          </p:cNvSpPr>
          <p:nvPr/>
        </p:nvSpPr>
        <p:spPr bwMode="auto">
          <a:xfrm rot="21444136">
            <a:off x="1098589" y="562967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组合 4"/>
          <p:cNvGrpSpPr/>
          <p:nvPr/>
        </p:nvGrpSpPr>
        <p:grpSpPr bwMode="auto">
          <a:xfrm flipH="1">
            <a:off x="251520" y="404664"/>
            <a:ext cx="2471936" cy="1152128"/>
            <a:chOff x="2479904" y="117035"/>
            <a:chExt cx="1703715" cy="754008"/>
          </a:xfrm>
        </p:grpSpPr>
        <p:sp>
          <p:nvSpPr>
            <p:cNvPr id="11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0618" y="620688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聚焦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pic>
        <p:nvPicPr>
          <p:cNvPr id="16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332656"/>
            <a:ext cx="3384376" cy="1855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293096"/>
            <a:ext cx="3888432" cy="225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772816"/>
            <a:ext cx="3888433" cy="2206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矩形 11"/>
          <p:cNvSpPr/>
          <p:nvPr/>
        </p:nvSpPr>
        <p:spPr>
          <a:xfrm>
            <a:off x="3419872" y="620688"/>
            <a:ext cx="5724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让小车动起来 </a:t>
            </a:r>
            <a:r>
              <a:rPr lang="en-US" altLang="zh-CN" sz="4000" b="1" dirty="0" smtClean="0"/>
              <a:t>——</a:t>
            </a:r>
            <a:endParaRPr lang="zh-CN" altLang="en-US" sz="4000" b="1" dirty="0" smtClean="0"/>
          </a:p>
        </p:txBody>
      </p:sp>
      <p:sp>
        <p:nvSpPr>
          <p:cNvPr id="13" name="矩形 12"/>
          <p:cNvSpPr/>
          <p:nvPr/>
        </p:nvSpPr>
        <p:spPr>
          <a:xfrm>
            <a:off x="4355976" y="2420888"/>
            <a:ext cx="24224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/>
              <a:t>1.</a:t>
            </a:r>
            <a:r>
              <a:rPr lang="zh-CN" altLang="en-US" sz="3600" b="1" dirty="0" smtClean="0"/>
              <a:t>拉动小车</a:t>
            </a:r>
            <a:endParaRPr lang="zh-CN" altLang="en-US" sz="3600" dirty="0"/>
          </a:p>
        </p:txBody>
      </p:sp>
      <p:sp>
        <p:nvSpPr>
          <p:cNvPr id="14" name="矩形 13"/>
          <p:cNvSpPr/>
          <p:nvPr/>
        </p:nvSpPr>
        <p:spPr>
          <a:xfrm>
            <a:off x="4355976" y="5157192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2.</a:t>
            </a:r>
            <a:r>
              <a:rPr lang="zh-CN" altLang="en-US" sz="3600" b="1" dirty="0" smtClean="0"/>
              <a:t>推动小车</a:t>
            </a:r>
            <a:endParaRPr lang="zh-CN" altLang="en-US" sz="3600" dirty="0"/>
          </a:p>
        </p:txBody>
      </p:sp>
      <p:grpSp>
        <p:nvGrpSpPr>
          <p:cNvPr id="15" name="组合 4"/>
          <p:cNvGrpSpPr/>
          <p:nvPr/>
        </p:nvGrpSpPr>
        <p:grpSpPr bwMode="auto">
          <a:xfrm flipH="1">
            <a:off x="251520" y="404664"/>
            <a:ext cx="2471936" cy="1152128"/>
            <a:chOff x="2479904" y="117035"/>
            <a:chExt cx="1703715" cy="754008"/>
          </a:xfrm>
        </p:grpSpPr>
        <p:sp>
          <p:nvSpPr>
            <p:cNvPr id="16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0618" y="620688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探索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04248" y="2420888"/>
            <a:ext cx="2160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（拉力）</a:t>
            </a:r>
          </a:p>
        </p:txBody>
      </p:sp>
      <p:sp>
        <p:nvSpPr>
          <p:cNvPr id="22" name="矩形 21"/>
          <p:cNvSpPr/>
          <p:nvPr/>
        </p:nvSpPr>
        <p:spPr>
          <a:xfrm>
            <a:off x="6804248" y="5158933"/>
            <a:ext cx="2160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（推力）</a:t>
            </a:r>
          </a:p>
        </p:txBody>
      </p:sp>
      <p:sp>
        <p:nvSpPr>
          <p:cNvPr id="12290" name="AutoShape 2" descr="https://timgsa.baidu.com/timg?image&amp;quality=80&amp;size=b9999_10000&amp;sec=1550417978741&amp;di=2d5abbcf6c7900a470cbc15831ea2220&amp;imgtype=0&amp;src=http%3A%2F%2Fm.360buyimg.com%2Fn12%2Fjfs%2Ft2629%2F112%2F1002206909%2F215432%2F74058a5%2F5730094bNfa81ecaa.jpg%2521q7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 flipH="1">
            <a:off x="251520" y="404664"/>
            <a:ext cx="2471936" cy="1152128"/>
            <a:chOff x="2479904" y="117035"/>
            <a:chExt cx="1703715" cy="754008"/>
          </a:xfrm>
        </p:grpSpPr>
        <p:sp>
          <p:nvSpPr>
            <p:cNvPr id="16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3568" y="620688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小活动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sp>
        <p:nvSpPr>
          <p:cNvPr id="12290" name="AutoShape 2" descr="https://timgsa.baidu.com/timg?image&amp;quality=80&amp;size=b9999_10000&amp;sec=1550417978741&amp;di=2d5abbcf6c7900a470cbc15831ea2220&amp;imgtype=0&amp;src=http%3A%2F%2Fm.360buyimg.com%2Fn12%2Fjfs%2Ft2629%2F112%2F1002206909%2F215432%2F74058a5%2F5730094bNfa81ecaa.jpg%2521q7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348880"/>
            <a:ext cx="4805307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矩形 22"/>
          <p:cNvSpPr/>
          <p:nvPr/>
        </p:nvSpPr>
        <p:spPr>
          <a:xfrm>
            <a:off x="5724128" y="3356992"/>
            <a:ext cx="3419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拉一拉：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拉力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zh-CN" altLang="en-US" sz="3600" b="1" dirty="0" smtClean="0"/>
              <a:t>推一推：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推力</a:t>
            </a:r>
          </a:p>
        </p:txBody>
      </p:sp>
      <p:sp>
        <p:nvSpPr>
          <p:cNvPr id="24" name="矩形 23"/>
          <p:cNvSpPr/>
          <p:nvPr/>
        </p:nvSpPr>
        <p:spPr>
          <a:xfrm>
            <a:off x="6372200" y="1988840"/>
            <a:ext cx="2771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扭扭车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93093C1-6CEB-4D83-A204-869A7BAEBE13}"/>
              </a:ext>
            </a:extLst>
          </p:cNvPr>
          <p:cNvSpPr/>
          <p:nvPr/>
        </p:nvSpPr>
        <p:spPr>
          <a:xfrm>
            <a:off x="0" y="1988840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ea typeface="华文楷体" pitchFamily="2" charset="-122"/>
              </a:rPr>
              <a:t>不接触小车，能</a:t>
            </a:r>
            <a:r>
              <a:rPr lang="zh-CN" altLang="en-US" sz="3600" b="1" dirty="0" smtClean="0">
                <a:ea typeface="华文楷体" pitchFamily="2" charset="-122"/>
              </a:rPr>
              <a:t>让它动</a:t>
            </a:r>
            <a:r>
              <a:rPr lang="zh-CN" altLang="en-US" sz="3600" b="1" dirty="0">
                <a:ea typeface="华文楷体" pitchFamily="2" charset="-122"/>
              </a:rPr>
              <a:t>起来吗？</a:t>
            </a:r>
          </a:p>
        </p:txBody>
      </p:sp>
      <p:sp>
        <p:nvSpPr>
          <p:cNvPr id="19" name="矩形 18"/>
          <p:cNvSpPr/>
          <p:nvPr/>
        </p:nvSpPr>
        <p:spPr>
          <a:xfrm>
            <a:off x="3419872" y="620688"/>
            <a:ext cx="5724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让小车动起来 </a:t>
            </a:r>
            <a:r>
              <a:rPr lang="en-US" altLang="zh-CN" sz="4000" b="1" dirty="0" smtClean="0"/>
              <a:t>——</a:t>
            </a:r>
            <a:endParaRPr lang="zh-CN" altLang="en-US" sz="4000" b="1" dirty="0" smtClean="0"/>
          </a:p>
        </p:txBody>
      </p:sp>
      <p:grpSp>
        <p:nvGrpSpPr>
          <p:cNvPr id="2" name="组合 4"/>
          <p:cNvGrpSpPr/>
          <p:nvPr/>
        </p:nvGrpSpPr>
        <p:grpSpPr bwMode="auto">
          <a:xfrm flipH="1">
            <a:off x="251520" y="404664"/>
            <a:ext cx="2471936" cy="1152128"/>
            <a:chOff x="2479904" y="117035"/>
            <a:chExt cx="1703715" cy="754008"/>
          </a:xfrm>
        </p:grpSpPr>
        <p:sp>
          <p:nvSpPr>
            <p:cNvPr id="21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0618" y="620688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探索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068960"/>
            <a:ext cx="3024336" cy="3126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矩形 26"/>
          <p:cNvSpPr/>
          <p:nvPr/>
        </p:nvSpPr>
        <p:spPr>
          <a:xfrm>
            <a:off x="4932040" y="3645024"/>
            <a:ext cx="42119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ea typeface="华文楷体" pitchFamily="2" charset="-122"/>
              </a:rPr>
              <a:t>用嘴巴吹吹看</a:t>
            </a:r>
            <a:endParaRPr lang="en-US" altLang="zh-CN" sz="3600" b="1" dirty="0" smtClean="0">
              <a:ea typeface="华文楷体" pitchFamily="2" charset="-122"/>
            </a:endParaRPr>
          </a:p>
          <a:p>
            <a:endParaRPr lang="en-US" altLang="zh-CN" sz="3600" b="1" dirty="0" smtClean="0">
              <a:ea typeface="华文楷体" pitchFamily="2" charset="-122"/>
            </a:endParaRPr>
          </a:p>
          <a:p>
            <a:r>
              <a:rPr lang="zh-CN" altLang="en-US" sz="3600" b="1" dirty="0" smtClean="0">
                <a:ea typeface="华文楷体" pitchFamily="2" charset="-122"/>
              </a:rPr>
              <a:t>说说实验感受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93093C1-6CEB-4D83-A204-869A7BAEBE13}"/>
              </a:ext>
            </a:extLst>
          </p:cNvPr>
          <p:cNvSpPr/>
          <p:nvPr/>
        </p:nvSpPr>
        <p:spPr>
          <a:xfrm>
            <a:off x="0" y="1988840"/>
            <a:ext cx="91440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ea typeface="华文楷体" pitchFamily="2" charset="-122"/>
              </a:rPr>
              <a:t>不接触小车，能</a:t>
            </a:r>
            <a:r>
              <a:rPr lang="zh-CN" altLang="en-US" sz="3600" b="1" dirty="0" smtClean="0">
                <a:ea typeface="华文楷体" pitchFamily="2" charset="-122"/>
              </a:rPr>
              <a:t>让它动</a:t>
            </a:r>
            <a:r>
              <a:rPr lang="zh-CN" altLang="en-US" sz="3600" b="1" dirty="0">
                <a:ea typeface="华文楷体" pitchFamily="2" charset="-122"/>
              </a:rPr>
              <a:t>起来吗？</a:t>
            </a:r>
          </a:p>
        </p:txBody>
      </p:sp>
      <p:sp>
        <p:nvSpPr>
          <p:cNvPr id="19" name="矩形 18"/>
          <p:cNvSpPr/>
          <p:nvPr/>
        </p:nvSpPr>
        <p:spPr>
          <a:xfrm>
            <a:off x="3419872" y="620688"/>
            <a:ext cx="5724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让小车动起来 </a:t>
            </a:r>
            <a:r>
              <a:rPr lang="en-US" altLang="zh-CN" sz="4000" b="1" dirty="0" smtClean="0"/>
              <a:t>——</a:t>
            </a:r>
            <a:endParaRPr lang="zh-CN" altLang="en-US" sz="4000" b="1" dirty="0" smtClean="0"/>
          </a:p>
        </p:txBody>
      </p:sp>
      <p:grpSp>
        <p:nvGrpSpPr>
          <p:cNvPr id="20" name="组合 4"/>
          <p:cNvGrpSpPr/>
          <p:nvPr/>
        </p:nvGrpSpPr>
        <p:grpSpPr bwMode="auto">
          <a:xfrm flipH="1">
            <a:off x="251520" y="404664"/>
            <a:ext cx="2471936" cy="1152128"/>
            <a:chOff x="2479904" y="117035"/>
            <a:chExt cx="1703715" cy="754008"/>
          </a:xfrm>
        </p:grpSpPr>
        <p:sp>
          <p:nvSpPr>
            <p:cNvPr id="21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0618" y="620688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探索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99592" y="5301208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ea typeface="华文楷体" pitchFamily="2" charset="-122"/>
              </a:rPr>
              <a:t>用磁铁试试看</a:t>
            </a:r>
            <a:endParaRPr lang="en-US" altLang="zh-CN" sz="3600" b="1" dirty="0" smtClean="0">
              <a:ea typeface="华文楷体" pitchFamily="2" charset="-122"/>
            </a:endParaRPr>
          </a:p>
        </p:txBody>
      </p:sp>
      <p:pic>
        <p:nvPicPr>
          <p:cNvPr id="28" name="Picture 3" descr="https://timgsa.baidu.com/timg?image&amp;quality=80&amp;size=b9999_10000&amp;sec=1549021035972&amp;di=820bbe7cc1f8ba3f893c209ab56af0c6&amp;imgtype=0&amp;src=http%3A%2F%2Fimg002.hc360.cn%2Fg8%2FM06%2FA8%2FCB%2FwKhQtVQGeOmELcY_AAAAAJ1AmqI431.jpg..210x2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478743" y="2849849"/>
            <a:ext cx="1944217" cy="2382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6"/>
          <p:cNvPicPr>
            <a:picLocks noChangeAspect="1" noChangeArrowheads="1"/>
          </p:cNvPicPr>
          <p:nvPr/>
        </p:nvPicPr>
        <p:blipFill>
          <a:blip r:embed="rId4" cstate="print">
            <a:lum bright="6000"/>
          </a:blip>
          <a:srcRect/>
          <a:stretch>
            <a:fillRect/>
          </a:stretch>
        </p:blipFill>
        <p:spPr bwMode="auto">
          <a:xfrm>
            <a:off x="4630531" y="3068960"/>
            <a:ext cx="3253837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Administrator\Application Data\Tencent\Users\173692760\QQ\WinTemp\RichOle\GO)B5R15@{O%~83NXF87%9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564904"/>
            <a:ext cx="4430013" cy="3024336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3419872" y="620688"/>
            <a:ext cx="5724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让小车动起来 </a:t>
            </a:r>
            <a:r>
              <a:rPr lang="en-US" altLang="zh-CN" sz="4000" b="1" dirty="0" smtClean="0"/>
              <a:t>——</a:t>
            </a:r>
            <a:endParaRPr lang="zh-CN" altLang="en-US" sz="4000" b="1" dirty="0" smtClean="0"/>
          </a:p>
        </p:txBody>
      </p:sp>
      <p:grpSp>
        <p:nvGrpSpPr>
          <p:cNvPr id="9" name="组合 4"/>
          <p:cNvGrpSpPr/>
          <p:nvPr/>
        </p:nvGrpSpPr>
        <p:grpSpPr bwMode="auto">
          <a:xfrm flipH="1">
            <a:off x="251520" y="404664"/>
            <a:ext cx="2471936" cy="1152128"/>
            <a:chOff x="2479904" y="117035"/>
            <a:chExt cx="1703715" cy="754008"/>
          </a:xfrm>
        </p:grpSpPr>
        <p:sp>
          <p:nvSpPr>
            <p:cNvPr id="10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0618" y="620688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探索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12160" y="3284984"/>
            <a:ext cx="31318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ea typeface="华文楷体" pitchFamily="2" charset="-122"/>
              </a:rPr>
              <a:t>多做几次</a:t>
            </a:r>
            <a:endParaRPr lang="en-US" altLang="zh-CN" sz="3600" b="1" dirty="0" smtClean="0">
              <a:ea typeface="华文楷体" pitchFamily="2" charset="-122"/>
            </a:endParaRPr>
          </a:p>
          <a:p>
            <a:endParaRPr lang="en-US" altLang="zh-CN" sz="3600" b="1" dirty="0" smtClean="0">
              <a:ea typeface="华文楷体" pitchFamily="2" charset="-122"/>
            </a:endParaRPr>
          </a:p>
          <a:p>
            <a:r>
              <a:rPr lang="zh-CN" altLang="en-US" sz="3600" b="1" dirty="0" smtClean="0">
                <a:ea typeface="华文楷体" pitchFamily="2" charset="-122"/>
              </a:rPr>
              <a:t>说说感受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 descr="https://timgsa.baidu.com/timg?image&amp;quality=80&amp;size=b9999_10000&amp;sec=1549021035972&amp;di=820bbe7cc1f8ba3f893c209ab56af0c6&amp;imgtype=0&amp;src=http%3A%2F%2Fimg002.hc360.cn%2Fg8%2FM06%2FA8%2FCB%2FwKhQtVQGeOmELcY_AAAAAJ1AmqI431.jpg..210x2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916113"/>
            <a:ext cx="1500187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标题占位符 1"/>
          <p:cNvSpPr txBox="1">
            <a:spLocks/>
          </p:cNvSpPr>
          <p:nvPr/>
        </p:nvSpPr>
        <p:spPr bwMode="auto">
          <a:xfrm>
            <a:off x="1331913" y="1125538"/>
            <a:ext cx="1044575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kumimoji="1" lang="zh-CN" altLang="en-US" sz="32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等线"/>
              </a:rPr>
              <a:t>磁铁</a:t>
            </a:r>
          </a:p>
        </p:txBody>
      </p:sp>
      <p:grpSp>
        <p:nvGrpSpPr>
          <p:cNvPr id="34831" name="Group 15"/>
          <p:cNvGrpSpPr>
            <a:grpSpLocks/>
          </p:cNvGrpSpPr>
          <p:nvPr/>
        </p:nvGrpSpPr>
        <p:grpSpPr bwMode="auto">
          <a:xfrm>
            <a:off x="6732240" y="4365104"/>
            <a:ext cx="2266950" cy="2030412"/>
            <a:chOff x="4655" y="3041"/>
            <a:chExt cx="1105" cy="1279"/>
          </a:xfrm>
        </p:grpSpPr>
        <p:grpSp>
          <p:nvGrpSpPr>
            <p:cNvPr id="5" name="组合 5"/>
            <p:cNvGrpSpPr>
              <a:grpSpLocks/>
            </p:cNvGrpSpPr>
            <p:nvPr/>
          </p:nvGrpSpPr>
          <p:grpSpPr bwMode="auto">
            <a:xfrm>
              <a:off x="4655" y="3333"/>
              <a:ext cx="1105" cy="987"/>
              <a:chOff x="4297723" y="3706368"/>
              <a:chExt cx="3556352" cy="2382026"/>
            </a:xfrm>
          </p:grpSpPr>
          <p:sp>
            <p:nvSpPr>
              <p:cNvPr id="6" name="椭圆 5">
                <a:extLst>
                  <a:ext uri="{FF2B5EF4-FFF2-40B4-BE49-F238E27FC236}"/>
                </a:extLst>
              </p:cNvPr>
              <p:cNvSpPr/>
              <p:nvPr/>
            </p:nvSpPr>
            <p:spPr>
              <a:xfrm>
                <a:off x="4885467" y="3706368"/>
                <a:ext cx="2380863" cy="2382026"/>
              </a:xfrm>
              <a:prstGeom prst="ellipse">
                <a:avLst/>
              </a:prstGeom>
              <a:solidFill>
                <a:srgbClr val="A4EBC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/>
              </a:p>
            </p:txBody>
          </p:sp>
          <p:sp>
            <p:nvSpPr>
              <p:cNvPr id="7" name="圆角矩形 6">
                <a:extLst>
                  <a:ext uri="{FF2B5EF4-FFF2-40B4-BE49-F238E27FC236}"/>
                </a:extLst>
              </p:cNvPr>
              <p:cNvSpPr/>
              <p:nvPr/>
            </p:nvSpPr>
            <p:spPr>
              <a:xfrm>
                <a:off x="4297723" y="4126300"/>
                <a:ext cx="3556352" cy="1542162"/>
              </a:xfrm>
              <a:prstGeom prst="roundRect">
                <a:avLst/>
              </a:prstGeom>
              <a:solidFill>
                <a:srgbClr val="FFFFFF"/>
              </a:solidFill>
              <a:ln w="57150">
                <a:solidFill>
                  <a:srgbClr val="5ACA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dirty="0">
                  <a:solidFill>
                    <a:srgbClr val="98B8C0"/>
                  </a:solidFill>
                </a:endParaRPr>
              </a:p>
            </p:txBody>
          </p:sp>
        </p:grpSp>
        <p:sp>
          <p:nvSpPr>
            <p:cNvPr id="8" name="标题占位符 1">
              <a:extLst>
                <a:ext uri="{FF2B5EF4-FFF2-40B4-BE49-F238E27FC236}"/>
              </a:extLst>
            </p:cNvPr>
            <p:cNvSpPr txBox="1">
              <a:spLocks/>
            </p:cNvSpPr>
            <p:nvPr/>
          </p:nvSpPr>
          <p:spPr>
            <a:xfrm>
              <a:off x="4846" y="3222"/>
              <a:ext cx="699" cy="386"/>
            </a:xfrm>
            <a:custGeom>
              <a:avLst/>
              <a:gdLst>
                <a:gd name="connsiteX0" fmla="*/ 0 w 1839557"/>
                <a:gd name="connsiteY0" fmla="*/ 0 h 404698"/>
                <a:gd name="connsiteX1" fmla="*/ 1839557 w 1839557"/>
                <a:gd name="connsiteY1" fmla="*/ 0 h 404698"/>
                <a:gd name="connsiteX2" fmla="*/ 1839557 w 1839557"/>
                <a:gd name="connsiteY2" fmla="*/ 404698 h 404698"/>
                <a:gd name="connsiteX3" fmla="*/ 0 w 1839557"/>
                <a:gd name="connsiteY3" fmla="*/ 404698 h 404698"/>
                <a:gd name="connsiteX4" fmla="*/ 0 w 1839557"/>
                <a:gd name="connsiteY4" fmla="*/ 0 h 40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9557" h="404698">
                  <a:moveTo>
                    <a:pt x="0" y="0"/>
                  </a:moveTo>
                  <a:lnTo>
                    <a:pt x="1839557" y="0"/>
                  </a:lnTo>
                  <a:lnTo>
                    <a:pt x="1839557" y="404698"/>
                  </a:lnTo>
                  <a:lnTo>
                    <a:pt x="0" y="404698"/>
                  </a:lnTo>
                  <a:lnTo>
                    <a:pt x="0" y="0"/>
                  </a:lnTo>
                  <a:close/>
                </a:path>
              </a:pathLst>
            </a:custGeom>
          </p:spPr>
          <p:txBody>
            <a:bodyPr spcFirstLastPara="1" anchor="ctr">
              <a:prstTxWarp prst="textArchUp">
                <a:avLst/>
              </a:prstTxWarp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kumimoji="1" lang="zh-CN" altLang="en-US" sz="3200" dirty="0" smtClean="0">
                  <a:solidFill>
                    <a:srgbClr val="FF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科学词汇</a:t>
              </a:r>
              <a:endParaRPr kumimoji="1" lang="zh-CN" altLang="en-US" sz="320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9" name="标题占位符 1"/>
            <p:cNvSpPr txBox="1">
              <a:spLocks/>
            </p:cNvSpPr>
            <p:nvPr/>
          </p:nvSpPr>
          <p:spPr bwMode="auto">
            <a:xfrm>
              <a:off x="4946" y="3709"/>
              <a:ext cx="632" cy="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lnSpc>
                  <a:spcPct val="90000"/>
                </a:lnSpc>
              </a:pPr>
              <a:r>
                <a:rPr kumimoji="1" lang="zh-CN" altLang="en-US" sz="320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  <a:cs typeface="等线"/>
                </a:rPr>
                <a:t>磁 力</a:t>
              </a:r>
            </a:p>
          </p:txBody>
        </p:sp>
      </p:grpSp>
      <p:sp>
        <p:nvSpPr>
          <p:cNvPr id="34826" name="矩形 9"/>
          <p:cNvSpPr>
            <a:spLocks noChangeArrowheads="1"/>
          </p:cNvSpPr>
          <p:nvPr/>
        </p:nvSpPr>
        <p:spPr bwMode="auto">
          <a:xfrm>
            <a:off x="179512" y="4437112"/>
            <a:ext cx="648072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zh-CN" sz="3600" b="1" dirty="0">
                <a:solidFill>
                  <a:srgbClr val="002060"/>
                </a:solidFill>
                <a:latin typeface="宋体" charset="-122"/>
                <a:ea typeface="等线"/>
                <a:cs typeface="等线"/>
              </a:rPr>
              <a:t>磁铁不接触小车，却能让小车动起</a:t>
            </a:r>
            <a:r>
              <a:rPr kumimoji="1" lang="zh-CN" altLang="zh-CN" sz="3600" b="1" dirty="0" smtClean="0">
                <a:solidFill>
                  <a:srgbClr val="002060"/>
                </a:solidFill>
                <a:latin typeface="宋体" charset="-122"/>
                <a:ea typeface="等线"/>
                <a:cs typeface="等线"/>
              </a:rPr>
              <a:t>来</a:t>
            </a:r>
            <a:r>
              <a:rPr kumimoji="1" lang="zh-CN" altLang="en-US" sz="3600" b="1" dirty="0" smtClean="0">
                <a:solidFill>
                  <a:srgbClr val="002060"/>
                </a:solidFill>
                <a:latin typeface="宋体" charset="-122"/>
                <a:ea typeface="等线"/>
                <a:cs typeface="等线"/>
              </a:rPr>
              <a:t>，</a:t>
            </a:r>
            <a:r>
              <a:rPr kumimoji="1" lang="zh-CN" altLang="zh-CN" sz="3600" b="1" dirty="0" smtClean="0">
                <a:solidFill>
                  <a:srgbClr val="002060"/>
                </a:solidFill>
                <a:latin typeface="宋体" charset="-122"/>
                <a:ea typeface="等线"/>
                <a:cs typeface="等线"/>
              </a:rPr>
              <a:t>这</a:t>
            </a:r>
            <a:r>
              <a:rPr kumimoji="1" lang="zh-CN" altLang="zh-CN" sz="3600" b="1" dirty="0">
                <a:solidFill>
                  <a:srgbClr val="002060"/>
                </a:solidFill>
                <a:latin typeface="宋体" charset="-122"/>
                <a:ea typeface="等线"/>
                <a:cs typeface="等线"/>
              </a:rPr>
              <a:t>种力量就是</a:t>
            </a:r>
            <a:r>
              <a:rPr kumimoji="1" lang="zh-CN" altLang="zh-CN" sz="3600" b="1" dirty="0">
                <a:solidFill>
                  <a:srgbClr val="FF3300"/>
                </a:solidFill>
                <a:latin typeface="宋体" charset="-122"/>
                <a:ea typeface="等线"/>
                <a:cs typeface="等线"/>
              </a:rPr>
              <a:t>磁力</a:t>
            </a:r>
            <a:r>
              <a:rPr kumimoji="1" lang="zh-CN" altLang="zh-CN" sz="3600" b="1" dirty="0">
                <a:solidFill>
                  <a:srgbClr val="002060"/>
                </a:solidFill>
                <a:latin typeface="宋体" charset="-122"/>
                <a:ea typeface="等线"/>
                <a:cs typeface="等线"/>
              </a:rPr>
              <a:t>。</a:t>
            </a:r>
            <a:endParaRPr kumimoji="1" lang="zh-CN" altLang="en-US" sz="3600" b="1" dirty="0">
              <a:solidFill>
                <a:srgbClr val="002060"/>
              </a:solidFill>
              <a:latin typeface="宋体" charset="-122"/>
              <a:ea typeface="等线"/>
              <a:cs typeface="等线"/>
            </a:endParaRPr>
          </a:p>
        </p:txBody>
      </p:sp>
      <p:sp>
        <p:nvSpPr>
          <p:cNvPr id="11" name="圆角矩形 10">
            <a:extLst>
              <a:ext uri="{FF2B5EF4-FFF2-40B4-BE49-F238E27FC236}"/>
            </a:extLst>
          </p:cNvPr>
          <p:cNvSpPr/>
          <p:nvPr/>
        </p:nvSpPr>
        <p:spPr>
          <a:xfrm>
            <a:off x="0" y="150813"/>
            <a:ext cx="1476375" cy="738187"/>
          </a:xfrm>
          <a:prstGeom prst="roundRect">
            <a:avLst/>
          </a:prstGeom>
          <a:solidFill>
            <a:srgbClr val="DEEBF7"/>
          </a:solidFill>
          <a:ln w="79375" cap="rnd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4828" name="标题占位符 1"/>
          <p:cNvSpPr txBox="1">
            <a:spLocks/>
          </p:cNvSpPr>
          <p:nvPr/>
        </p:nvSpPr>
        <p:spPr bwMode="auto">
          <a:xfrm>
            <a:off x="250825" y="319088"/>
            <a:ext cx="1368425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kumimoji="1" lang="zh-CN" altLang="en-US" sz="32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等线"/>
              </a:rPr>
              <a:t>研讨</a:t>
            </a:r>
          </a:p>
        </p:txBody>
      </p:sp>
      <p:pic>
        <p:nvPicPr>
          <p:cNvPr id="34830" name="Picture 14"/>
          <p:cNvPicPr>
            <a:picLocks noChangeAspect="1" noChangeArrowheads="1"/>
          </p:cNvPicPr>
          <p:nvPr/>
        </p:nvPicPr>
        <p:blipFill>
          <a:blip r:embed="rId3" cstate="print">
            <a:lum bright="6000"/>
          </a:blip>
          <a:srcRect/>
          <a:stretch>
            <a:fillRect/>
          </a:stretch>
        </p:blipFill>
        <p:spPr bwMode="auto">
          <a:xfrm>
            <a:off x="2987824" y="764704"/>
            <a:ext cx="3112036" cy="3167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Documents and Settings\Administrator\Application Data\Tencent\Users\173692760\QQ\WinTemp\RichOle\I{S95OPIY@V98GM@T]ZZSF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052736"/>
            <a:ext cx="6912768" cy="5510534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5652120" y="404664"/>
            <a:ext cx="3096344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  <a:sym typeface="+mn-ea"/>
              </a:rPr>
              <a:t>活动手册第</a:t>
            </a:r>
            <a:r>
              <a:rPr lang="en-US" altLang="zh-CN" sz="3200" b="1" dirty="0" smtClean="0">
                <a:solidFill>
                  <a:prstClr val="black"/>
                </a:solidFill>
                <a:sym typeface="+mn-ea"/>
              </a:rPr>
              <a:t>3</a:t>
            </a:r>
            <a:r>
              <a:rPr lang="zh-CN" altLang="en-US" sz="3200" b="1" dirty="0" smtClean="0">
                <a:solidFill>
                  <a:prstClr val="black"/>
                </a:solidFill>
                <a:sym typeface="+mn-ea"/>
              </a:rPr>
              <a:t>页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55976" y="5517232"/>
            <a:ext cx="15841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ea typeface="华文楷体" pitchFamily="2" charset="-122"/>
              </a:rPr>
              <a:t>磁力</a:t>
            </a:r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4644008" y="4653136"/>
            <a:ext cx="648072" cy="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7596336" y="1772816"/>
            <a:ext cx="432048" cy="504056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995936" y="2276872"/>
            <a:ext cx="432048" cy="504056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2271</TotalTime>
  <Words>462</Words>
  <Application>Microsoft Office PowerPoint</Application>
  <PresentationFormat>全屏显示(4:3)</PresentationFormat>
  <Paragraphs>62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xbany</cp:lastModifiedBy>
  <cp:revision>305</cp:revision>
  <dcterms:created xsi:type="dcterms:W3CDTF">2017-08-06T08:46:27Z</dcterms:created>
  <dcterms:modified xsi:type="dcterms:W3CDTF">2019-02-18T15:26:31Z</dcterms:modified>
</cp:coreProperties>
</file>