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86" r:id="rId3"/>
    <p:sldId id="288" r:id="rId4"/>
    <p:sldId id="289" r:id="rId5"/>
    <p:sldId id="299" r:id="rId6"/>
    <p:sldId id="294" r:id="rId7"/>
    <p:sldId id="300" r:id="rId8"/>
    <p:sldId id="295" r:id="rId9"/>
    <p:sldId id="301" r:id="rId10"/>
    <p:sldId id="303" r:id="rId11"/>
    <p:sldId id="304" r:id="rId12"/>
    <p:sldId id="307" r:id="rId13"/>
    <p:sldId id="284"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33FD23"/>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extLst>
      <p:ext uri="{BB962C8B-B14F-4D97-AF65-F5344CB8AC3E}">
        <p14:creationId xmlns:p14="http://schemas.microsoft.com/office/powerpoint/2010/main" xmlns="" val="455656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2018/3/20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9441"/>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小学科学教学网   黎作民 </a:t>
            </a:r>
            <a:endParaRPr lang="en-US" altLang="zh-CN" sz="4400" b="1" dirty="0" smtClean="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7996"/>
          </a:xfrm>
          <a:prstGeom prst="rect">
            <a:avLst/>
          </a:prstGeom>
          <a:noFill/>
        </p:spPr>
        <p:txBody>
          <a:bodyPr wrap="square" rtlCol="0">
            <a:spAutoFit/>
          </a:bodyPr>
          <a:lstStyle/>
          <a:p>
            <a:pPr algn="ctr"/>
            <a:r>
              <a:rPr lang="zh-CN" altLang="en-US" sz="6600" b="1" dirty="0" smtClean="0">
                <a:latin typeface="华文中宋" pitchFamily="2" charset="-122"/>
                <a:ea typeface="华文中宋" pitchFamily="2" charset="-122"/>
              </a:rPr>
              <a:t>给物体分类</a:t>
            </a:r>
            <a:endParaRPr lang="zh-CN" altLang="en-US" sz="6600" b="1" dirty="0">
              <a:latin typeface="华文中宋" pitchFamily="2" charset="-122"/>
              <a:ea typeface="华文中宋" pitchFamily="2" charset="-122"/>
            </a:endParaRP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教科版一年级下册第一单元第</a:t>
            </a:r>
            <a:r>
              <a:rPr lang="en-US" altLang="zh-CN" sz="2800" b="1" dirty="0" smtClean="0"/>
              <a:t>4</a:t>
            </a:r>
            <a:r>
              <a:rPr lang="zh-CN" altLang="en-US" sz="2800" b="1" dirty="0" smtClean="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2" cstate="print"/>
          <a:srcRect/>
          <a:stretch>
            <a:fillRect/>
          </a:stretch>
        </p:blipFill>
        <p:spPr bwMode="auto">
          <a:xfrm>
            <a:off x="5847658" y="548680"/>
            <a:ext cx="2250297" cy="5334037"/>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395536" y="5233724"/>
            <a:ext cx="4794896" cy="523220"/>
          </a:xfrm>
          <a:prstGeom prst="rect">
            <a:avLst/>
          </a:prstGeom>
        </p:spPr>
        <p:txBody>
          <a:bodyPr wrap="square">
            <a:spAutoFit/>
          </a:bodyPr>
          <a:lstStyle/>
          <a:p>
            <a:r>
              <a:rPr lang="zh-CN" altLang="en-US" sz="2800" b="1" dirty="0" smtClean="0">
                <a:latin typeface="华文楷体" pitchFamily="2" charset="-122"/>
                <a:ea typeface="华文楷体" pitchFamily="2" charset="-122"/>
              </a:rPr>
              <a:t>学习用品分类整理</a:t>
            </a:r>
            <a:r>
              <a:rPr lang="zh-CN" altLang="en-US" sz="2800" b="1" dirty="0" smtClean="0">
                <a:solidFill>
                  <a:srgbClr val="C00000"/>
                </a:solidFill>
                <a:latin typeface="华文楷体" pitchFamily="2" charset="-122"/>
                <a:ea typeface="华文楷体" pitchFamily="2" charset="-122"/>
              </a:rPr>
              <a:t>节省时间</a:t>
            </a:r>
            <a:endParaRPr lang="zh-CN" altLang="en-US" sz="2800" b="1" dirty="0">
              <a:solidFill>
                <a:srgbClr val="C00000"/>
              </a:solidFill>
              <a:latin typeface="华文楷体" pitchFamily="2" charset="-122"/>
              <a:ea typeface="华文楷体" pitchFamily="2" charset="-122"/>
            </a:endParaRPr>
          </a:p>
        </p:txBody>
      </p:sp>
      <p:pic>
        <p:nvPicPr>
          <p:cNvPr id="4098" name="Picture 2"/>
          <p:cNvPicPr>
            <a:picLocks noChangeAspect="1" noChangeArrowheads="1"/>
          </p:cNvPicPr>
          <p:nvPr/>
        </p:nvPicPr>
        <p:blipFill>
          <a:blip r:embed="rId3" cstate="print"/>
          <a:srcRect t="13702"/>
          <a:stretch>
            <a:fillRect/>
          </a:stretch>
        </p:blipFill>
        <p:spPr bwMode="auto">
          <a:xfrm rot="5400000" flipH="1">
            <a:off x="540497" y="1592854"/>
            <a:ext cx="1924656" cy="2214578"/>
          </a:xfrm>
          <a:prstGeom prst="rect">
            <a:avLst/>
          </a:prstGeom>
          <a:ln w="88900" cap="sq" cmpd="thickThin">
            <a:solidFill>
              <a:srgbClr val="000000"/>
            </a:solidFill>
            <a:prstDash val="solid"/>
            <a:miter lim="800000"/>
          </a:ln>
          <a:effectLst>
            <a:innerShdw blurRad="76200">
              <a:srgbClr val="000000"/>
            </a:innerShdw>
          </a:effectLst>
        </p:spPr>
      </p:pic>
      <p:pic>
        <p:nvPicPr>
          <p:cNvPr id="4099" name="Picture 3"/>
          <p:cNvPicPr>
            <a:picLocks noChangeAspect="1" noChangeArrowheads="1"/>
          </p:cNvPicPr>
          <p:nvPr/>
        </p:nvPicPr>
        <p:blipFill>
          <a:blip r:embed="rId4" cstate="print"/>
          <a:srcRect t="21875" b="5394"/>
          <a:stretch>
            <a:fillRect/>
          </a:stretch>
        </p:blipFill>
        <p:spPr bwMode="auto">
          <a:xfrm rot="16200000">
            <a:off x="3004631" y="2574291"/>
            <a:ext cx="2244264" cy="2176360"/>
          </a:xfrm>
          <a:prstGeom prst="rect">
            <a:avLst/>
          </a:prstGeom>
          <a:ln w="88900" cap="sq" cmpd="thickThin">
            <a:solidFill>
              <a:srgbClr val="000000"/>
            </a:solidFill>
            <a:prstDash val="solid"/>
            <a:miter lim="800000"/>
          </a:ln>
          <a:effectLst>
            <a:innerShdw blurRad="76200">
              <a:srgbClr val="000000"/>
            </a:innerShdw>
          </a:effectLst>
        </p:spPr>
      </p:pic>
      <p:sp>
        <p:nvSpPr>
          <p:cNvPr id="7" name="TextBox 6"/>
          <p:cNvSpPr txBox="1"/>
          <p:nvPr/>
        </p:nvSpPr>
        <p:spPr>
          <a:xfrm>
            <a:off x="323528" y="548680"/>
            <a:ext cx="4032448" cy="769441"/>
          </a:xfrm>
          <a:prstGeom prst="rect">
            <a:avLst/>
          </a:prstGeom>
          <a:solidFill>
            <a:schemeClr val="accent6">
              <a:lumMod val="40000"/>
              <a:lumOff val="60000"/>
            </a:schemeClr>
          </a:solidFill>
        </p:spPr>
        <p:txBody>
          <a:bodyPr wrap="square" rtlCol="0">
            <a:spAutoFit/>
          </a:bodyPr>
          <a:lstStyle/>
          <a:p>
            <a:r>
              <a:rPr lang="zh-CN" altLang="en-US" sz="4400" b="1" dirty="0">
                <a:latin typeface="华文楷体" pitchFamily="2" charset="-122"/>
                <a:ea typeface="华文楷体" pitchFamily="2" charset="-122"/>
              </a:rPr>
              <a:t>生活中的分类：</a:t>
            </a:r>
          </a:p>
        </p:txBody>
      </p:sp>
    </p:spTree>
    <p:extLst>
      <p:ext uri="{BB962C8B-B14F-4D97-AF65-F5344CB8AC3E}">
        <p14:creationId xmlns:p14="http://schemas.microsoft.com/office/powerpoint/2010/main" xmlns="" val="149652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52811" y="5517232"/>
            <a:ext cx="4852610" cy="523220"/>
          </a:xfrm>
          <a:prstGeom prst="rect">
            <a:avLst/>
          </a:prstGeom>
        </p:spPr>
        <p:txBody>
          <a:bodyPr wrap="none">
            <a:spAutoFit/>
          </a:bodyPr>
          <a:lstStyle/>
          <a:p>
            <a:r>
              <a:rPr lang="zh-CN" altLang="en-US" sz="2800" b="1" dirty="0" smtClean="0">
                <a:latin typeface="华文楷体" pitchFamily="2" charset="-122"/>
                <a:ea typeface="华文楷体" pitchFamily="2" charset="-122"/>
              </a:rPr>
              <a:t>生活用品分类摆放，</a:t>
            </a:r>
            <a:r>
              <a:rPr lang="zh-CN" altLang="en-US" sz="2800" b="1" dirty="0" smtClean="0">
                <a:solidFill>
                  <a:srgbClr val="C00000"/>
                </a:solidFill>
                <a:latin typeface="华文楷体" pitchFamily="2" charset="-122"/>
                <a:ea typeface="华文楷体" pitchFamily="2" charset="-122"/>
              </a:rPr>
              <a:t>方便生活</a:t>
            </a:r>
            <a:endParaRPr lang="zh-CN" altLang="en-US" sz="2800" b="1" dirty="0">
              <a:solidFill>
                <a:srgbClr val="C00000"/>
              </a:solidFill>
              <a:latin typeface="华文楷体" pitchFamily="2" charset="-122"/>
              <a:ea typeface="华文楷体"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15616" y="1340768"/>
            <a:ext cx="2815292" cy="48460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32040" y="644691"/>
            <a:ext cx="3294153" cy="42536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338336" y="332656"/>
            <a:ext cx="4032448" cy="769441"/>
          </a:xfrm>
          <a:prstGeom prst="rect">
            <a:avLst/>
          </a:prstGeom>
          <a:solidFill>
            <a:schemeClr val="accent6">
              <a:lumMod val="40000"/>
              <a:lumOff val="60000"/>
            </a:schemeClr>
          </a:solidFill>
        </p:spPr>
        <p:txBody>
          <a:bodyPr wrap="square" rtlCol="0">
            <a:spAutoFit/>
          </a:bodyPr>
          <a:lstStyle/>
          <a:p>
            <a:r>
              <a:rPr lang="zh-CN" altLang="en-US" sz="4400" b="1" dirty="0">
                <a:latin typeface="华文楷体" pitchFamily="2" charset="-122"/>
                <a:ea typeface="华文楷体" pitchFamily="2" charset="-122"/>
              </a:rPr>
              <a:t>生活中的分类：</a:t>
            </a:r>
          </a:p>
        </p:txBody>
      </p:sp>
    </p:spTree>
    <p:extLst>
      <p:ext uri="{BB962C8B-B14F-4D97-AF65-F5344CB8AC3E}">
        <p14:creationId xmlns:p14="http://schemas.microsoft.com/office/powerpoint/2010/main" xmlns="" val="205274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70784" y="5661248"/>
            <a:ext cx="3877985" cy="646331"/>
          </a:xfrm>
          <a:prstGeom prst="rect">
            <a:avLst/>
          </a:prstGeom>
        </p:spPr>
        <p:txBody>
          <a:bodyPr wrap="none">
            <a:spAutoFit/>
          </a:bodyPr>
          <a:lstStyle/>
          <a:p>
            <a:r>
              <a:rPr lang="zh-CN" altLang="en-US" sz="3600" b="1" dirty="0">
                <a:latin typeface="华文楷体" pitchFamily="2" charset="-122"/>
                <a:ea typeface="华文楷体" pitchFamily="2" charset="-122"/>
              </a:rPr>
              <a:t>垃圾分类</a:t>
            </a:r>
            <a:r>
              <a:rPr lang="zh-CN" altLang="en-US" sz="3600" b="1" dirty="0">
                <a:solidFill>
                  <a:srgbClr val="C00000"/>
                </a:solidFill>
                <a:latin typeface="华文楷体" pitchFamily="2" charset="-122"/>
                <a:ea typeface="华文楷体" pitchFamily="2" charset="-122"/>
              </a:rPr>
              <a:t>保护环境</a:t>
            </a:r>
          </a:p>
        </p:txBody>
      </p:sp>
      <p:sp>
        <p:nvSpPr>
          <p:cNvPr id="8" name="TextBox 7"/>
          <p:cNvSpPr txBox="1"/>
          <p:nvPr/>
        </p:nvSpPr>
        <p:spPr>
          <a:xfrm>
            <a:off x="338336" y="332656"/>
            <a:ext cx="4032448" cy="769441"/>
          </a:xfrm>
          <a:prstGeom prst="rect">
            <a:avLst/>
          </a:prstGeom>
          <a:solidFill>
            <a:schemeClr val="accent6">
              <a:lumMod val="40000"/>
              <a:lumOff val="60000"/>
            </a:schemeClr>
          </a:solidFill>
        </p:spPr>
        <p:txBody>
          <a:bodyPr wrap="square" rtlCol="0">
            <a:spAutoFit/>
          </a:bodyPr>
          <a:lstStyle/>
          <a:p>
            <a:r>
              <a:rPr lang="zh-CN" altLang="en-US" sz="4400" b="1" dirty="0">
                <a:latin typeface="华文楷体" pitchFamily="2" charset="-122"/>
                <a:ea typeface="华文楷体" pitchFamily="2" charset="-122"/>
              </a:rPr>
              <a:t>生活中的分类：</a:t>
            </a: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19672" y="1268760"/>
            <a:ext cx="5868144" cy="40496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72267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itchFamily="2" charset="-122"/>
                <a:ea typeface="华文中宋" pitchFamily="2" charset="-122"/>
              </a:rPr>
              <a:t>郑重申明</a:t>
            </a:r>
            <a:endParaRPr lang="zh-CN" altLang="en-US" sz="6000" b="1" dirty="0">
              <a:solidFill>
                <a:schemeClr val="bg1"/>
              </a:solidFill>
              <a:latin typeface="华文中宋" pitchFamily="2" charset="-122"/>
              <a:ea typeface="华文中宋"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39279"/>
            <a:ext cx="9144000" cy="769441"/>
          </a:xfrm>
          <a:prstGeom prst="rect">
            <a:avLst/>
          </a:prstGeom>
          <a:solidFill>
            <a:schemeClr val="accent6">
              <a:lumMod val="40000"/>
              <a:lumOff val="60000"/>
            </a:schemeClr>
          </a:solidFill>
        </p:spPr>
        <p:txBody>
          <a:bodyPr wrap="square" rtlCol="0">
            <a:spAutoFit/>
          </a:bodyPr>
          <a:lstStyle/>
          <a:p>
            <a:r>
              <a:rPr lang="zh-CN" altLang="en-US" sz="4400" b="1" dirty="0" smtClean="0">
                <a:latin typeface="华文楷体" pitchFamily="2" charset="-122"/>
                <a:ea typeface="华文楷体" pitchFamily="2" charset="-122"/>
              </a:rPr>
              <a:t>选一选：哪一种挑选更方便</a:t>
            </a:r>
            <a:endParaRPr lang="en-US" altLang="zh-CN" sz="4400" b="1" dirty="0" smtClean="0">
              <a:solidFill>
                <a:srgbClr val="FF0000"/>
              </a:solidFill>
              <a:latin typeface="华文楷体" pitchFamily="2" charset="-122"/>
              <a:ea typeface="华文楷体" pitchFamily="2"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b="6369"/>
          <a:stretch/>
        </p:blipFill>
        <p:spPr>
          <a:xfrm>
            <a:off x="251520" y="1628800"/>
            <a:ext cx="3960440" cy="2845445"/>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r="18776"/>
          <a:stretch/>
        </p:blipFill>
        <p:spPr>
          <a:xfrm>
            <a:off x="4427984" y="3156090"/>
            <a:ext cx="4487132" cy="2912159"/>
          </a:xfrm>
          <a:prstGeom prst="rect">
            <a:avLst/>
          </a:prstGeom>
        </p:spPr>
      </p:pic>
      <p:sp>
        <p:nvSpPr>
          <p:cNvPr id="4" name="矩形 3"/>
          <p:cNvSpPr/>
          <p:nvPr/>
        </p:nvSpPr>
        <p:spPr>
          <a:xfrm>
            <a:off x="4406889" y="3156089"/>
            <a:ext cx="4487132" cy="291215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52120" y="2019363"/>
            <a:ext cx="1673125" cy="1023234"/>
          </a:xfrm>
          <a:prstGeom prst="rect">
            <a:avLst/>
          </a:prstGeom>
        </p:spPr>
      </p:pic>
    </p:spTree>
    <p:extLst>
      <p:ext uri="{BB962C8B-B14F-4D97-AF65-F5344CB8AC3E}">
        <p14:creationId xmlns:p14="http://schemas.microsoft.com/office/powerpoint/2010/main" xmlns="" val="2465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par>
                                <p:cTn id="22" presetID="21" presetClass="entr" presetSubtype="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39279"/>
            <a:ext cx="9144000" cy="769441"/>
          </a:xfrm>
          <a:prstGeom prst="rect">
            <a:avLst/>
          </a:prstGeom>
          <a:solidFill>
            <a:schemeClr val="accent6">
              <a:lumMod val="40000"/>
              <a:lumOff val="60000"/>
            </a:schemeClr>
          </a:solidFill>
        </p:spPr>
        <p:txBody>
          <a:bodyPr wrap="square" rtlCol="0">
            <a:spAutoFit/>
          </a:bodyPr>
          <a:lstStyle/>
          <a:p>
            <a:r>
              <a:rPr lang="zh-CN" altLang="en-US" sz="4400" b="1" dirty="0">
                <a:latin typeface="华文楷体" pitchFamily="2" charset="-122"/>
                <a:ea typeface="华文楷体" pitchFamily="2" charset="-122"/>
              </a:rPr>
              <a:t>想一想</a:t>
            </a:r>
            <a:r>
              <a:rPr lang="zh-CN" altLang="en-US" sz="4400" b="1" dirty="0" smtClean="0">
                <a:latin typeface="华文楷体" pitchFamily="2" charset="-122"/>
                <a:ea typeface="华文楷体" pitchFamily="2" charset="-122"/>
              </a:rPr>
              <a:t>：你有分类过吗？</a:t>
            </a:r>
            <a:endParaRPr lang="en-US" altLang="zh-CN" sz="4400" b="1" dirty="0" smtClean="0">
              <a:solidFill>
                <a:srgbClr val="FF0000"/>
              </a:solidFill>
              <a:latin typeface="华文楷体" pitchFamily="2" charset="-122"/>
              <a:ea typeface="华文楷体"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79306" y="1556792"/>
            <a:ext cx="5826224" cy="436966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 val="304292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Documents\Tencent Files\591704047\Image\C2C\ROE4L)GKK~V77YP9RDSVVT4.png"/>
          <p:cNvPicPr>
            <a:picLocks noChangeAspect="1" noChangeArrowheads="1"/>
          </p:cNvPicPr>
          <p:nvPr/>
        </p:nvPicPr>
        <p:blipFill>
          <a:blip r:embed="rId2" cstate="print"/>
          <a:srcRect/>
          <a:stretch>
            <a:fillRect/>
          </a:stretch>
        </p:blipFill>
        <p:spPr bwMode="auto">
          <a:xfrm>
            <a:off x="251519" y="1484784"/>
            <a:ext cx="8564745" cy="5074120"/>
          </a:xfrm>
          <a:prstGeom prst="rect">
            <a:avLst/>
          </a:prstGeom>
          <a:noFill/>
        </p:spPr>
      </p:pic>
      <p:sp>
        <p:nvSpPr>
          <p:cNvPr id="6" name="TextBox 5"/>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r>
              <a:rPr lang="zh-CN" altLang="en-US" sz="4400" b="1" dirty="0" smtClean="0">
                <a:latin typeface="华文楷体" pitchFamily="2" charset="-122"/>
                <a:ea typeface="华文楷体" pitchFamily="2" charset="-122"/>
              </a:rPr>
              <a:t>说一说：这些物体都有哪些      </a:t>
            </a:r>
            <a:r>
              <a:rPr lang="zh-CN" altLang="en-US" sz="4400" b="1" dirty="0" smtClean="0">
                <a:latin typeface="华文楷体" pitchFamily="2" charset="-122"/>
                <a:ea typeface="华文楷体" pitchFamily="2" charset="-122"/>
              </a:rPr>
              <a:t>？</a:t>
            </a:r>
            <a:endParaRPr lang="en-US" altLang="zh-CN" sz="4400" b="1" dirty="0" smtClean="0">
              <a:solidFill>
                <a:srgbClr val="FF0000"/>
              </a:solidFill>
              <a:latin typeface="华文楷体" pitchFamily="2" charset="-122"/>
              <a:ea typeface="华文楷体"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20272" y="548680"/>
            <a:ext cx="1479295" cy="768767"/>
          </a:xfrm>
          <a:prstGeom prst="rect">
            <a:avLst/>
          </a:prstGeom>
        </p:spPr>
      </p:pic>
      <p:sp>
        <p:nvSpPr>
          <p:cNvPr id="8" name="TextBox 7"/>
          <p:cNvSpPr txBox="1"/>
          <p:nvPr/>
        </p:nvSpPr>
        <p:spPr>
          <a:xfrm>
            <a:off x="0" y="476672"/>
            <a:ext cx="9144000" cy="769441"/>
          </a:xfrm>
          <a:prstGeom prst="rect">
            <a:avLst/>
          </a:prstGeom>
          <a:solidFill>
            <a:schemeClr val="accent6">
              <a:lumMod val="40000"/>
              <a:lumOff val="60000"/>
            </a:schemeClr>
          </a:solidFill>
        </p:spPr>
        <p:txBody>
          <a:bodyPr wrap="square" rtlCol="0">
            <a:spAutoFit/>
          </a:bodyPr>
          <a:lstStyle/>
          <a:p>
            <a:r>
              <a:rPr lang="zh-CN" altLang="en-US" sz="4400" b="1" dirty="0" smtClean="0">
                <a:solidFill>
                  <a:srgbClr val="FF0000"/>
                </a:solidFill>
                <a:latin typeface="华文楷体" pitchFamily="2" charset="-122"/>
                <a:ea typeface="华文楷体" pitchFamily="2" charset="-122"/>
              </a:rPr>
              <a:t>小组讨论：选择一种特征进行分类</a:t>
            </a:r>
            <a:endParaRPr lang="en-US" altLang="zh-CN" sz="4400" b="1" dirty="0" smtClean="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xmlns="" val="268259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xit" presetSubtype="0" fill="hold" grpId="0" nodeType="with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Documents\Tencent Files\591704047\Image\C2C\ROE4L)GKK~V77YP9RDSVVT4.png"/>
          <p:cNvPicPr>
            <a:picLocks noChangeAspect="1" noChangeArrowheads="1"/>
          </p:cNvPicPr>
          <p:nvPr/>
        </p:nvPicPr>
        <p:blipFill>
          <a:blip r:embed="rId2" cstate="print"/>
          <a:srcRect/>
          <a:stretch>
            <a:fillRect/>
          </a:stretch>
        </p:blipFill>
        <p:spPr bwMode="auto">
          <a:xfrm>
            <a:off x="251519" y="1484784"/>
            <a:ext cx="8564745" cy="5074120"/>
          </a:xfrm>
          <a:prstGeom prst="rect">
            <a:avLst/>
          </a:prstGeom>
          <a:noFill/>
        </p:spPr>
      </p:pic>
      <p:sp>
        <p:nvSpPr>
          <p:cNvPr id="6" name="TextBox 5"/>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r>
              <a:rPr lang="zh-CN" altLang="en-US" sz="4400" b="1" dirty="0" smtClean="0">
                <a:latin typeface="华文楷体" pitchFamily="2" charset="-122"/>
                <a:ea typeface="华文楷体" pitchFamily="2" charset="-122"/>
              </a:rPr>
              <a:t>交流：如何进行编号？</a:t>
            </a:r>
            <a:r>
              <a:rPr lang="zh-CN" altLang="en-US" sz="4400" b="1" dirty="0" smtClean="0">
                <a:solidFill>
                  <a:srgbClr val="FF0000"/>
                </a:solidFill>
                <a:latin typeface="华文楷体" pitchFamily="2" charset="-122"/>
                <a:ea typeface="华文楷体" pitchFamily="2" charset="-122"/>
              </a:rPr>
              <a:t>①②③</a:t>
            </a:r>
            <a:r>
              <a:rPr lang="en-US" altLang="zh-CN" sz="4400" b="1" dirty="0" smtClean="0">
                <a:solidFill>
                  <a:srgbClr val="FF0000"/>
                </a:solidFill>
                <a:latin typeface="华文楷体" pitchFamily="2" charset="-122"/>
                <a:ea typeface="华文楷体" pitchFamily="2" charset="-122"/>
              </a:rPr>
              <a:t>……</a:t>
            </a:r>
          </a:p>
        </p:txBody>
      </p:sp>
    </p:spTree>
    <p:extLst>
      <p:ext uri="{BB962C8B-B14F-4D97-AF65-F5344CB8AC3E}">
        <p14:creationId xmlns:p14="http://schemas.microsoft.com/office/powerpoint/2010/main" xmlns="" val="1061123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descr="C:\Users\GreatWall\Documents\Tencent Files\591704047\Image\C2C\}2C6I57}KA(Q0PHUA[WCTWR.jpg"/>
          <p:cNvPicPr>
            <a:picLocks noChangeAspect="1" noChangeArrowheads="1"/>
          </p:cNvPicPr>
          <p:nvPr/>
        </p:nvPicPr>
        <p:blipFill>
          <a:blip r:embed="rId2" cstate="print"/>
          <a:srcRect/>
          <a:stretch>
            <a:fillRect/>
          </a:stretch>
        </p:blipFill>
        <p:spPr bwMode="auto">
          <a:xfrm>
            <a:off x="467544" y="1628800"/>
            <a:ext cx="8401050" cy="4457700"/>
          </a:xfrm>
          <a:prstGeom prst="rect">
            <a:avLst/>
          </a:prstGeom>
          <a:noFill/>
        </p:spPr>
      </p:pic>
      <p:sp>
        <p:nvSpPr>
          <p:cNvPr id="4" name="TextBox 3"/>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rgbClr val="FF0000"/>
                </a:solidFill>
                <a:latin typeface="华文楷体" pitchFamily="2" charset="-122"/>
                <a:ea typeface="华文楷体" pitchFamily="2" charset="-122"/>
              </a:rPr>
              <a:t>物体的编号</a:t>
            </a:r>
            <a:endParaRPr lang="en-US" altLang="zh-CN" sz="4400" b="1" dirty="0" smtClean="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xmlns="" val="2255891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4341" y="44624"/>
            <a:ext cx="5832648" cy="6676848"/>
          </a:xfrm>
        </p:spPr>
      </p:pic>
      <p:sp>
        <p:nvSpPr>
          <p:cNvPr id="5" name="椭圆 4"/>
          <p:cNvSpPr/>
          <p:nvPr/>
        </p:nvSpPr>
        <p:spPr>
          <a:xfrm>
            <a:off x="2555776" y="2800401"/>
            <a:ext cx="1584176" cy="1584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555776" y="4941168"/>
            <a:ext cx="1584176" cy="158417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云形标注 6"/>
          <p:cNvSpPr/>
          <p:nvPr/>
        </p:nvSpPr>
        <p:spPr>
          <a:xfrm>
            <a:off x="5364088" y="1700808"/>
            <a:ext cx="3384376" cy="1656184"/>
          </a:xfrm>
          <a:prstGeom prst="cloudCallout">
            <a:avLst>
              <a:gd name="adj1" fmla="val -87230"/>
              <a:gd name="adj2" fmla="val 11791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084168" y="2060848"/>
            <a:ext cx="2016224" cy="1200329"/>
          </a:xfrm>
          <a:prstGeom prst="rect">
            <a:avLst/>
          </a:prstGeom>
          <a:noFill/>
        </p:spPr>
        <p:txBody>
          <a:bodyPr wrap="square" rtlCol="0">
            <a:spAutoFit/>
          </a:bodyPr>
          <a:lstStyle/>
          <a:p>
            <a:r>
              <a:rPr lang="zh-CN" altLang="en-US" sz="2400" dirty="0" smtClean="0">
                <a:latin typeface="方正少儿简体" panose="03000509000000000000" pitchFamily="65" charset="-122"/>
                <a:ea typeface="方正少儿简体" panose="03000509000000000000" pitchFamily="65" charset="-122"/>
              </a:rPr>
              <a:t>需要在边上再添加一个圆哦！！！</a:t>
            </a:r>
            <a:endParaRPr lang="zh-CN" altLang="en-US" sz="2400" dirty="0">
              <a:latin typeface="方正少儿简体" panose="03000509000000000000" pitchFamily="65" charset="-122"/>
              <a:ea typeface="方正少儿简体" panose="03000509000000000000" pitchFamily="65" charset="-122"/>
            </a:endParaRPr>
          </a:p>
        </p:txBody>
      </p:sp>
    </p:spTree>
    <p:extLst>
      <p:ext uri="{BB962C8B-B14F-4D97-AF65-F5344CB8AC3E}">
        <p14:creationId xmlns:p14="http://schemas.microsoft.com/office/powerpoint/2010/main" xmlns="" val="291505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9"/>
          <p:cNvSpPr>
            <a:spLocks noChangeArrowheads="1"/>
          </p:cNvSpPr>
          <p:nvPr/>
        </p:nvSpPr>
        <p:spPr bwMode="auto">
          <a:xfrm>
            <a:off x="431764" y="1916830"/>
            <a:ext cx="7353295" cy="584775"/>
          </a:xfrm>
          <a:prstGeom prst="rect">
            <a:avLst/>
          </a:prstGeom>
          <a:noFill/>
          <a:ln w="9525">
            <a:noFill/>
            <a:miter lim="800000"/>
            <a:headEnd/>
            <a:tailEnd/>
          </a:ln>
        </p:spPr>
        <p:txBody>
          <a:bodyPr wrap="none">
            <a:spAutoFit/>
          </a:bodyPr>
          <a:lstStyle/>
          <a:p>
            <a:pPr algn="dist"/>
            <a:r>
              <a:rPr lang="en-US" altLang="zh-CN" sz="3200" b="1" dirty="0" smtClean="0">
                <a:latin typeface="华文楷体" pitchFamily="2" charset="-122"/>
                <a:ea typeface="华文楷体" pitchFamily="2" charset="-122"/>
              </a:rPr>
              <a:t>1</a:t>
            </a:r>
            <a:r>
              <a:rPr lang="zh-CN" altLang="en-US" sz="3200" b="1" dirty="0" smtClean="0">
                <a:latin typeface="华文楷体" pitchFamily="2" charset="-122"/>
                <a:ea typeface="华文楷体" pitchFamily="2" charset="-122"/>
              </a:rPr>
              <a:t>．我们是根据物体的哪些特征分类的？</a:t>
            </a:r>
          </a:p>
        </p:txBody>
      </p:sp>
      <p:sp>
        <p:nvSpPr>
          <p:cNvPr id="7" name="矩形 9"/>
          <p:cNvSpPr>
            <a:spLocks noChangeArrowheads="1"/>
          </p:cNvSpPr>
          <p:nvPr/>
        </p:nvSpPr>
        <p:spPr bwMode="auto">
          <a:xfrm>
            <a:off x="403570" y="3032074"/>
            <a:ext cx="8686993" cy="584775"/>
          </a:xfrm>
          <a:prstGeom prst="rect">
            <a:avLst/>
          </a:prstGeom>
          <a:noFill/>
          <a:ln w="9525">
            <a:noFill/>
            <a:miter lim="800000"/>
            <a:headEnd/>
            <a:tailEnd/>
          </a:ln>
        </p:spPr>
        <p:txBody>
          <a:bodyPr wrap="none">
            <a:spAutoFit/>
          </a:bodyPr>
          <a:lstStyle/>
          <a:p>
            <a:pPr algn="dist"/>
            <a:r>
              <a:rPr lang="en-US" altLang="zh-CN" sz="3200" b="1" dirty="0">
                <a:latin typeface="华文楷体" pitchFamily="2" charset="-122"/>
                <a:ea typeface="华文楷体" pitchFamily="2" charset="-122"/>
              </a:rPr>
              <a:t>2</a:t>
            </a:r>
            <a:r>
              <a:rPr lang="zh-CN" altLang="en-US" sz="3200" b="1" dirty="0">
                <a:latin typeface="华文楷体" pitchFamily="2" charset="-122"/>
                <a:ea typeface="华文楷体" pitchFamily="2" charset="-122"/>
              </a:rPr>
              <a:t> ．根据同一特征分类，分类结果有哪些不同？</a:t>
            </a:r>
          </a:p>
        </p:txBody>
      </p:sp>
      <p:sp>
        <p:nvSpPr>
          <p:cNvPr id="9" name="TextBox 8"/>
          <p:cNvSpPr txBox="1"/>
          <p:nvPr/>
        </p:nvSpPr>
        <p:spPr>
          <a:xfrm>
            <a:off x="323528" y="548680"/>
            <a:ext cx="2160240"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itchFamily="2" charset="-122"/>
                <a:ea typeface="华文楷体" pitchFamily="2" charset="-122"/>
              </a:rPr>
              <a:t>研  讨</a:t>
            </a:r>
            <a:endParaRPr lang="en-US" altLang="zh-CN" sz="4400" b="1" dirty="0" smtClean="0">
              <a:latin typeface="华文楷体" pitchFamily="2" charset="-122"/>
              <a:ea typeface="华文楷体" pitchFamily="2" charset="-122"/>
            </a:endParaRPr>
          </a:p>
        </p:txBody>
      </p:sp>
    </p:spTree>
    <p:extLst>
      <p:ext uri="{BB962C8B-B14F-4D97-AF65-F5344CB8AC3E}">
        <p14:creationId xmlns:p14="http://schemas.microsoft.com/office/powerpoint/2010/main" xmlns="" val="298244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reatWall\Desktop\《给物体分类》\1.4《给物体分类》\U05AFJEUCZG`AT6UPSH8@FV.jpg"/>
          <p:cNvPicPr>
            <a:picLocks noChangeAspect="1" noChangeArrowheads="1"/>
          </p:cNvPicPr>
          <p:nvPr/>
        </p:nvPicPr>
        <p:blipFill>
          <a:blip r:embed="rId2" cstate="print"/>
          <a:srcRect/>
          <a:stretch>
            <a:fillRect/>
          </a:stretch>
        </p:blipFill>
        <p:spPr bwMode="auto">
          <a:xfrm>
            <a:off x="539552" y="1407065"/>
            <a:ext cx="8136904" cy="5450935"/>
          </a:xfrm>
          <a:prstGeom prst="rect">
            <a:avLst/>
          </a:prstGeom>
          <a:noFill/>
        </p:spPr>
      </p:pic>
      <p:sp>
        <p:nvSpPr>
          <p:cNvPr id="5" name="TextBox 4"/>
          <p:cNvSpPr txBox="1"/>
          <p:nvPr/>
        </p:nvSpPr>
        <p:spPr>
          <a:xfrm>
            <a:off x="251520" y="242930"/>
            <a:ext cx="8208912" cy="769441"/>
          </a:xfrm>
          <a:prstGeom prst="rect">
            <a:avLst/>
          </a:prstGeom>
          <a:solidFill>
            <a:schemeClr val="accent6">
              <a:lumMod val="40000"/>
              <a:lumOff val="60000"/>
            </a:schemeClr>
          </a:solidFill>
        </p:spPr>
        <p:txBody>
          <a:bodyPr wrap="square" rtlCol="0">
            <a:spAutoFit/>
          </a:bodyPr>
          <a:lstStyle/>
          <a:p>
            <a:r>
              <a:rPr lang="zh-CN" altLang="en-US" sz="4400" b="1" dirty="0" smtClean="0">
                <a:latin typeface="华文楷体" pitchFamily="2" charset="-122"/>
                <a:ea typeface="华文楷体" pitchFamily="2" charset="-122"/>
              </a:rPr>
              <a:t>拓展：分类就在我身边</a:t>
            </a:r>
            <a:endParaRPr lang="en-US" altLang="zh-CN" sz="4400" b="1" dirty="0" smtClean="0">
              <a:latin typeface="华文楷体" pitchFamily="2" charset="-122"/>
              <a:ea typeface="华文楷体" pitchFamily="2" charset="-122"/>
            </a:endParaRPr>
          </a:p>
        </p:txBody>
      </p:sp>
    </p:spTree>
    <p:extLst>
      <p:ext uri="{BB962C8B-B14F-4D97-AF65-F5344CB8AC3E}">
        <p14:creationId xmlns:p14="http://schemas.microsoft.com/office/powerpoint/2010/main" xmlns="" val="87518265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1354</TotalTime>
  <Words>313</Words>
  <Application>Microsoft Office PowerPoint</Application>
  <PresentationFormat>全屏显示(4:3)</PresentationFormat>
  <Paragraphs>22</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136</cp:revision>
  <dcterms:created xsi:type="dcterms:W3CDTF">2017-08-06T08:46:27Z</dcterms:created>
  <dcterms:modified xsi:type="dcterms:W3CDTF">2018-03-20T11:50:02Z</dcterms:modified>
</cp:coreProperties>
</file>