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4"/>
  </p:notesMasterIdLst>
  <p:sldIdLst>
    <p:sldId id="257" r:id="rId2"/>
    <p:sldId id="286" r:id="rId3"/>
    <p:sldId id="309" r:id="rId4"/>
    <p:sldId id="308" r:id="rId5"/>
    <p:sldId id="310" r:id="rId6"/>
    <p:sldId id="311" r:id="rId7"/>
    <p:sldId id="312" r:id="rId8"/>
    <p:sldId id="313" r:id="rId9"/>
    <p:sldId id="315" r:id="rId10"/>
    <p:sldId id="317" r:id="rId11"/>
    <p:sldId id="316" r:id="rId12"/>
    <p:sldId id="284" r:id="rId1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8DE4"/>
    <a:srgbClr val="33FD23"/>
    <a:srgbClr val="FF66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8F050A-D2AD-4DFE-94E9-DCE49FEDF327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35D4FB-E543-44E9-9240-BF368CDFB2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2018-4-8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jpeg"/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png"/><Relationship Id="rId4" Type="http://schemas.openxmlformats.org/officeDocument/2006/relationships/image" Target="../media/image11.jpe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0" y="1500174"/>
            <a:ext cx="9144000" cy="341659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0" y="495545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小学科学教学网   黎作民 </a:t>
            </a:r>
            <a:endParaRPr lang="en-US" altLang="zh-CN" sz="4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0" y="2285992"/>
            <a:ext cx="9144000" cy="207170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0" y="2714620"/>
            <a:ext cx="9144000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 smtClean="0">
                <a:latin typeface="华文中宋" panose="02010600040101010101" pitchFamily="2" charset="-122"/>
                <a:ea typeface="华文中宋" panose="02010600040101010101" pitchFamily="2" charset="-122"/>
              </a:rPr>
              <a:t>我们知道的动物</a:t>
            </a:r>
            <a:endParaRPr lang="zh-CN" altLang="en-US" sz="6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sp>
        <p:nvSpPr>
          <p:cNvPr id="10" name="任意多边形 9"/>
          <p:cNvSpPr/>
          <p:nvPr>
            <p:custDataLst>
              <p:tags r:id="rId1"/>
            </p:custDataLst>
          </p:nvPr>
        </p:nvSpPr>
        <p:spPr>
          <a:xfrm flipH="1">
            <a:off x="428596" y="428604"/>
            <a:ext cx="6643734" cy="1000132"/>
          </a:xfrm>
          <a:custGeom>
            <a:avLst/>
            <a:gdLst>
              <a:gd name="connsiteX0" fmla="*/ 2 w 3878508"/>
              <a:gd name="connsiteY0" fmla="*/ 0 h 762904"/>
              <a:gd name="connsiteX1" fmla="*/ 3497056 w 3878508"/>
              <a:gd name="connsiteY1" fmla="*/ 0 h 762904"/>
              <a:gd name="connsiteX2" fmla="*/ 3878508 w 3878508"/>
              <a:gd name="connsiteY2" fmla="*/ 381452 h 762904"/>
              <a:gd name="connsiteX3" fmla="*/ 3878507 w 3878508"/>
              <a:gd name="connsiteY3" fmla="*/ 381452 h 762904"/>
              <a:gd name="connsiteX4" fmla="*/ 3497055 w 3878508"/>
              <a:gd name="connsiteY4" fmla="*/ 762904 h 762904"/>
              <a:gd name="connsiteX5" fmla="*/ 0 w 3878508"/>
              <a:gd name="connsiteY5" fmla="*/ 762903 h 762904"/>
              <a:gd name="connsiteX6" fmla="*/ 51426 w 3878508"/>
              <a:gd name="connsiteY6" fmla="*/ 720474 h 762904"/>
              <a:gd name="connsiteX7" fmla="*/ 191853 w 3878508"/>
              <a:gd name="connsiteY7" fmla="*/ 381451 h 762904"/>
              <a:gd name="connsiteX8" fmla="*/ 51426 w 3878508"/>
              <a:gd name="connsiteY8" fmla="*/ 42429 h 7629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878508" h="762904">
                <a:moveTo>
                  <a:pt x="2" y="0"/>
                </a:moveTo>
                <a:lnTo>
                  <a:pt x="3497056" y="0"/>
                </a:lnTo>
                <a:cubicBezTo>
                  <a:pt x="3707726" y="0"/>
                  <a:pt x="3878508" y="170782"/>
                  <a:pt x="3878508" y="381452"/>
                </a:cubicBezTo>
                <a:lnTo>
                  <a:pt x="3878507" y="381452"/>
                </a:lnTo>
                <a:cubicBezTo>
                  <a:pt x="3878507" y="592122"/>
                  <a:pt x="3707725" y="762904"/>
                  <a:pt x="3497055" y="762904"/>
                </a:cubicBezTo>
                <a:lnTo>
                  <a:pt x="0" y="762903"/>
                </a:lnTo>
                <a:lnTo>
                  <a:pt x="51426" y="720474"/>
                </a:lnTo>
                <a:cubicBezTo>
                  <a:pt x="138189" y="633710"/>
                  <a:pt x="191853" y="513848"/>
                  <a:pt x="191853" y="381451"/>
                </a:cubicBezTo>
                <a:cubicBezTo>
                  <a:pt x="191853" y="249055"/>
                  <a:pt x="138189" y="129192"/>
                  <a:pt x="51426" y="42429"/>
                </a:cubicBez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lIns="396000" tIns="0" rIns="0" bIns="0" anchor="ctr">
            <a:no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/>
              <a:t> 教科版一年级下册第二单元第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课 </a:t>
            </a:r>
            <a:endParaRPr lang="zh-CN" altLang="en-US" sz="2800" kern="0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+mn-ea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36296" y="332656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玩具熊是动物吗？说说理由</a:t>
            </a:r>
            <a:endParaRPr lang="zh-CN" altLang="en-US" dirty="0"/>
          </a:p>
        </p:txBody>
      </p:sp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148" t="9454" r="1532" b="5206"/>
          <a:stretch>
            <a:fillRect/>
          </a:stretch>
        </p:blipFill>
        <p:spPr bwMode="auto">
          <a:xfrm>
            <a:off x="2293187" y="1600200"/>
            <a:ext cx="4557626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80" y="495327"/>
            <a:ext cx="9144000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拓展：用橡皮泥捏一个小动物吧！</a:t>
            </a:r>
            <a:endParaRPr lang="en-US" altLang="zh-CN" sz="4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142" y="1556792"/>
            <a:ext cx="7362076" cy="46085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2915816" y="404664"/>
            <a:ext cx="4932040" cy="1015663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 smtClean="0">
                <a:solidFill>
                  <a:schemeClr val="bg1"/>
                </a:solidFill>
                <a:latin typeface="华文中宋" panose="02010600040101010101" pitchFamily="2" charset="-122"/>
                <a:ea typeface="华文中宋" panose="02010600040101010101" pitchFamily="2" charset="-122"/>
              </a:rPr>
              <a:t>郑重申明</a:t>
            </a:r>
            <a:endParaRPr lang="zh-CN" altLang="en-US" sz="6000" b="1" dirty="0">
              <a:solidFill>
                <a:schemeClr val="bg1"/>
              </a:solidFill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6851" y="404664"/>
            <a:ext cx="1526917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340768"/>
            <a:ext cx="8424936" cy="53012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50000"/>
              </a:lnSpc>
            </a:pPr>
            <a:r>
              <a:rPr lang="zh-CN" altLang="en-US" sz="3600" b="1" dirty="0" smtClean="0">
                <a:solidFill>
                  <a:schemeClr val="tx1"/>
                </a:solidFill>
              </a:rPr>
              <a:t>    本课件和配套教案版权归小学科学教学网组建的精品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课程开发团队所有，供全国小学科学教师个人在课堂教学中无偿使用。其他网站或个人想要转载</a:t>
            </a:r>
            <a:r>
              <a:rPr lang="zh-CN" altLang="en-US" sz="3600" b="1" dirty="0" smtClean="0">
                <a:solidFill>
                  <a:schemeClr val="tx1"/>
                </a:solidFill>
              </a:rPr>
              <a:t>，请与开发团队联系；如果其他网站或个人用于赢利，我们保留追究的权利！</a:t>
            </a:r>
            <a:endParaRPr lang="zh-CN" altLang="en-US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2024742" y="188640"/>
            <a:ext cx="5616624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468DE4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认一认：它是谁呢？</a:t>
            </a:r>
            <a:endParaRPr lang="en-US" altLang="zh-CN" sz="4400" b="1" dirty="0" smtClean="0">
              <a:solidFill>
                <a:srgbClr val="468DE4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25" t="3525" r="9421"/>
          <a:stretch>
            <a:fillRect/>
          </a:stretch>
        </p:blipFill>
        <p:spPr>
          <a:xfrm>
            <a:off x="1043608" y="1075284"/>
            <a:ext cx="7056784" cy="566247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2021535"/>
            <a:ext cx="1872208" cy="1872208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172400" y="2643877"/>
            <a:ext cx="7200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长</a:t>
            </a:r>
            <a:endParaRPr lang="en-US" altLang="zh-CN" sz="5400" dirty="0" smtClean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颈</a:t>
            </a:r>
            <a:endParaRPr lang="en-US" altLang="zh-CN" sz="5400" dirty="0" smtClean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鹿</a:t>
            </a:r>
            <a:endParaRPr lang="zh-CN" altLang="en-US" sz="54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8244408" y="2048107"/>
            <a:ext cx="72008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5400" dirty="0" smtClean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大熊</a:t>
            </a:r>
            <a:endParaRPr lang="en-US" altLang="zh-CN" sz="5400" dirty="0" smtClean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猫</a:t>
            </a:r>
            <a:endParaRPr lang="zh-CN" altLang="en-US" sz="54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599" y="1340768"/>
            <a:ext cx="7249017" cy="4824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9548" y="3573016"/>
            <a:ext cx="1780829" cy="1780829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24742" y="188640"/>
            <a:ext cx="5616624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认一认：它又是谁呢？</a:t>
            </a:r>
            <a:endParaRPr lang="en-US" altLang="zh-CN" sz="4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3" y="1268760"/>
            <a:ext cx="7008779" cy="525658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2767" y="1970315"/>
            <a:ext cx="1709393" cy="170939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8244408" y="2048107"/>
            <a:ext cx="72008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斑</a:t>
            </a:r>
            <a:endParaRPr lang="en-US" altLang="zh-CN" sz="5400" dirty="0" smtClean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endParaRPr lang="en-US" altLang="zh-CN" sz="54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  <a:p>
            <a:r>
              <a:rPr lang="zh-CN" altLang="en-US" sz="5400" dirty="0" smtClean="0">
                <a:solidFill>
                  <a:srgbClr val="FF00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马</a:t>
            </a:r>
            <a:endParaRPr lang="zh-CN" altLang="en-US" sz="5400" dirty="0">
              <a:solidFill>
                <a:srgbClr val="FF0000"/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024742" y="188640"/>
            <a:ext cx="5616624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猜一猜：它会是谁呢？</a:t>
            </a:r>
            <a:endParaRPr lang="en-US" altLang="zh-CN" sz="4400" b="1" dirty="0" smtClean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内容占位符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065" t="27828" r="16279"/>
          <a:stretch>
            <a:fillRect/>
          </a:stretch>
        </p:blipFill>
        <p:spPr>
          <a:xfrm>
            <a:off x="595649" y="1484784"/>
            <a:ext cx="7740327" cy="4536504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1495737" y="260648"/>
            <a:ext cx="5940152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说一说：你喜欢的动物</a:t>
            </a:r>
            <a:endParaRPr lang="en-US" altLang="zh-CN" sz="4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331640" y="211287"/>
            <a:ext cx="6624736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看一看：神奇的动物世界</a:t>
            </a:r>
            <a:endParaRPr lang="en-US" altLang="zh-CN" sz="4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90401" y="1412776"/>
            <a:ext cx="4065575" cy="2376263"/>
            <a:chOff x="290401" y="1412776"/>
            <a:chExt cx="4065575" cy="2376263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15408" t="9668" b="16557"/>
            <a:stretch>
              <a:fillRect/>
            </a:stretch>
          </p:blipFill>
          <p:spPr>
            <a:xfrm>
              <a:off x="290401" y="1412776"/>
              <a:ext cx="4065575" cy="2363820"/>
            </a:xfrm>
            <a:prstGeom prst="rect">
              <a:avLst/>
            </a:prstGeom>
          </p:spPr>
        </p:pic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131840" y="3105686"/>
              <a:ext cx="1224136" cy="683353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4932040" y="1425149"/>
            <a:ext cx="3960440" cy="2363891"/>
            <a:chOff x="4932040" y="1425149"/>
            <a:chExt cx="3960440" cy="236389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r="-918" b="4027"/>
            <a:stretch>
              <a:fillRect/>
            </a:stretch>
          </p:blipFill>
          <p:spPr>
            <a:xfrm>
              <a:off x="4932040" y="1425149"/>
              <a:ext cx="3960440" cy="2363820"/>
            </a:xfrm>
            <a:prstGeom prst="rect">
              <a:avLst/>
            </a:prstGeom>
          </p:spPr>
        </p:pic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36094" y="3179308"/>
              <a:ext cx="1816224" cy="609732"/>
            </a:xfrm>
            <a:prstGeom prst="rect">
              <a:avLst/>
            </a:prstGeom>
          </p:spPr>
        </p:pic>
      </p:grpSp>
      <p:grpSp>
        <p:nvGrpSpPr>
          <p:cNvPr id="14" name="组合 13"/>
          <p:cNvGrpSpPr/>
          <p:nvPr/>
        </p:nvGrpSpPr>
        <p:grpSpPr>
          <a:xfrm>
            <a:off x="4898369" y="4077073"/>
            <a:ext cx="3960440" cy="2376263"/>
            <a:chOff x="4898369" y="4077073"/>
            <a:chExt cx="3960440" cy="2376263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 rotWithShape="1">
            <a:blip r:embed="rId6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t="10529" b="14803"/>
            <a:stretch>
              <a:fillRect/>
            </a:stretch>
          </p:blipFill>
          <p:spPr>
            <a:xfrm>
              <a:off x="4898369" y="4077073"/>
              <a:ext cx="3960440" cy="2365200"/>
            </a:xfrm>
            <a:prstGeom prst="rect">
              <a:avLst/>
            </a:prstGeom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655404" y="5901156"/>
              <a:ext cx="1186164" cy="552180"/>
            </a:xfrm>
            <a:prstGeom prst="rect">
              <a:avLst/>
            </a:prstGeom>
          </p:spPr>
        </p:pic>
      </p:grpSp>
      <p:grpSp>
        <p:nvGrpSpPr>
          <p:cNvPr id="13" name="组合 12"/>
          <p:cNvGrpSpPr/>
          <p:nvPr/>
        </p:nvGrpSpPr>
        <p:grpSpPr>
          <a:xfrm>
            <a:off x="290401" y="4077072"/>
            <a:ext cx="4073909" cy="2365200"/>
            <a:chOff x="290401" y="4077072"/>
            <a:chExt cx="4073909" cy="236520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8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rcRect l="6796" b="6865"/>
            <a:stretch>
              <a:fillRect/>
            </a:stretch>
          </p:blipFill>
          <p:spPr>
            <a:xfrm>
              <a:off x="290401" y="4077072"/>
              <a:ext cx="4065575" cy="2365200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87824" y="5826571"/>
              <a:ext cx="1376486" cy="594605"/>
            </a:xfrm>
            <a:prstGeom prst="rect">
              <a:avLst/>
            </a:prstGeom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2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80" y="495327"/>
            <a:ext cx="9144000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分组</a:t>
            </a:r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观察：它有什么特点？</a:t>
            </a:r>
            <a:endParaRPr lang="en-US" altLang="zh-CN" sz="4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412776"/>
            <a:ext cx="2708481" cy="176950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25604" t="26777" r="12252" b="10866"/>
          <a:stretch>
            <a:fillRect/>
          </a:stretch>
        </p:blipFill>
        <p:spPr>
          <a:xfrm>
            <a:off x="3563888" y="1412776"/>
            <a:ext cx="2458141" cy="1769506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478" t="7689" r="9025" b="10210"/>
          <a:stretch>
            <a:fillRect/>
          </a:stretch>
        </p:blipFill>
        <p:spPr>
          <a:xfrm>
            <a:off x="6463764" y="1264822"/>
            <a:ext cx="2448272" cy="176950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15616" y="2835437"/>
            <a:ext cx="936104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金鱼 </a:t>
            </a:r>
            <a:endParaRPr lang="zh-CN" altLang="en-US" sz="2400" b="1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90695" y="2835275"/>
            <a:ext cx="108077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蚂 蚁</a:t>
            </a:r>
            <a:endParaRPr lang="zh-CN" altLang="en-US" sz="2400" b="1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082155" y="2972435"/>
            <a:ext cx="116205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蜗 牛</a:t>
            </a:r>
            <a:endParaRPr lang="zh-CN" altLang="en-US" sz="2400" b="1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7" y="3615406"/>
            <a:ext cx="2708481" cy="202417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6523"/>
          <a:stretch>
            <a:fillRect/>
          </a:stretch>
        </p:blipFill>
        <p:spPr>
          <a:xfrm>
            <a:off x="3342886" y="3615406"/>
            <a:ext cx="3121152" cy="194312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055370" y="5640070"/>
            <a:ext cx="12433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蝴 蝶</a:t>
            </a:r>
            <a:endParaRPr lang="zh-CN" altLang="en-US" sz="2400" b="1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435475" y="5589270"/>
            <a:ext cx="126428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兔 子</a:t>
            </a:r>
            <a:endParaRPr lang="zh-CN" altLang="en-US" sz="2400" b="1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452360" y="5589270"/>
            <a:ext cx="107950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喜 鹊</a:t>
            </a:r>
            <a:endParaRPr lang="zh-CN" altLang="en-US" sz="2400" b="1" dirty="0"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6588224" y="3823220"/>
            <a:ext cx="2273670" cy="1707319"/>
            <a:chOff x="6588224" y="3972245"/>
            <a:chExt cx="2273670" cy="1707319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588224" y="3972245"/>
              <a:ext cx="2273670" cy="1707319"/>
            </a:xfrm>
            <a:prstGeom prst="rect">
              <a:avLst/>
            </a:prstGeom>
          </p:spPr>
        </p:pic>
        <p:sp>
          <p:nvSpPr>
            <p:cNvPr id="16" name="矩形 15"/>
            <p:cNvSpPr/>
            <p:nvPr/>
          </p:nvSpPr>
          <p:spPr>
            <a:xfrm>
              <a:off x="8244408" y="5445224"/>
              <a:ext cx="617486" cy="144016"/>
            </a:xfrm>
            <a:prstGeom prst="rect">
              <a:avLst/>
            </a:prstGeom>
            <a:solidFill>
              <a:schemeClr val="bg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7504" y="3615943"/>
            <a:ext cx="8928992" cy="3199765"/>
            <a:chOff x="107504" y="3615943"/>
            <a:chExt cx="8928992" cy="3199765"/>
          </a:xfrm>
        </p:grpSpPr>
        <p:sp>
          <p:nvSpPr>
            <p:cNvPr id="18" name="矩形 17"/>
            <p:cNvSpPr/>
            <p:nvPr/>
          </p:nvSpPr>
          <p:spPr>
            <a:xfrm>
              <a:off x="107504" y="3615943"/>
              <a:ext cx="8928992" cy="2549897"/>
            </a:xfrm>
            <a:prstGeom prst="rect">
              <a:avLst/>
            </a:prstGeom>
            <a:noFill/>
            <a:ln w="57150">
              <a:solidFill>
                <a:srgbClr val="FF0000"/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161344" y="6232143"/>
              <a:ext cx="1538605" cy="583565"/>
            </a:xfrm>
            <a:prstGeom prst="rect">
              <a:avLst/>
            </a:prstGeom>
            <a:noFill/>
            <a:ln w="38100">
              <a:solidFill>
                <a:srgbClr val="FF0000"/>
              </a:solidFill>
              <a:prstDash val="dash"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3200" dirty="0" smtClean="0">
                  <a:latin typeface="方正大黑简体" panose="02010601030101010101" pitchFamily="2" charset="-122"/>
                  <a:ea typeface="方正大黑简体" panose="02010601030101010101" pitchFamily="2" charset="-122"/>
                </a:rPr>
                <a:t>标 本</a:t>
              </a:r>
              <a:endParaRPr lang="zh-CN" altLang="en-US" sz="3200" dirty="0">
                <a:latin typeface="方正大黑简体" panose="02010601030101010101" pitchFamily="2" charset="-122"/>
                <a:ea typeface="方正大黑简体" panose="02010601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3547" y="1139161"/>
            <a:ext cx="8136904" cy="5432374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331640" y="211287"/>
            <a:ext cx="6624736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画一画：小动物的身体</a:t>
            </a:r>
            <a:endParaRPr lang="en-US" altLang="zh-CN" sz="4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6362" y="4653136"/>
            <a:ext cx="1871239" cy="1403429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9243" y="3246032"/>
            <a:ext cx="2016224" cy="920347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063064"/>
            <a:ext cx="1864177" cy="12862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6853" y="332656"/>
            <a:ext cx="5904656" cy="76944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latin typeface="华文楷体" panose="02010600040101010101" pitchFamily="2" charset="-122"/>
                <a:ea typeface="华文楷体" panose="02010600040101010101" pitchFamily="2" charset="-122"/>
              </a:rPr>
              <a:t>指一指：哪些是动物？</a:t>
            </a:r>
            <a:endParaRPr lang="en-US" altLang="zh-CN" sz="4400" b="1" dirty="0" smtClean="0">
              <a:solidFill>
                <a:srgbClr val="FF0000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1148" t="9454" r="1532" b="5206"/>
          <a:stretch>
            <a:fillRect/>
          </a:stretch>
        </p:blipFill>
        <p:spPr bwMode="auto">
          <a:xfrm>
            <a:off x="3923928" y="2708920"/>
            <a:ext cx="1815872" cy="18025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864" y="1458838"/>
            <a:ext cx="2951820" cy="1967880"/>
          </a:xfrm>
          <a:prstGeom prst="hexagon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-10124" t="-9412" r="10124" b="9412"/>
          <a:stretch>
            <a:fillRect/>
          </a:stretch>
        </p:blipFill>
        <p:spPr>
          <a:xfrm>
            <a:off x="5185184" y="2996952"/>
            <a:ext cx="3763185" cy="4083056"/>
          </a:xfrm>
          <a:prstGeom prst="diamond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8150" t="-3188" r="-8150" b="3188"/>
          <a:stretch>
            <a:fillRect/>
          </a:stretch>
        </p:blipFill>
        <p:spPr>
          <a:xfrm>
            <a:off x="123281" y="3820845"/>
            <a:ext cx="4475900" cy="2985425"/>
          </a:xfrm>
          <a:prstGeom prst="smileyFace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1242248"/>
            <a:ext cx="3017888" cy="2008572"/>
          </a:xfrm>
          <a:prstGeom prst="ellipse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14205849"/>
  <p:tag name="MH_LIBRARY" val="GRAPHIC"/>
  <p:tag name="MH_ORDER" val="Freeform 8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268</Words>
  <Application>Microsoft Office PowerPoint</Application>
  <PresentationFormat>全屏显示(4:3)</PresentationFormat>
  <Paragraphs>31</Paragraphs>
  <Slides>12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玩具熊是动物吗？说说理由</vt:lpstr>
      <vt:lpstr>幻灯片 11</vt:lpstr>
      <vt:lpstr>幻灯片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xbany</cp:lastModifiedBy>
  <cp:revision>165</cp:revision>
  <dcterms:created xsi:type="dcterms:W3CDTF">2017-08-06T08:46:00Z</dcterms:created>
  <dcterms:modified xsi:type="dcterms:W3CDTF">2018-04-08T15:47:45Z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