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7" r:id="rId2"/>
    <p:sldId id="302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23" r:id="rId15"/>
    <p:sldId id="284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99"/>
    <a:srgbClr val="468DE4"/>
    <a:srgbClr val="33FD2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638" autoAdjust="0"/>
    <p:restoredTop sz="94660"/>
  </p:normalViewPr>
  <p:slideViewPr>
    <p:cSldViewPr>
      <p:cViewPr>
        <p:scale>
          <a:sx n="69" d="100"/>
          <a:sy n="69" d="100"/>
        </p:scale>
        <p:origin x="-1236" y="-78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2019-2-18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小学科学教学网资源建设团队  吴凤 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latin typeface="华文中宋" pitchFamily="2" charset="-122"/>
                <a:ea typeface="华文中宋" pitchFamily="2" charset="-122"/>
              </a:rPr>
              <a:t>磁铁能吸引什么</a:t>
            </a:r>
            <a:endParaRPr lang="zh-CN" altLang="en-US" sz="6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教科版二年级下册第一单元第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20" y="476672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ea typeface="华文楷体" pitchFamily="2" charset="-122"/>
              </a:rPr>
              <a:t>实验步骤：</a:t>
            </a:r>
            <a:endParaRPr lang="zh-CN" altLang="en-US" sz="3600" b="1" dirty="0"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5776" y="476672"/>
            <a:ext cx="1864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ea typeface="华文楷体" pitchFamily="2" charset="-122"/>
              </a:rPr>
              <a:t>3.</a:t>
            </a:r>
            <a:r>
              <a:rPr lang="zh-CN" altLang="en-US" sz="3600" b="1" dirty="0" smtClean="0">
                <a:solidFill>
                  <a:srgbClr val="FF0000"/>
                </a:solidFill>
                <a:ea typeface="华文楷体" pitchFamily="2" charset="-122"/>
              </a:rPr>
              <a:t>实验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4921547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699792" y="2276872"/>
            <a:ext cx="1368152" cy="436510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580112" y="2420888"/>
            <a:ext cx="3275856" cy="3222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实验要求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：用</a:t>
            </a:r>
            <a:r>
              <a:rPr kumimoji="0" 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磁铁</a:t>
            </a:r>
            <a:r>
              <a:rPr kumimoji="0" lang="zh-CN" sz="28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轻轻接近</a:t>
            </a:r>
            <a:r>
              <a:rPr kumimoji="0" 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物体，观察物体是否被磁铁所吸引。每种物体应该</a:t>
            </a:r>
            <a:r>
              <a:rPr kumimoji="0" lang="zh-CN" sz="28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重复测三次</a:t>
            </a:r>
            <a:r>
              <a:rPr kumimoji="0" 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。</a:t>
            </a:r>
            <a:endParaRPr kumimoji="0" lang="en-US" altLang="zh-CN" sz="2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28184" y="1628800"/>
            <a:ext cx="1864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ea typeface="华文楷体" pitchFamily="2" charset="-122"/>
              </a:rPr>
              <a:t>4.</a:t>
            </a:r>
            <a:r>
              <a:rPr lang="zh-CN" altLang="en-US" sz="3600" b="1" dirty="0" smtClean="0">
                <a:solidFill>
                  <a:srgbClr val="FF0000"/>
                </a:solidFill>
                <a:ea typeface="华文楷体" pitchFamily="2" charset="-122"/>
              </a:rPr>
              <a:t>记录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9697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rrowheads="1"/>
          </p:cNvSpPr>
          <p:nvPr/>
        </p:nvSpPr>
        <p:spPr bwMode="auto">
          <a:xfrm rot="21444136">
            <a:off x="1098589" y="346943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5576" y="476672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研讨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pic>
        <p:nvPicPr>
          <p:cNvPr id="20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212976"/>
            <a:ext cx="4292766" cy="2352927"/>
          </a:xfrm>
          <a:prstGeom prst="rect">
            <a:avLst/>
          </a:prstGeom>
          <a:noFill/>
        </p:spPr>
      </p:pic>
      <p:sp>
        <p:nvSpPr>
          <p:cNvPr id="22" name="矩形 21"/>
          <p:cNvSpPr/>
          <p:nvPr/>
        </p:nvSpPr>
        <p:spPr>
          <a:xfrm>
            <a:off x="2123728" y="1340768"/>
            <a:ext cx="70202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拾起木屑中的回形针，有哪些方法？</a:t>
            </a:r>
            <a:endParaRPr lang="zh-CN" altLang="en-US" sz="3200" b="1" dirty="0"/>
          </a:p>
        </p:txBody>
      </p:sp>
      <p:pic>
        <p:nvPicPr>
          <p:cNvPr id="17" name="图片 16" descr="}LOMP9OMSV$ZZ4MNKZQH4IQ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7" y="2924944"/>
            <a:ext cx="3741123" cy="2088232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051720" y="5661248"/>
            <a:ext cx="7092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你喜欢哪种方法？说说为什么。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 flipH="1">
            <a:off x="467544" y="548680"/>
            <a:ext cx="2471936" cy="1152128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1600" y="836712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拓展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69188" y="1340768"/>
            <a:ext cx="6074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除了铁，磁铁还吸引什么</a:t>
            </a:r>
            <a:r>
              <a:rPr lang="zh-CN" altLang="en-US" sz="3200" dirty="0" smtClean="0"/>
              <a:t>？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2627784" y="2420888"/>
            <a:ext cx="6264696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科学家发现，磁铁还能吸镍和钴。</a:t>
            </a:r>
            <a:endParaRPr lang="zh-CN" altLang="en-US" sz="3200" dirty="0"/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645024"/>
            <a:ext cx="3606034" cy="282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http://img.zcool.cn/community/0161355541ee50000001714a1e2984.jpg@1280w_1l_2o_100s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060848"/>
            <a:ext cx="2029297" cy="3096344"/>
          </a:xfrm>
          <a:prstGeom prst="rect">
            <a:avLst/>
          </a:prstGeom>
          <a:noFill/>
        </p:spPr>
      </p:pic>
      <p:sp>
        <p:nvSpPr>
          <p:cNvPr id="15" name="矩形 14"/>
          <p:cNvSpPr/>
          <p:nvPr/>
        </p:nvSpPr>
        <p:spPr>
          <a:xfrm>
            <a:off x="6444208" y="4293096"/>
            <a:ext cx="22938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硬币能被磁铁吸引吗？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rrowheads="1"/>
          </p:cNvSpPr>
          <p:nvPr/>
        </p:nvSpPr>
        <p:spPr bwMode="auto">
          <a:xfrm rot="21444136">
            <a:off x="1314613" y="706983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4"/>
          <p:cNvGrpSpPr/>
          <p:nvPr/>
        </p:nvGrpSpPr>
        <p:grpSpPr bwMode="auto">
          <a:xfrm flipH="1">
            <a:off x="467544" y="54868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1600" y="836712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研讨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grpSp>
        <p:nvGrpSpPr>
          <p:cNvPr id="3" name="组合 16"/>
          <p:cNvGrpSpPr/>
          <p:nvPr/>
        </p:nvGrpSpPr>
        <p:grpSpPr>
          <a:xfrm>
            <a:off x="395536" y="4941168"/>
            <a:ext cx="8376285" cy="1470660"/>
            <a:chOff x="623" y="4242"/>
            <a:chExt cx="13191" cy="2316"/>
          </a:xfrm>
        </p:grpSpPr>
        <p:pic>
          <p:nvPicPr>
            <p:cNvPr id="18" name="图片 17" descr="微信图片_20190215155955"/>
            <p:cNvPicPr>
              <a:picLocks noChangeAspect="1"/>
            </p:cNvPicPr>
            <p:nvPr/>
          </p:nvPicPr>
          <p:blipFill>
            <a:blip r:embed="rId3" cstate="print"/>
            <a:srcRect l="25564" t="2480" r="3864" b="5387"/>
            <a:stretch>
              <a:fillRect/>
            </a:stretch>
          </p:blipFill>
          <p:spPr>
            <a:xfrm>
              <a:off x="3334" y="4242"/>
              <a:ext cx="10480" cy="2316"/>
            </a:xfrm>
            <a:prstGeom prst="rect">
              <a:avLst/>
            </a:prstGeom>
          </p:spPr>
        </p:pic>
        <p:pic>
          <p:nvPicPr>
            <p:cNvPr id="19" name="图片 18" descr="微信图片_20190215155955"/>
            <p:cNvPicPr>
              <a:picLocks noChangeAspect="1"/>
            </p:cNvPicPr>
            <p:nvPr/>
          </p:nvPicPr>
          <p:blipFill>
            <a:blip r:embed="rId3" cstate="print"/>
            <a:srcRect l="3118" t="9618" r="76374" b="9567"/>
            <a:stretch>
              <a:fillRect/>
            </a:stretch>
          </p:blipFill>
          <p:spPr>
            <a:xfrm>
              <a:off x="623" y="4606"/>
              <a:ext cx="2381" cy="1588"/>
            </a:xfrm>
            <a:prstGeom prst="rect">
              <a:avLst/>
            </a:prstGeom>
          </p:spPr>
        </p:pic>
      </p:grpSp>
      <p:pic>
        <p:nvPicPr>
          <p:cNvPr id="20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060848"/>
            <a:ext cx="4968552" cy="2723335"/>
          </a:xfrm>
          <a:prstGeom prst="rect">
            <a:avLst/>
          </a:prstGeom>
          <a:noFill/>
        </p:spPr>
      </p:pic>
      <p:sp>
        <p:nvSpPr>
          <p:cNvPr id="21" name="文本框 8"/>
          <p:cNvSpPr txBox="1"/>
          <p:nvPr/>
        </p:nvSpPr>
        <p:spPr>
          <a:xfrm>
            <a:off x="4355977" y="5805264"/>
            <a:ext cx="151216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铁一类</a:t>
            </a:r>
            <a:endParaRPr lang="zh-CN" altLang="en-US" sz="2800" b="1" dirty="0"/>
          </a:p>
        </p:txBody>
      </p:sp>
      <p:sp>
        <p:nvSpPr>
          <p:cNvPr id="22" name="矩形 21"/>
          <p:cNvSpPr/>
          <p:nvPr/>
        </p:nvSpPr>
        <p:spPr>
          <a:xfrm>
            <a:off x="3069188" y="1412776"/>
            <a:ext cx="60748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磁铁能吸引的物体有什么特点？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179512" y="4005064"/>
            <a:ext cx="3096344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活动手册第</a:t>
            </a:r>
            <a:r>
              <a:rPr lang="en-US" altLang="zh-CN" sz="3200" b="1" dirty="0" smtClean="0">
                <a:solidFill>
                  <a:prstClr val="black"/>
                </a:solidFill>
                <a:sym typeface="+mn-ea"/>
              </a:rPr>
              <a:t>2</a:t>
            </a:r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页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[B_N~CV~[5V{}~J@)Y2QC0M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780928"/>
            <a:ext cx="6480720" cy="3899715"/>
          </a:xfrm>
          <a:prstGeom prst="rect">
            <a:avLst/>
          </a:prstGeom>
        </p:spPr>
      </p:pic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2952328" cy="2309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3779912" y="332656"/>
            <a:ext cx="536408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1</a:t>
            </a:r>
            <a:r>
              <a:rPr lang="zh-CN" altLang="en-US" sz="3200" dirty="0" smtClean="0"/>
              <a:t>元都能被磁铁吸引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1</a:t>
            </a:r>
            <a:r>
              <a:rPr lang="zh-CN" altLang="en-US" sz="3200" dirty="0" smtClean="0"/>
              <a:t>角、</a:t>
            </a:r>
            <a:r>
              <a:rPr lang="en-US" altLang="zh-CN" sz="3200" dirty="0" smtClean="0"/>
              <a:t>5</a:t>
            </a:r>
            <a:r>
              <a:rPr lang="zh-CN" altLang="en-US" sz="3200" dirty="0" smtClean="0"/>
              <a:t>角有些能被磁铁吸引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分币都不能被磁铁吸引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郑重申明</a:t>
            </a:r>
            <a:endParaRPr lang="zh-CN" altLang="en-US" sz="60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340768"/>
            <a:ext cx="8424936" cy="5301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</a:rPr>
              <a:t>    本课件和配套教案版权归小学科学教学网资源建设团队所有，供全国小学科学教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师个人在课堂教学中无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偿使用。其他网站或个人想要转载，请与资源建设团队联系；如果其他网站或个人用于赢利，我们保留追究的权利！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4"/>
          <p:cNvGrpSpPr/>
          <p:nvPr/>
        </p:nvGrpSpPr>
        <p:grpSpPr bwMode="auto">
          <a:xfrm flipH="1">
            <a:off x="299864" y="333400"/>
            <a:ext cx="3048000" cy="1295400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9704" y="638200"/>
            <a:ext cx="2890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ym typeface="+mn-ea"/>
              </a:rPr>
              <a:t>钓鱼小游戏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 flipH="1">
            <a:off x="2481517" y="478923"/>
            <a:ext cx="4252974" cy="756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4355976" y="764704"/>
            <a:ext cx="49377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/>
              <a:t>谁想来试一试？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 flipH="1">
            <a:off x="299864" y="333400"/>
            <a:ext cx="3048000" cy="1295400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9704" y="638200"/>
            <a:ext cx="2890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ym typeface="+mn-ea"/>
              </a:rPr>
              <a:t>钓鱼小游戏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88840"/>
            <a:ext cx="367240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直接连接符 12"/>
          <p:cNvCxnSpPr/>
          <p:nvPr/>
        </p:nvCxnSpPr>
        <p:spPr>
          <a:xfrm>
            <a:off x="971600" y="2420888"/>
            <a:ext cx="288032" cy="25904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4" name="Picture 4" descr="C:\Documents and Settings\Administrator\Application Data\Tencent\Users\173692760\QQ\WinTemp\RichOle\AKNXESDPTX46G59)KPS[US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166669" y="4050357"/>
            <a:ext cx="2898897" cy="2088232"/>
          </a:xfrm>
          <a:prstGeom prst="rect">
            <a:avLst/>
          </a:prstGeom>
          <a:noFill/>
        </p:spPr>
      </p:pic>
      <p:pic>
        <p:nvPicPr>
          <p:cNvPr id="20485" name="Picture 5" descr="C:\Documents and Settings\Administrator\Application Data\Tencent\Users\173692760\QQ\WinTemp\RichOle\C@6V[}WZQ4_IZO706RXZN[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583664" y="3459373"/>
            <a:ext cx="4610082" cy="1592852"/>
          </a:xfrm>
          <a:prstGeom prst="rect">
            <a:avLst/>
          </a:prstGeom>
          <a:noFill/>
        </p:spPr>
      </p:pic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1916832"/>
            <a:ext cx="117184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4206225" y="764704"/>
            <a:ext cx="49377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/>
              <a:t>你发现了什么？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mg1.jc001.cn/img/660/1086660/12620513525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56983"/>
            <a:ext cx="1152128" cy="1730365"/>
          </a:xfrm>
          <a:prstGeom prst="rect">
            <a:avLst/>
          </a:prstGeom>
          <a:noFill/>
        </p:spPr>
      </p:pic>
      <p:sp>
        <p:nvSpPr>
          <p:cNvPr id="15" name="矩形 14"/>
          <p:cNvSpPr/>
          <p:nvPr/>
        </p:nvSpPr>
        <p:spPr>
          <a:xfrm>
            <a:off x="827584" y="3185175"/>
            <a:ext cx="1656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门吸</a:t>
            </a:r>
            <a:endParaRPr lang="zh-CN" altLang="en-US" sz="3600" b="1" dirty="0"/>
          </a:p>
        </p:txBody>
      </p:sp>
      <p:pic>
        <p:nvPicPr>
          <p:cNvPr id="25603" name="Picture 3" descr="C:\Documents and Settings\Administrator\Application Data\Tencent\Users\173692760\QQ\WinTemp\RichOle\5B7(K_8K%_VT`59OL5UTW8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1729" y="1456983"/>
            <a:ext cx="3346735" cy="180020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6553857" y="3185175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文具盒</a:t>
            </a:r>
            <a:endParaRPr lang="zh-CN" altLang="en-US" sz="3600" b="1" dirty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335562"/>
            <a:ext cx="2520280" cy="226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/>
          <p:nvPr/>
        </p:nvSpPr>
        <p:spPr>
          <a:xfrm>
            <a:off x="3671392" y="5847730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喇叭</a:t>
            </a:r>
            <a:endParaRPr lang="zh-CN" altLang="en-US" sz="3600" b="1" dirty="0"/>
          </a:p>
        </p:txBody>
      </p:sp>
      <p:sp>
        <p:nvSpPr>
          <p:cNvPr id="23" name="椭圆 22"/>
          <p:cNvSpPr/>
          <p:nvPr/>
        </p:nvSpPr>
        <p:spPr>
          <a:xfrm>
            <a:off x="971600" y="1528991"/>
            <a:ext cx="936104" cy="648072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985905" y="2177063"/>
            <a:ext cx="936104" cy="648072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231232" y="4407570"/>
            <a:ext cx="1152128" cy="927720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5681164" y="4407570"/>
            <a:ext cx="1872208" cy="1224136"/>
            <a:chOff x="6372200" y="1052736"/>
            <a:chExt cx="2324100" cy="1657350"/>
          </a:xfrm>
        </p:grpSpPr>
        <p:pic>
          <p:nvPicPr>
            <p:cNvPr id="25606" name="Picture 6" descr="C:\Documents and Settings\Administrator\Application Data\Tencent\Users\173692760\QQ\WinTemp\RichOle\EG4$WXW~0I74(Z62OWEKKA0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72200" y="1052736"/>
              <a:ext cx="2324100" cy="1657350"/>
            </a:xfrm>
            <a:prstGeom prst="rect">
              <a:avLst/>
            </a:prstGeom>
            <a:noFill/>
          </p:spPr>
        </p:pic>
        <p:pic>
          <p:nvPicPr>
            <p:cNvPr id="25607" name="Picture 7" descr="C:\Documents and Settings\Administrator\Application Data\Tencent\Users\173692760\QQ\WinTemp\RichOle\RSF3S2T@VJUG852O(Y55YEX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72200" y="1052736"/>
              <a:ext cx="848666" cy="360040"/>
            </a:xfrm>
            <a:prstGeom prst="rect">
              <a:avLst/>
            </a:prstGeom>
            <a:noFill/>
          </p:spPr>
        </p:pic>
        <p:pic>
          <p:nvPicPr>
            <p:cNvPr id="28" name="Picture 7" descr="C:\Documents and Settings\Administrator\Application Data\Tencent\Users\173692760\QQ\WinTemp\RichOle\RSF3S2T@VJUG852O(Y55YEX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72200" y="1268760"/>
              <a:ext cx="288032" cy="360040"/>
            </a:xfrm>
            <a:prstGeom prst="rect">
              <a:avLst/>
            </a:prstGeom>
            <a:noFill/>
          </p:spPr>
        </p:pic>
      </p:grpSp>
      <p:sp>
        <p:nvSpPr>
          <p:cNvPr id="30" name="矩形 29"/>
          <p:cNvSpPr/>
          <p:nvPr/>
        </p:nvSpPr>
        <p:spPr>
          <a:xfrm>
            <a:off x="5825180" y="5775722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黑板擦</a:t>
            </a:r>
            <a:endParaRPr lang="zh-CN" altLang="en-US" sz="3600" b="1" dirty="0"/>
          </a:p>
        </p:txBody>
      </p:sp>
      <p:sp>
        <p:nvSpPr>
          <p:cNvPr id="31" name="椭圆 30"/>
          <p:cNvSpPr/>
          <p:nvPr/>
        </p:nvSpPr>
        <p:spPr>
          <a:xfrm rot="19434275">
            <a:off x="5588287" y="4487541"/>
            <a:ext cx="1153525" cy="648072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2895402"/>
            <a:ext cx="648071" cy="494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矩形 32"/>
          <p:cNvSpPr/>
          <p:nvPr/>
        </p:nvSpPr>
        <p:spPr>
          <a:xfrm>
            <a:off x="3635896" y="2751386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磁钉</a:t>
            </a:r>
            <a:endParaRPr lang="zh-CN" altLang="en-US" sz="3600" b="1" dirty="0"/>
          </a:p>
        </p:txBody>
      </p:sp>
      <p:sp>
        <p:nvSpPr>
          <p:cNvPr id="34" name="椭圆 33"/>
          <p:cNvSpPr/>
          <p:nvPr/>
        </p:nvSpPr>
        <p:spPr>
          <a:xfrm>
            <a:off x="2987824" y="2823394"/>
            <a:ext cx="648072" cy="648072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187624" y="344850"/>
            <a:ext cx="7956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这些物体都使用了</a:t>
            </a:r>
            <a:r>
              <a:rPr lang="en-US" altLang="zh-CN" sz="4000" b="1" dirty="0" smtClean="0"/>
              <a:t>——</a:t>
            </a:r>
            <a:endParaRPr lang="zh-CN" altLang="en-US" sz="4000" b="1" dirty="0"/>
          </a:p>
        </p:txBody>
      </p:sp>
      <p:sp>
        <p:nvSpPr>
          <p:cNvPr id="36" name="矩形 35"/>
          <p:cNvSpPr/>
          <p:nvPr/>
        </p:nvSpPr>
        <p:spPr>
          <a:xfrm>
            <a:off x="6372200" y="332656"/>
            <a:ext cx="2448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磁铁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31" grpId="0" animBg="1"/>
      <p:bldP spid="34" grpId="0" animBg="1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微信图片_201902151510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780928"/>
            <a:ext cx="1714221" cy="780266"/>
          </a:xfrm>
          <a:prstGeom prst="rect">
            <a:avLst/>
          </a:prstGeom>
        </p:spPr>
      </p:pic>
      <p:pic>
        <p:nvPicPr>
          <p:cNvPr id="8" name="图片 7" descr="微信图片_2019021515102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2996952"/>
            <a:ext cx="1666931" cy="792088"/>
          </a:xfrm>
          <a:prstGeom prst="rect">
            <a:avLst/>
          </a:prstGeom>
        </p:spPr>
      </p:pic>
      <p:pic>
        <p:nvPicPr>
          <p:cNvPr id="9" name="图片 8" descr="微信图片_2019021515102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1916832"/>
            <a:ext cx="1710190" cy="720080"/>
          </a:xfrm>
          <a:prstGeom prst="rect">
            <a:avLst/>
          </a:prstGeom>
        </p:spPr>
      </p:pic>
      <p:pic>
        <p:nvPicPr>
          <p:cNvPr id="13" name="图片 12" descr="微信图片_201902151510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2120" y="1700808"/>
            <a:ext cx="720080" cy="75248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95536" y="344850"/>
            <a:ext cx="8748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很多地方都有磁铁，磁铁形状很多</a:t>
            </a:r>
            <a:r>
              <a:rPr lang="en-US" altLang="zh-CN" sz="3600" b="1" dirty="0" smtClean="0"/>
              <a:t>——</a:t>
            </a:r>
            <a:endParaRPr lang="zh-CN" altLang="en-US" sz="3600" b="1" dirty="0"/>
          </a:p>
        </p:txBody>
      </p:sp>
      <p:pic>
        <p:nvPicPr>
          <p:cNvPr id="26627" name="Picture 3" descr="C:\Documents and Settings\Administrator\Application Data\Tencent\Users\173692760\QQ\WinTemp\RichOle\CP24@7A16331L]RUI`}%1SY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1340768"/>
            <a:ext cx="1485165" cy="1584176"/>
          </a:xfrm>
          <a:prstGeom prst="rect">
            <a:avLst/>
          </a:prstGeom>
          <a:noFill/>
        </p:spPr>
      </p:pic>
      <p:pic>
        <p:nvPicPr>
          <p:cNvPr id="26628" name="Picture 4" descr="C:\Documents and Settings\Administrator\Application Data\Tencent\Users\173692760\QQ\WinTemp\RichOle\`DOK3R`Y%GEC$D41QU~7GZP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1340768"/>
            <a:ext cx="2376264" cy="1306945"/>
          </a:xfrm>
          <a:prstGeom prst="rect">
            <a:avLst/>
          </a:prstGeom>
          <a:noFill/>
        </p:spPr>
      </p:pic>
      <p:pic>
        <p:nvPicPr>
          <p:cNvPr id="21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35696" y="4489882"/>
            <a:ext cx="4320480" cy="2368118"/>
          </a:xfrm>
          <a:prstGeom prst="rect">
            <a:avLst/>
          </a:prstGeom>
          <a:noFill/>
        </p:spPr>
      </p:pic>
      <p:sp>
        <p:nvSpPr>
          <p:cNvPr id="23" name="云形标注 22"/>
          <p:cNvSpPr/>
          <p:nvPr/>
        </p:nvSpPr>
        <p:spPr>
          <a:xfrm>
            <a:off x="5724128" y="3789040"/>
            <a:ext cx="3024336" cy="1083568"/>
          </a:xfrm>
          <a:prstGeom prst="cloudCallout">
            <a:avLst>
              <a:gd name="adj1" fmla="val -60970"/>
              <a:gd name="adj2" fmla="val 777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156176" y="4005064"/>
            <a:ext cx="23289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根据形状命名</a:t>
            </a:r>
            <a:endParaRPr lang="zh-CN" altLang="en-US" sz="2400" b="1" dirty="0"/>
          </a:p>
        </p:txBody>
      </p:sp>
      <p:sp>
        <p:nvSpPr>
          <p:cNvPr id="26" name="云形标注 25"/>
          <p:cNvSpPr/>
          <p:nvPr/>
        </p:nvSpPr>
        <p:spPr>
          <a:xfrm>
            <a:off x="395536" y="4005064"/>
            <a:ext cx="2385392" cy="1011560"/>
          </a:xfrm>
          <a:prstGeom prst="cloudCallout">
            <a:avLst>
              <a:gd name="adj1" fmla="val 39664"/>
              <a:gd name="adj2" fmla="val 6602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27584" y="4293096"/>
            <a:ext cx="18722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它像什么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  <p:bldP spid="26" grpId="0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 noChangeArrowheads="1"/>
          </p:cNvSpPr>
          <p:nvPr/>
        </p:nvSpPr>
        <p:spPr bwMode="auto">
          <a:xfrm rot="21444136">
            <a:off x="1314613" y="706983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组合 4"/>
          <p:cNvGrpSpPr/>
          <p:nvPr/>
        </p:nvGrpSpPr>
        <p:grpSpPr bwMode="auto">
          <a:xfrm flipH="1">
            <a:off x="467544" y="548680"/>
            <a:ext cx="2471936" cy="1152128"/>
            <a:chOff x="2479904" y="117035"/>
            <a:chExt cx="1703715" cy="754008"/>
          </a:xfrm>
        </p:grpSpPr>
        <p:sp>
          <p:nvSpPr>
            <p:cNvPr id="15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1600" y="836712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聚焦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99792" y="1772816"/>
            <a:ext cx="6192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讨论：磁铁能吸引什么？</a:t>
            </a:r>
            <a:endParaRPr lang="zh-CN" altLang="en-US" sz="4000" b="1" dirty="0"/>
          </a:p>
        </p:txBody>
      </p:sp>
      <p:pic>
        <p:nvPicPr>
          <p:cNvPr id="28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090041"/>
            <a:ext cx="4968552" cy="2723335"/>
          </a:xfrm>
          <a:prstGeom prst="rect">
            <a:avLst/>
          </a:prstGeom>
          <a:noFill/>
        </p:spPr>
      </p:pic>
      <p:sp>
        <p:nvSpPr>
          <p:cNvPr id="30" name="云形标注 29"/>
          <p:cNvSpPr/>
          <p:nvPr/>
        </p:nvSpPr>
        <p:spPr>
          <a:xfrm>
            <a:off x="6156176" y="3081929"/>
            <a:ext cx="1944216" cy="1083568"/>
          </a:xfrm>
          <a:prstGeom prst="cloudCallout">
            <a:avLst>
              <a:gd name="adj1" fmla="val -38167"/>
              <a:gd name="adj2" fmla="val 9055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660232" y="3369961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金属？</a:t>
            </a:r>
            <a:endParaRPr lang="zh-CN" altLang="en-US" sz="2400" b="1" dirty="0"/>
          </a:p>
        </p:txBody>
      </p:sp>
      <p:sp>
        <p:nvSpPr>
          <p:cNvPr id="32" name="云形标注 31"/>
          <p:cNvSpPr/>
          <p:nvPr/>
        </p:nvSpPr>
        <p:spPr>
          <a:xfrm>
            <a:off x="971600" y="3730001"/>
            <a:ext cx="1656184" cy="1083568"/>
          </a:xfrm>
          <a:prstGeom prst="cloudCallout">
            <a:avLst>
              <a:gd name="adj1" fmla="val 74424"/>
              <a:gd name="adj2" fmla="val 6753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259632" y="4018033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橡皮？</a:t>
            </a:r>
            <a:endParaRPr lang="zh-CN" altLang="en-US" sz="2400" b="1" dirty="0"/>
          </a:p>
        </p:txBody>
      </p:sp>
      <p:sp>
        <p:nvSpPr>
          <p:cNvPr id="34" name="云形标注 33"/>
          <p:cNvSpPr/>
          <p:nvPr/>
        </p:nvSpPr>
        <p:spPr>
          <a:xfrm>
            <a:off x="3347864" y="3225945"/>
            <a:ext cx="1944216" cy="1083568"/>
          </a:xfrm>
          <a:prstGeom prst="cloudCallout">
            <a:avLst>
              <a:gd name="adj1" fmla="val 25968"/>
              <a:gd name="adj2" fmla="val 8671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851920" y="3513977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铅笔？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32" grpId="0" animBg="1"/>
      <p:bldP spid="33" grpId="0"/>
      <p:bldP spid="34" grpId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260648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/>
              <a:t>实验：磁铁能吸引哪些物体</a:t>
            </a:r>
            <a:endParaRPr lang="zh-CN" altLang="en-US" sz="3600" b="1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467544" y="1609154"/>
            <a:ext cx="5832648" cy="4196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6516216" y="1556792"/>
            <a:ext cx="2627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ea typeface="华文楷体" pitchFamily="2" charset="-122"/>
              </a:rPr>
              <a:t>实验步骤：</a:t>
            </a:r>
            <a:endParaRPr lang="zh-CN" altLang="en-US" sz="3600" b="1" dirty="0"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60232" y="2564904"/>
            <a:ext cx="1864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prstClr val="black"/>
                </a:solidFill>
                <a:ea typeface="华文楷体" pitchFamily="2" charset="-122"/>
              </a:rPr>
              <a:t>1.</a:t>
            </a:r>
            <a:r>
              <a:rPr lang="zh-CN" altLang="en-US" sz="3600" b="1" dirty="0" smtClean="0">
                <a:solidFill>
                  <a:prstClr val="black"/>
                </a:solidFill>
                <a:ea typeface="华文楷体" pitchFamily="2" charset="-122"/>
              </a:rPr>
              <a:t>编号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668336" y="3429000"/>
            <a:ext cx="1864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prstClr val="black"/>
                </a:solidFill>
                <a:ea typeface="华文楷体" pitchFamily="2" charset="-122"/>
              </a:rPr>
              <a:t>2.</a:t>
            </a:r>
            <a:r>
              <a:rPr lang="zh-CN" altLang="en-US" sz="3600" b="1" dirty="0" smtClean="0">
                <a:solidFill>
                  <a:prstClr val="black"/>
                </a:solidFill>
                <a:ea typeface="华文楷体" pitchFamily="2" charset="-122"/>
              </a:rPr>
              <a:t>预测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660232" y="4294837"/>
            <a:ext cx="1864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prstClr val="black"/>
                </a:solidFill>
                <a:ea typeface="华文楷体" pitchFamily="2" charset="-122"/>
              </a:rPr>
              <a:t>3.</a:t>
            </a:r>
            <a:r>
              <a:rPr lang="zh-CN" altLang="en-US" sz="3600" b="1" dirty="0" smtClean="0">
                <a:solidFill>
                  <a:prstClr val="black"/>
                </a:solidFill>
                <a:ea typeface="华文楷体" pitchFamily="2" charset="-122"/>
              </a:rPr>
              <a:t>实验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6668336" y="5158933"/>
            <a:ext cx="1864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prstClr val="black"/>
                </a:solidFill>
                <a:ea typeface="华文楷体" pitchFamily="2" charset="-122"/>
              </a:rPr>
              <a:t>4.</a:t>
            </a:r>
            <a:r>
              <a:rPr lang="zh-CN" altLang="en-US" sz="3600" b="1" dirty="0" smtClean="0">
                <a:solidFill>
                  <a:prstClr val="black"/>
                </a:solidFill>
                <a:ea typeface="华文楷体" pitchFamily="2" charset="-122"/>
              </a:rPr>
              <a:t>记录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7331" y="2924944"/>
            <a:ext cx="4517157" cy="3096344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9512" y="1772816"/>
            <a:ext cx="4104456" cy="2952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251520" y="476672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ea typeface="华文楷体" pitchFamily="2" charset="-122"/>
              </a:rPr>
              <a:t>实验步骤：</a:t>
            </a:r>
            <a:endParaRPr lang="zh-CN" altLang="en-US" sz="3600" b="1" dirty="0"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83768" y="476672"/>
            <a:ext cx="1864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ea typeface="华文楷体" pitchFamily="2" charset="-122"/>
              </a:rPr>
              <a:t>1.</a:t>
            </a:r>
            <a:r>
              <a:rPr lang="zh-CN" altLang="en-US" sz="3600" b="1" dirty="0" smtClean="0">
                <a:solidFill>
                  <a:srgbClr val="FF0000"/>
                </a:solidFill>
                <a:ea typeface="华文楷体" pitchFamily="2" charset="-122"/>
              </a:rPr>
              <a:t>编号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4088" y="2060848"/>
            <a:ext cx="3096344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活动手册第</a:t>
            </a:r>
            <a:r>
              <a:rPr lang="en-US" altLang="zh-CN" sz="3200" b="1" dirty="0" smtClean="0">
                <a:solidFill>
                  <a:prstClr val="black"/>
                </a:solidFill>
                <a:sym typeface="+mn-ea"/>
              </a:rPr>
              <a:t>1</a:t>
            </a:r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页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276872"/>
            <a:ext cx="3781806" cy="25922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1520" y="476672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ea typeface="华文楷体" pitchFamily="2" charset="-122"/>
              </a:rPr>
              <a:t>实验步骤：</a:t>
            </a:r>
            <a:endParaRPr lang="zh-CN" altLang="en-US" sz="3600" b="1" dirty="0"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1560" y="1484784"/>
            <a:ext cx="3096344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活动手册第</a:t>
            </a:r>
            <a:r>
              <a:rPr lang="en-US" altLang="zh-CN" sz="3200" b="1" dirty="0" smtClean="0">
                <a:solidFill>
                  <a:prstClr val="black"/>
                </a:solidFill>
                <a:sym typeface="+mn-ea"/>
              </a:rPr>
              <a:t>1</a:t>
            </a:r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页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555776" y="476672"/>
            <a:ext cx="1864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ea typeface="华文楷体" pitchFamily="2" charset="-122"/>
              </a:rPr>
              <a:t>2.</a:t>
            </a:r>
            <a:r>
              <a:rPr lang="zh-CN" altLang="en-US" sz="3600" b="1" dirty="0" smtClean="0">
                <a:solidFill>
                  <a:srgbClr val="FF0000"/>
                </a:solidFill>
                <a:ea typeface="华文楷体" pitchFamily="2" charset="-122"/>
              </a:rPr>
              <a:t>预测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412776"/>
            <a:ext cx="4921547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5004048" y="692696"/>
            <a:ext cx="3096344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活动手册第</a:t>
            </a:r>
            <a:r>
              <a:rPr lang="en-US" altLang="zh-CN" sz="3200" b="1" dirty="0" smtClean="0">
                <a:solidFill>
                  <a:prstClr val="black"/>
                </a:solidFill>
                <a:sym typeface="+mn-ea"/>
              </a:rPr>
              <a:t>2</a:t>
            </a:r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页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211960" y="2420888"/>
            <a:ext cx="2376264" cy="436510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16016" y="3212976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华文楷体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16016" y="3491716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华文楷体" pitchFamily="2" charset="-122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16016" y="3789040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华文楷体" pitchFamily="2" charset="-122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16016" y="4067780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华文楷体" pitchFamily="2" charset="-122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16016" y="4365104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华文楷体" pitchFamily="2" charset="-122"/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16016" y="4643844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华文楷体" pitchFamily="2" charset="-122"/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16016" y="4941168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华文楷体" pitchFamily="2" charset="-122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16016" y="5219908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华文楷体" pitchFamily="2" charset="-122"/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44008" y="5517232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华文楷体" pitchFamily="2" charset="-122"/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4008" y="5795972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华文楷体" pitchFamily="2" charset="-122"/>
              </a:rPr>
              <a:t>11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44008" y="6093296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华文楷体" pitchFamily="2" charset="-122"/>
              </a:rPr>
              <a:t>12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44008" y="6372036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华文楷体" pitchFamily="2" charset="-122"/>
              </a:rPr>
              <a:t>13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12686" y="321297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×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501</Words>
  <Application>Microsoft Office PowerPoint</Application>
  <PresentationFormat>全屏显示(4:3)</PresentationFormat>
  <Paragraphs>68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273</cp:revision>
  <dcterms:created xsi:type="dcterms:W3CDTF">2017-08-06T08:46:00Z</dcterms:created>
  <dcterms:modified xsi:type="dcterms:W3CDTF">2019-02-18T15:23:39Z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</Properties>
</file>