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7" r:id="rId2"/>
    <p:sldId id="479" r:id="rId3"/>
    <p:sldId id="560" r:id="rId4"/>
    <p:sldId id="305" r:id="rId5"/>
    <p:sldId id="304" r:id="rId6"/>
    <p:sldId id="300" r:id="rId7"/>
    <p:sldId id="301" r:id="rId8"/>
    <p:sldId id="318" r:id="rId9"/>
    <p:sldId id="319" r:id="rId10"/>
    <p:sldId id="320" r:id="rId11"/>
    <p:sldId id="307" r:id="rId12"/>
    <p:sldId id="308" r:id="rId13"/>
    <p:sldId id="481" r:id="rId14"/>
    <p:sldId id="482" r:id="rId15"/>
    <p:sldId id="484" r:id="rId16"/>
    <p:sldId id="485" r:id="rId17"/>
    <p:sldId id="483" r:id="rId18"/>
    <p:sldId id="547" r:id="rId19"/>
    <p:sldId id="548" r:id="rId20"/>
    <p:sldId id="549" r:id="rId21"/>
    <p:sldId id="550" r:id="rId22"/>
    <p:sldId id="551" r:id="rId23"/>
    <p:sldId id="552" r:id="rId24"/>
    <p:sldId id="553" r:id="rId25"/>
    <p:sldId id="554" r:id="rId26"/>
    <p:sldId id="562" r:id="rId27"/>
    <p:sldId id="563" r:id="rId28"/>
    <p:sldId id="555" r:id="rId29"/>
    <p:sldId id="558" r:id="rId30"/>
    <p:sldId id="564" r:id="rId31"/>
    <p:sldId id="561" r:id="rId32"/>
    <p:sldId id="412" r:id="rId33"/>
    <p:sldId id="546" r:id="rId34"/>
    <p:sldId id="410" r:id="rId35"/>
    <p:sldId id="490"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eitian jiang" initials="wj" lastIdx="13" clrIdx="0">
    <p:extLst>
      <p:ext uri="{19B8F6BF-5375-455C-9EA6-DF929625EA0E}">
        <p15:presenceInfo xmlns:p15="http://schemas.microsoft.com/office/powerpoint/2012/main" userId="273edac6bf4fbc7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129" autoAdjust="0"/>
  </p:normalViewPr>
  <p:slideViewPr>
    <p:cSldViewPr snapToGrid="0">
      <p:cViewPr varScale="1">
        <p:scale>
          <a:sx n="51" d="100"/>
          <a:sy n="51" d="100"/>
        </p:scale>
        <p:origin x="96" y="4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590C84-618C-4C4F-BCA2-64CA19546E43}" type="datetimeFigureOut">
              <a:rPr lang="en-US" smtClean="0"/>
              <a:t>11/19/2016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9124F9-B08E-4113-BCBA-E0ECB08C4F25}" type="slidenum">
              <a:rPr lang="en-US" smtClean="0"/>
              <a:t>‹#›</a:t>
            </a:fld>
            <a:endParaRPr lang="en-US"/>
          </a:p>
        </p:txBody>
      </p:sp>
    </p:spTree>
    <p:extLst>
      <p:ext uri="{BB962C8B-B14F-4D97-AF65-F5344CB8AC3E}">
        <p14:creationId xmlns:p14="http://schemas.microsoft.com/office/powerpoint/2010/main" val="4109769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3</a:t>
            </a:fld>
            <a:endParaRPr lang="en-US"/>
          </a:p>
        </p:txBody>
      </p:sp>
    </p:spTree>
    <p:extLst>
      <p:ext uri="{BB962C8B-B14F-4D97-AF65-F5344CB8AC3E}">
        <p14:creationId xmlns:p14="http://schemas.microsoft.com/office/powerpoint/2010/main" val="30894412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smtClean="0"/>
              <a:t>什么才是围绕核心概念的教学</a:t>
            </a:r>
            <a:r>
              <a:rPr lang="en-US" altLang="zh-CN" dirty="0" smtClean="0"/>
              <a:t>?</a:t>
            </a:r>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18</a:t>
            </a:fld>
            <a:endParaRPr lang="en-US"/>
          </a:p>
        </p:txBody>
      </p:sp>
    </p:spTree>
    <p:extLst>
      <p:ext uri="{BB962C8B-B14F-4D97-AF65-F5344CB8AC3E}">
        <p14:creationId xmlns:p14="http://schemas.microsoft.com/office/powerpoint/2010/main" val="3091800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19</a:t>
            </a:fld>
            <a:endParaRPr lang="en-US"/>
          </a:p>
        </p:txBody>
      </p:sp>
    </p:spTree>
    <p:extLst>
      <p:ext uri="{BB962C8B-B14F-4D97-AF65-F5344CB8AC3E}">
        <p14:creationId xmlns:p14="http://schemas.microsoft.com/office/powerpoint/2010/main" val="4271482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20</a:t>
            </a:fld>
            <a:endParaRPr lang="en-US"/>
          </a:p>
        </p:txBody>
      </p:sp>
    </p:spTree>
    <p:extLst>
      <p:ext uri="{BB962C8B-B14F-4D97-AF65-F5344CB8AC3E}">
        <p14:creationId xmlns:p14="http://schemas.microsoft.com/office/powerpoint/2010/main" val="14746739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23</a:t>
            </a:fld>
            <a:endParaRPr lang="en-US"/>
          </a:p>
        </p:txBody>
      </p:sp>
    </p:spTree>
    <p:extLst>
      <p:ext uri="{BB962C8B-B14F-4D97-AF65-F5344CB8AC3E}">
        <p14:creationId xmlns:p14="http://schemas.microsoft.com/office/powerpoint/2010/main" val="1682918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24</a:t>
            </a:fld>
            <a:endParaRPr lang="en-US"/>
          </a:p>
        </p:txBody>
      </p:sp>
    </p:spTree>
    <p:extLst>
      <p:ext uri="{BB962C8B-B14F-4D97-AF65-F5344CB8AC3E}">
        <p14:creationId xmlns:p14="http://schemas.microsoft.com/office/powerpoint/2010/main" val="2768889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25</a:t>
            </a:fld>
            <a:endParaRPr lang="en-US"/>
          </a:p>
        </p:txBody>
      </p:sp>
    </p:spTree>
    <p:extLst>
      <p:ext uri="{BB962C8B-B14F-4D97-AF65-F5344CB8AC3E}">
        <p14:creationId xmlns:p14="http://schemas.microsoft.com/office/powerpoint/2010/main" val="4005198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28</a:t>
            </a:fld>
            <a:endParaRPr lang="en-US"/>
          </a:p>
        </p:txBody>
      </p:sp>
    </p:spTree>
    <p:extLst>
      <p:ext uri="{BB962C8B-B14F-4D97-AF65-F5344CB8AC3E}">
        <p14:creationId xmlns:p14="http://schemas.microsoft.com/office/powerpoint/2010/main" val="41528892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29</a:t>
            </a:fld>
            <a:endParaRPr lang="en-US"/>
          </a:p>
        </p:txBody>
      </p:sp>
    </p:spTree>
    <p:extLst>
      <p:ext uri="{BB962C8B-B14F-4D97-AF65-F5344CB8AC3E}">
        <p14:creationId xmlns:p14="http://schemas.microsoft.com/office/powerpoint/2010/main" val="34767009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32</a:t>
            </a:fld>
            <a:endParaRPr lang="en-US"/>
          </a:p>
        </p:txBody>
      </p:sp>
    </p:spTree>
    <p:extLst>
      <p:ext uri="{BB962C8B-B14F-4D97-AF65-F5344CB8AC3E}">
        <p14:creationId xmlns:p14="http://schemas.microsoft.com/office/powerpoint/2010/main" val="3723288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34</a:t>
            </a:fld>
            <a:endParaRPr lang="en-US"/>
          </a:p>
        </p:txBody>
      </p:sp>
    </p:spTree>
    <p:extLst>
      <p:ext uri="{BB962C8B-B14F-4D97-AF65-F5344CB8AC3E}">
        <p14:creationId xmlns:p14="http://schemas.microsoft.com/office/powerpoint/2010/main" val="1254425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0000"/>
              </a:solidFill>
            </a:endParaRPr>
          </a:p>
        </p:txBody>
      </p:sp>
      <p:sp>
        <p:nvSpPr>
          <p:cNvPr id="4" name="Slide Number Placeholder 3"/>
          <p:cNvSpPr>
            <a:spLocks noGrp="1"/>
          </p:cNvSpPr>
          <p:nvPr>
            <p:ph type="sldNum" sz="quarter" idx="10"/>
          </p:nvPr>
        </p:nvSpPr>
        <p:spPr/>
        <p:txBody>
          <a:bodyPr/>
          <a:lstStyle/>
          <a:p>
            <a:fld id="{D29124F9-B08E-4113-BCBA-E0ECB08C4F25}" type="slidenum">
              <a:rPr lang="en-US" smtClean="0"/>
              <a:t>4</a:t>
            </a:fld>
            <a:endParaRPr lang="en-US"/>
          </a:p>
        </p:txBody>
      </p:sp>
    </p:spTree>
    <p:extLst>
      <p:ext uri="{BB962C8B-B14F-4D97-AF65-F5344CB8AC3E}">
        <p14:creationId xmlns:p14="http://schemas.microsoft.com/office/powerpoint/2010/main" val="2984095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smtClean="0"/>
              <a:t>标准是依据框架文献写的，主要由一线老师写</a:t>
            </a:r>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5</a:t>
            </a:fld>
            <a:endParaRPr lang="en-US"/>
          </a:p>
        </p:txBody>
      </p:sp>
    </p:spTree>
    <p:extLst>
      <p:ext uri="{BB962C8B-B14F-4D97-AF65-F5344CB8AC3E}">
        <p14:creationId xmlns:p14="http://schemas.microsoft.com/office/powerpoint/2010/main" val="1316246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smtClean="0"/>
              <a:t>注意：右边</a:t>
            </a:r>
            <a:r>
              <a:rPr lang="en-US" altLang="zh-CN" dirty="0" smtClean="0"/>
              <a:t>black and white</a:t>
            </a:r>
            <a:r>
              <a:rPr lang="zh-CN" altLang="en-US" dirty="0" smtClean="0"/>
              <a:t>， 标准都是黑体字</a:t>
            </a:r>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7</a:t>
            </a:fld>
            <a:endParaRPr lang="en-US"/>
          </a:p>
        </p:txBody>
      </p:sp>
    </p:spTree>
    <p:extLst>
      <p:ext uri="{BB962C8B-B14F-4D97-AF65-F5344CB8AC3E}">
        <p14:creationId xmlns:p14="http://schemas.microsoft.com/office/powerpoint/2010/main" val="2237086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smtClean="0"/>
              <a:t>1996</a:t>
            </a:r>
            <a:r>
              <a:rPr lang="zh-CN" altLang="en-US" dirty="0" smtClean="0"/>
              <a:t>科学教育标准，</a:t>
            </a:r>
            <a:r>
              <a:rPr lang="en-US" altLang="zh-CN" dirty="0" smtClean="0"/>
              <a:t>2013 </a:t>
            </a:r>
            <a:r>
              <a:rPr lang="zh-CN" altLang="en-US" dirty="0" smtClean="0"/>
              <a:t>科学标准</a:t>
            </a:r>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8</a:t>
            </a:fld>
            <a:endParaRPr lang="en-US"/>
          </a:p>
        </p:txBody>
      </p:sp>
    </p:spTree>
    <p:extLst>
      <p:ext uri="{BB962C8B-B14F-4D97-AF65-F5344CB8AC3E}">
        <p14:creationId xmlns:p14="http://schemas.microsoft.com/office/powerpoint/2010/main" val="1461627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11</a:t>
            </a:fld>
            <a:endParaRPr lang="en-US"/>
          </a:p>
        </p:txBody>
      </p:sp>
    </p:spTree>
    <p:extLst>
      <p:ext uri="{BB962C8B-B14F-4D97-AF65-F5344CB8AC3E}">
        <p14:creationId xmlns:p14="http://schemas.microsoft.com/office/powerpoint/2010/main" val="2041237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smtClean="0"/>
              <a:t>其中有个州因为进化论，不采用</a:t>
            </a:r>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12</a:t>
            </a:fld>
            <a:endParaRPr lang="en-US"/>
          </a:p>
        </p:txBody>
      </p:sp>
    </p:spTree>
    <p:extLst>
      <p:ext uri="{BB962C8B-B14F-4D97-AF65-F5344CB8AC3E}">
        <p14:creationId xmlns:p14="http://schemas.microsoft.com/office/powerpoint/2010/main" val="3058391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13</a:t>
            </a:fld>
            <a:endParaRPr lang="en-US"/>
          </a:p>
        </p:txBody>
      </p:sp>
    </p:spTree>
    <p:extLst>
      <p:ext uri="{BB962C8B-B14F-4D97-AF65-F5344CB8AC3E}">
        <p14:creationId xmlns:p14="http://schemas.microsoft.com/office/powerpoint/2010/main" val="451977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9124F9-B08E-4113-BCBA-E0ECB08C4F25}" type="slidenum">
              <a:rPr lang="en-US" smtClean="0"/>
              <a:t>17</a:t>
            </a:fld>
            <a:endParaRPr lang="en-US"/>
          </a:p>
        </p:txBody>
      </p:sp>
    </p:spTree>
    <p:extLst>
      <p:ext uri="{BB962C8B-B14F-4D97-AF65-F5344CB8AC3E}">
        <p14:creationId xmlns:p14="http://schemas.microsoft.com/office/powerpoint/2010/main" val="779854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6C883F-51CC-4658-9864-AB509435EDE8}" type="datetimeFigureOut">
              <a:rPr lang="en-US" smtClean="0"/>
              <a:t>11/19/2016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084865-1EDE-4FA2-9FA9-C38E4A4100E5}" type="slidenum">
              <a:rPr lang="en-US" smtClean="0"/>
              <a:t>‹#›</a:t>
            </a:fld>
            <a:endParaRPr lang="en-US"/>
          </a:p>
        </p:txBody>
      </p:sp>
    </p:spTree>
    <p:extLst>
      <p:ext uri="{BB962C8B-B14F-4D97-AF65-F5344CB8AC3E}">
        <p14:creationId xmlns:p14="http://schemas.microsoft.com/office/powerpoint/2010/main" val="4229743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6C883F-51CC-4658-9864-AB509435EDE8}" type="datetimeFigureOut">
              <a:rPr lang="en-US" smtClean="0"/>
              <a:t>11/19/2016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084865-1EDE-4FA2-9FA9-C38E4A4100E5}" type="slidenum">
              <a:rPr lang="en-US" smtClean="0"/>
              <a:t>‹#›</a:t>
            </a:fld>
            <a:endParaRPr lang="en-US"/>
          </a:p>
        </p:txBody>
      </p:sp>
    </p:spTree>
    <p:extLst>
      <p:ext uri="{BB962C8B-B14F-4D97-AF65-F5344CB8AC3E}">
        <p14:creationId xmlns:p14="http://schemas.microsoft.com/office/powerpoint/2010/main" val="121189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6C883F-51CC-4658-9864-AB509435EDE8}" type="datetimeFigureOut">
              <a:rPr lang="en-US" smtClean="0"/>
              <a:t>11/19/2016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084865-1EDE-4FA2-9FA9-C38E4A4100E5}" type="slidenum">
              <a:rPr lang="en-US" smtClean="0"/>
              <a:t>‹#›</a:t>
            </a:fld>
            <a:endParaRPr lang="en-US"/>
          </a:p>
        </p:txBody>
      </p:sp>
    </p:spTree>
    <p:extLst>
      <p:ext uri="{BB962C8B-B14F-4D97-AF65-F5344CB8AC3E}">
        <p14:creationId xmlns:p14="http://schemas.microsoft.com/office/powerpoint/2010/main" val="1114117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6C883F-51CC-4658-9864-AB509435EDE8}" type="datetimeFigureOut">
              <a:rPr lang="en-US" smtClean="0"/>
              <a:t>11/19/2016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084865-1EDE-4FA2-9FA9-C38E4A4100E5}" type="slidenum">
              <a:rPr lang="en-US" smtClean="0"/>
              <a:t>‹#›</a:t>
            </a:fld>
            <a:endParaRPr lang="en-US"/>
          </a:p>
        </p:txBody>
      </p:sp>
    </p:spTree>
    <p:extLst>
      <p:ext uri="{BB962C8B-B14F-4D97-AF65-F5344CB8AC3E}">
        <p14:creationId xmlns:p14="http://schemas.microsoft.com/office/powerpoint/2010/main" val="2700105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6C883F-51CC-4658-9864-AB509435EDE8}" type="datetimeFigureOut">
              <a:rPr lang="en-US" smtClean="0"/>
              <a:t>11/19/2016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084865-1EDE-4FA2-9FA9-C38E4A4100E5}" type="slidenum">
              <a:rPr lang="en-US" smtClean="0"/>
              <a:t>‹#›</a:t>
            </a:fld>
            <a:endParaRPr lang="en-US"/>
          </a:p>
        </p:txBody>
      </p:sp>
    </p:spTree>
    <p:extLst>
      <p:ext uri="{BB962C8B-B14F-4D97-AF65-F5344CB8AC3E}">
        <p14:creationId xmlns:p14="http://schemas.microsoft.com/office/powerpoint/2010/main" val="884597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6C883F-51CC-4658-9864-AB509435EDE8}" type="datetimeFigureOut">
              <a:rPr lang="en-US" smtClean="0"/>
              <a:t>11/19/2016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084865-1EDE-4FA2-9FA9-C38E4A4100E5}" type="slidenum">
              <a:rPr lang="en-US" smtClean="0"/>
              <a:t>‹#›</a:t>
            </a:fld>
            <a:endParaRPr lang="en-US"/>
          </a:p>
        </p:txBody>
      </p:sp>
    </p:spTree>
    <p:extLst>
      <p:ext uri="{BB962C8B-B14F-4D97-AF65-F5344CB8AC3E}">
        <p14:creationId xmlns:p14="http://schemas.microsoft.com/office/powerpoint/2010/main" val="2977139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6C883F-51CC-4658-9864-AB509435EDE8}" type="datetimeFigureOut">
              <a:rPr lang="en-US" smtClean="0"/>
              <a:t>11/19/2016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084865-1EDE-4FA2-9FA9-C38E4A4100E5}" type="slidenum">
              <a:rPr lang="en-US" smtClean="0"/>
              <a:t>‹#›</a:t>
            </a:fld>
            <a:endParaRPr lang="en-US"/>
          </a:p>
        </p:txBody>
      </p:sp>
    </p:spTree>
    <p:extLst>
      <p:ext uri="{BB962C8B-B14F-4D97-AF65-F5344CB8AC3E}">
        <p14:creationId xmlns:p14="http://schemas.microsoft.com/office/powerpoint/2010/main" val="3636485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6C883F-51CC-4658-9864-AB509435EDE8}" type="datetimeFigureOut">
              <a:rPr lang="en-US" smtClean="0"/>
              <a:t>11/19/2016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084865-1EDE-4FA2-9FA9-C38E4A4100E5}" type="slidenum">
              <a:rPr lang="en-US" smtClean="0"/>
              <a:t>‹#›</a:t>
            </a:fld>
            <a:endParaRPr lang="en-US"/>
          </a:p>
        </p:txBody>
      </p:sp>
    </p:spTree>
    <p:extLst>
      <p:ext uri="{BB962C8B-B14F-4D97-AF65-F5344CB8AC3E}">
        <p14:creationId xmlns:p14="http://schemas.microsoft.com/office/powerpoint/2010/main" val="1007593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6C883F-51CC-4658-9864-AB509435EDE8}" type="datetimeFigureOut">
              <a:rPr lang="en-US" smtClean="0"/>
              <a:t>11/19/2016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084865-1EDE-4FA2-9FA9-C38E4A4100E5}" type="slidenum">
              <a:rPr lang="en-US" smtClean="0"/>
              <a:t>‹#›</a:t>
            </a:fld>
            <a:endParaRPr lang="en-US"/>
          </a:p>
        </p:txBody>
      </p:sp>
    </p:spTree>
    <p:extLst>
      <p:ext uri="{BB962C8B-B14F-4D97-AF65-F5344CB8AC3E}">
        <p14:creationId xmlns:p14="http://schemas.microsoft.com/office/powerpoint/2010/main" val="2817887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6C883F-51CC-4658-9864-AB509435EDE8}" type="datetimeFigureOut">
              <a:rPr lang="en-US" smtClean="0"/>
              <a:t>11/19/2016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084865-1EDE-4FA2-9FA9-C38E4A4100E5}" type="slidenum">
              <a:rPr lang="en-US" smtClean="0"/>
              <a:t>‹#›</a:t>
            </a:fld>
            <a:endParaRPr lang="en-US"/>
          </a:p>
        </p:txBody>
      </p:sp>
    </p:spTree>
    <p:extLst>
      <p:ext uri="{BB962C8B-B14F-4D97-AF65-F5344CB8AC3E}">
        <p14:creationId xmlns:p14="http://schemas.microsoft.com/office/powerpoint/2010/main" val="3845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6C883F-51CC-4658-9864-AB509435EDE8}" type="datetimeFigureOut">
              <a:rPr lang="en-US" smtClean="0"/>
              <a:t>11/19/2016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084865-1EDE-4FA2-9FA9-C38E4A4100E5}" type="slidenum">
              <a:rPr lang="en-US" smtClean="0"/>
              <a:t>‹#›</a:t>
            </a:fld>
            <a:endParaRPr lang="en-US"/>
          </a:p>
        </p:txBody>
      </p:sp>
    </p:spTree>
    <p:extLst>
      <p:ext uri="{BB962C8B-B14F-4D97-AF65-F5344CB8AC3E}">
        <p14:creationId xmlns:p14="http://schemas.microsoft.com/office/powerpoint/2010/main" val="1276208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6C883F-51CC-4658-9864-AB509435EDE8}" type="datetimeFigureOut">
              <a:rPr lang="en-US" smtClean="0"/>
              <a:t>11/19/2016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084865-1EDE-4FA2-9FA9-C38E4A4100E5}" type="slidenum">
              <a:rPr lang="en-US" smtClean="0"/>
              <a:t>‹#›</a:t>
            </a:fld>
            <a:endParaRPr lang="en-US"/>
          </a:p>
        </p:txBody>
      </p:sp>
    </p:spTree>
    <p:extLst>
      <p:ext uri="{BB962C8B-B14F-4D97-AF65-F5344CB8AC3E}">
        <p14:creationId xmlns:p14="http://schemas.microsoft.com/office/powerpoint/2010/main" val="18556619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energyquest.ca.gov/story/chapter04.html"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altLang="zh-CN" sz="2400" b="1" dirty="0" smtClean="0"/>
              <a:t/>
            </a:r>
            <a:br>
              <a:rPr lang="en-US" altLang="zh-CN" sz="2400" b="1" dirty="0" smtClean="0"/>
            </a:br>
            <a:r>
              <a:rPr lang="zh-CN" altLang="en-US" sz="4000" b="1" dirty="0" smtClean="0"/>
              <a:t>怎样设计</a:t>
            </a:r>
            <a:r>
              <a:rPr lang="en-US" altLang="zh-CN" sz="4000" b="1" dirty="0" smtClean="0"/>
              <a:t>3 D </a:t>
            </a:r>
            <a:r>
              <a:rPr lang="zh-CN" altLang="en-US" sz="4000" b="1" dirty="0" smtClean="0"/>
              <a:t>学习的科学课？</a:t>
            </a:r>
            <a:r>
              <a:rPr lang="en-US" altLang="zh-CN" sz="2400" b="1" dirty="0" smtClean="0"/>
              <a:t/>
            </a:r>
            <a:br>
              <a:rPr lang="en-US" altLang="zh-CN" sz="2400" b="1" dirty="0" smtClean="0"/>
            </a:br>
            <a:r>
              <a:rPr lang="en-US" altLang="zh-CN" sz="2400" b="1" dirty="0" smtClean="0"/>
              <a:t>---</a:t>
            </a:r>
            <a:r>
              <a:rPr lang="zh-CN" altLang="en-US" sz="2400" b="1" dirty="0" smtClean="0"/>
              <a:t>美国新一代科学标准和教学改革</a:t>
            </a:r>
            <a:endParaRPr lang="en-US" sz="2400" b="1" dirty="0"/>
          </a:p>
        </p:txBody>
      </p:sp>
      <p:sp>
        <p:nvSpPr>
          <p:cNvPr id="3" name="Content Placeholder 2"/>
          <p:cNvSpPr>
            <a:spLocks noGrp="1"/>
          </p:cNvSpPr>
          <p:nvPr>
            <p:ph idx="1"/>
          </p:nvPr>
        </p:nvSpPr>
        <p:spPr/>
        <p:txBody>
          <a:bodyPr>
            <a:normAutofit/>
          </a:bodyPr>
          <a:lstStyle/>
          <a:p>
            <a:pPr marL="0" indent="0">
              <a:buNone/>
            </a:pPr>
            <a:endParaRPr lang="en-US" altLang="zh-CN" b="1" dirty="0" smtClean="0">
              <a:sym typeface="Wingdings" panose="05000000000000000000" pitchFamily="2" charset="2"/>
            </a:endParaRPr>
          </a:p>
          <a:p>
            <a:pPr marL="0" indent="0">
              <a:buNone/>
            </a:pPr>
            <a:r>
              <a:rPr lang="zh-CN" altLang="en-US" b="1" dirty="0" smtClean="0">
                <a:sym typeface="Wingdings" panose="05000000000000000000" pitchFamily="2" charset="2"/>
              </a:rPr>
              <a:t>（</a:t>
            </a:r>
            <a:r>
              <a:rPr lang="en-US" altLang="zh-CN" b="1" dirty="0" smtClean="0">
                <a:sym typeface="Wingdings" panose="05000000000000000000" pitchFamily="2" charset="2"/>
              </a:rPr>
              <a:t>1</a:t>
            </a:r>
            <a:r>
              <a:rPr lang="zh-CN" altLang="en-US" b="1" dirty="0" smtClean="0">
                <a:sym typeface="Wingdings" panose="05000000000000000000" pitchFamily="2" charset="2"/>
              </a:rPr>
              <a:t>）新一代科学标准解读</a:t>
            </a:r>
            <a:endParaRPr lang="en-US" altLang="zh-CN" b="1" dirty="0" smtClean="0">
              <a:sym typeface="Wingdings" panose="05000000000000000000" pitchFamily="2" charset="2"/>
            </a:endParaRPr>
          </a:p>
          <a:p>
            <a:pPr marL="0" indent="0">
              <a:buNone/>
            </a:pPr>
            <a:r>
              <a:rPr lang="zh-CN" altLang="en-US" b="1" dirty="0" smtClean="0">
                <a:sym typeface="Wingdings" panose="05000000000000000000" pitchFamily="2" charset="2"/>
              </a:rPr>
              <a:t>（</a:t>
            </a:r>
            <a:r>
              <a:rPr lang="en-US" altLang="zh-CN" b="1" dirty="0" smtClean="0">
                <a:sym typeface="Wingdings" panose="05000000000000000000" pitchFamily="2" charset="2"/>
              </a:rPr>
              <a:t>2</a:t>
            </a:r>
            <a:r>
              <a:rPr lang="zh-CN" altLang="en-US" b="1" dirty="0" smtClean="0">
                <a:sym typeface="Wingdings" panose="05000000000000000000" pitchFamily="2" charset="2"/>
              </a:rPr>
              <a:t>）</a:t>
            </a:r>
            <a:r>
              <a:rPr lang="zh-CN" altLang="en-US" b="1" dirty="0" smtClean="0"/>
              <a:t>探究式教学和</a:t>
            </a:r>
            <a:r>
              <a:rPr lang="en-US" altLang="zh-CN" b="1" dirty="0" smtClean="0"/>
              <a:t>STEM</a:t>
            </a:r>
            <a:r>
              <a:rPr lang="zh-CN" altLang="en-US" b="1" dirty="0" smtClean="0"/>
              <a:t>教育的历史、前景和问题</a:t>
            </a:r>
            <a:endParaRPr lang="en-US" altLang="zh-CN" b="1" dirty="0" smtClean="0">
              <a:sym typeface="Wingdings" panose="05000000000000000000" pitchFamily="2" charset="2"/>
            </a:endParaRPr>
          </a:p>
          <a:p>
            <a:pPr marL="0" indent="0">
              <a:buNone/>
            </a:pPr>
            <a:r>
              <a:rPr lang="zh-CN" altLang="en-US" b="1" dirty="0" smtClean="0">
                <a:sym typeface="Wingdings" panose="05000000000000000000" pitchFamily="2" charset="2"/>
              </a:rPr>
              <a:t>（</a:t>
            </a:r>
            <a:r>
              <a:rPr lang="en-US" altLang="zh-CN" b="1" dirty="0" smtClean="0">
                <a:sym typeface="Wingdings" panose="05000000000000000000" pitchFamily="2" charset="2"/>
              </a:rPr>
              <a:t>3</a:t>
            </a:r>
            <a:r>
              <a:rPr lang="zh-CN" altLang="en-US" b="1" dirty="0" smtClean="0">
                <a:sym typeface="Wingdings" panose="05000000000000000000" pitchFamily="2" charset="2"/>
              </a:rPr>
              <a:t>）</a:t>
            </a:r>
            <a:r>
              <a:rPr lang="zh-CN" altLang="en-US" b="1" dirty="0" smtClean="0"/>
              <a:t>设计</a:t>
            </a:r>
            <a:r>
              <a:rPr lang="en-US" altLang="zh-CN" b="1" dirty="0" smtClean="0"/>
              <a:t>3D </a:t>
            </a:r>
            <a:r>
              <a:rPr lang="zh-CN" altLang="en-US" b="1" dirty="0" smtClean="0"/>
              <a:t>学习的</a:t>
            </a:r>
            <a:r>
              <a:rPr lang="zh-CN" altLang="en-US" b="1" dirty="0"/>
              <a:t>科学</a:t>
            </a:r>
            <a:r>
              <a:rPr lang="zh-CN" altLang="en-US" b="1" dirty="0" smtClean="0"/>
              <a:t>课</a:t>
            </a:r>
            <a:r>
              <a:rPr lang="en-US" altLang="zh-CN" b="1" dirty="0" smtClean="0"/>
              <a:t>—5E</a:t>
            </a:r>
            <a:r>
              <a:rPr lang="zh-CN" altLang="en-US" b="1" dirty="0" smtClean="0"/>
              <a:t>途径</a:t>
            </a:r>
            <a:endParaRPr lang="en-US" altLang="zh-CN" b="1" dirty="0" smtClean="0">
              <a:sym typeface="Wingdings" panose="05000000000000000000" pitchFamily="2" charset="2"/>
            </a:endParaRPr>
          </a:p>
          <a:p>
            <a:pPr marL="0" indent="0">
              <a:buNone/>
            </a:pPr>
            <a:r>
              <a:rPr lang="zh-CN" altLang="en-US" b="1" dirty="0" smtClean="0">
                <a:sym typeface="Wingdings" panose="05000000000000000000" pitchFamily="2" charset="2"/>
              </a:rPr>
              <a:t>（</a:t>
            </a:r>
            <a:r>
              <a:rPr lang="en-US" altLang="zh-CN" b="1" dirty="0" smtClean="0">
                <a:sym typeface="Wingdings" panose="05000000000000000000" pitchFamily="2" charset="2"/>
              </a:rPr>
              <a:t>4</a:t>
            </a:r>
            <a:r>
              <a:rPr lang="zh-CN" altLang="en-US" b="1" dirty="0" smtClean="0">
                <a:sym typeface="Wingdings" panose="05000000000000000000" pitchFamily="2" charset="2"/>
              </a:rPr>
              <a:t>）</a:t>
            </a:r>
            <a:r>
              <a:rPr lang="zh-CN" altLang="en-US" b="1" dirty="0">
                <a:sym typeface="Wingdings" panose="05000000000000000000" pitchFamily="2" charset="2"/>
              </a:rPr>
              <a:t>设计</a:t>
            </a:r>
            <a:r>
              <a:rPr lang="en-US" altLang="zh-CN" b="1" dirty="0" smtClean="0">
                <a:sym typeface="Wingdings" panose="05000000000000000000" pitchFamily="2" charset="2"/>
              </a:rPr>
              <a:t>3D</a:t>
            </a:r>
            <a:r>
              <a:rPr lang="zh-CN" altLang="en-US" b="1" dirty="0" smtClean="0">
                <a:sym typeface="Wingdings" panose="05000000000000000000" pitchFamily="2" charset="2"/>
              </a:rPr>
              <a:t>学习的科学课</a:t>
            </a:r>
            <a:r>
              <a:rPr lang="en-US" altLang="zh-CN" b="1" dirty="0" smtClean="0">
                <a:sym typeface="Wingdings" panose="05000000000000000000" pitchFamily="2" charset="2"/>
              </a:rPr>
              <a:t>—</a:t>
            </a:r>
            <a:r>
              <a:rPr lang="zh-CN" altLang="en-US" b="1" dirty="0" smtClean="0">
                <a:sym typeface="Wingdings" panose="05000000000000000000" pitchFamily="2" charset="2"/>
              </a:rPr>
              <a:t>项目为基础的途径</a:t>
            </a:r>
            <a:endParaRPr lang="en-US" altLang="zh-CN" b="1" dirty="0" smtClean="0"/>
          </a:p>
        </p:txBody>
      </p:sp>
    </p:spTree>
    <p:extLst>
      <p:ext uri="{BB962C8B-B14F-4D97-AF65-F5344CB8AC3E}">
        <p14:creationId xmlns:p14="http://schemas.microsoft.com/office/powerpoint/2010/main" val="25712685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292031" y="-3530994"/>
            <a:ext cx="23707822" cy="13329141"/>
          </a:xfrm>
          <a:prstGeom prst="rect">
            <a:avLst/>
          </a:prstGeom>
        </p:spPr>
      </p:pic>
    </p:spTree>
    <p:extLst>
      <p:ext uri="{BB962C8B-B14F-4D97-AF65-F5344CB8AC3E}">
        <p14:creationId xmlns:p14="http://schemas.microsoft.com/office/powerpoint/2010/main" val="3966199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1055076"/>
          </a:xfrm>
        </p:spPr>
        <p:txBody>
          <a:bodyPr>
            <a:normAutofit fontScale="90000"/>
          </a:bodyPr>
          <a:lstStyle/>
          <a:p>
            <a:pPr algn="ctr"/>
            <a:r>
              <a:rPr lang="zh-CN" altLang="en-US" sz="3600" b="1" dirty="0"/>
              <a:t>新一代科学标准（</a:t>
            </a:r>
            <a:r>
              <a:rPr lang="en-US" altLang="zh-CN" sz="3600" b="1" dirty="0"/>
              <a:t>NGSS</a:t>
            </a:r>
            <a:r>
              <a:rPr lang="zh-CN" altLang="en-US" sz="3600" b="1" dirty="0"/>
              <a:t>，</a:t>
            </a:r>
            <a:r>
              <a:rPr lang="en-US" altLang="zh-CN" sz="3600" b="1" dirty="0"/>
              <a:t>2013</a:t>
            </a:r>
            <a:r>
              <a:rPr lang="zh-CN" altLang="en-US" sz="3600" b="1" dirty="0"/>
              <a:t>）</a:t>
            </a:r>
            <a:r>
              <a:rPr lang="en-US" altLang="zh-CN" sz="3600" b="1" dirty="0"/>
              <a:t>vs.</a:t>
            </a:r>
            <a:br>
              <a:rPr lang="en-US" altLang="zh-CN" sz="3600" b="1" dirty="0"/>
            </a:br>
            <a:r>
              <a:rPr lang="en-US" altLang="zh-CN" sz="3600" b="1" dirty="0"/>
              <a:t> </a:t>
            </a:r>
            <a:r>
              <a:rPr lang="zh-CN" altLang="en-US" sz="3600" b="1" dirty="0"/>
              <a:t>国家科学教育标准</a:t>
            </a:r>
            <a:r>
              <a:rPr lang="en-US" altLang="zh-CN" sz="3600" b="1" dirty="0"/>
              <a:t>(NSES, 1996)</a:t>
            </a:r>
            <a:endParaRPr lang="en-US" sz="3600" dirty="0"/>
          </a:p>
        </p:txBody>
      </p:sp>
      <p:sp>
        <p:nvSpPr>
          <p:cNvPr id="3" name="Content Placeholder 2"/>
          <p:cNvSpPr>
            <a:spLocks noGrp="1"/>
          </p:cNvSpPr>
          <p:nvPr>
            <p:ph sz="half" idx="1"/>
          </p:nvPr>
        </p:nvSpPr>
        <p:spPr>
          <a:xfrm>
            <a:off x="615463" y="1318846"/>
            <a:ext cx="5556738" cy="5345723"/>
          </a:xfrm>
        </p:spPr>
        <p:txBody>
          <a:bodyPr>
            <a:normAutofit fontScale="92500"/>
          </a:bodyPr>
          <a:lstStyle/>
          <a:p>
            <a:r>
              <a:rPr lang="en-US" sz="3500" b="1" dirty="0" smtClean="0"/>
              <a:t>NSES </a:t>
            </a:r>
            <a:endParaRPr lang="en-US" sz="1700" b="1" dirty="0"/>
          </a:p>
          <a:p>
            <a:r>
              <a:rPr lang="en-US" altLang="zh-CN" sz="3500" b="1" dirty="0" smtClean="0"/>
              <a:t>K-4</a:t>
            </a:r>
            <a:r>
              <a:rPr lang="zh-CN" altLang="en-US" sz="3500" b="1" dirty="0"/>
              <a:t>， </a:t>
            </a:r>
            <a:r>
              <a:rPr lang="en-US" altLang="zh-CN" sz="3500" b="1" dirty="0"/>
              <a:t>5-8</a:t>
            </a:r>
            <a:r>
              <a:rPr lang="zh-CN" altLang="en-US" sz="3500" b="1" dirty="0"/>
              <a:t>，</a:t>
            </a:r>
            <a:r>
              <a:rPr lang="en-US" altLang="zh-CN" sz="3500" b="1" dirty="0"/>
              <a:t>9-12 </a:t>
            </a:r>
            <a:r>
              <a:rPr lang="zh-CN" altLang="en-US" sz="3500" b="1" dirty="0"/>
              <a:t>年</a:t>
            </a:r>
            <a:r>
              <a:rPr lang="zh-CN" altLang="en-US" sz="3500" b="1" dirty="0" smtClean="0"/>
              <a:t>级</a:t>
            </a:r>
            <a:endParaRPr lang="en-US" altLang="zh-CN" sz="3500" b="1" dirty="0" smtClean="0"/>
          </a:p>
          <a:p>
            <a:r>
              <a:rPr lang="en-US" altLang="zh-CN" sz="3500" b="1" dirty="0" smtClean="0"/>
              <a:t>Ex. As a result of activities in grades K-4, all students should develop </a:t>
            </a:r>
            <a:r>
              <a:rPr lang="en-US" altLang="zh-CN" sz="3500" b="1" dirty="0" smtClean="0">
                <a:solidFill>
                  <a:srgbClr val="FF0000"/>
                </a:solidFill>
              </a:rPr>
              <a:t>understanding</a:t>
            </a:r>
            <a:r>
              <a:rPr lang="en-US" altLang="zh-CN" sz="3500" b="1" dirty="0" smtClean="0"/>
              <a:t> of </a:t>
            </a:r>
          </a:p>
          <a:p>
            <a:pPr lvl="1"/>
            <a:r>
              <a:rPr lang="en-US" altLang="zh-CN" sz="3500" b="1" dirty="0" smtClean="0"/>
              <a:t>    Personal health</a:t>
            </a:r>
          </a:p>
          <a:p>
            <a:pPr lvl="1"/>
            <a:r>
              <a:rPr lang="en-US" altLang="zh-CN" sz="3500" b="1" dirty="0" smtClean="0"/>
              <a:t>    Characteristics and changes in populations</a:t>
            </a:r>
          </a:p>
          <a:p>
            <a:pPr lvl="1"/>
            <a:r>
              <a:rPr lang="en-US" altLang="zh-CN" sz="3500" b="1" dirty="0" smtClean="0"/>
              <a:t>    Types of resources</a:t>
            </a:r>
          </a:p>
          <a:p>
            <a:pPr lvl="1"/>
            <a:r>
              <a:rPr lang="en-US" altLang="zh-CN" sz="3500" b="1" dirty="0" smtClean="0"/>
              <a:t>    Changes in environments</a:t>
            </a:r>
          </a:p>
          <a:p>
            <a:pPr lvl="1"/>
            <a:endParaRPr lang="en-US" altLang="zh-CN" sz="3500" b="1" dirty="0" smtClean="0"/>
          </a:p>
          <a:p>
            <a:endParaRPr lang="en-US" dirty="0"/>
          </a:p>
        </p:txBody>
      </p:sp>
      <p:sp>
        <p:nvSpPr>
          <p:cNvPr id="4" name="Content Placeholder 3"/>
          <p:cNvSpPr>
            <a:spLocks noGrp="1"/>
          </p:cNvSpPr>
          <p:nvPr>
            <p:ph sz="half" idx="2"/>
          </p:nvPr>
        </p:nvSpPr>
        <p:spPr>
          <a:xfrm>
            <a:off x="6359769" y="1318846"/>
            <a:ext cx="6148754" cy="5345723"/>
          </a:xfrm>
        </p:spPr>
        <p:txBody>
          <a:bodyPr>
            <a:noAutofit/>
          </a:bodyPr>
          <a:lstStyle/>
          <a:p>
            <a:r>
              <a:rPr lang="en-US" altLang="zh-CN" sz="3200" b="1" dirty="0" smtClean="0"/>
              <a:t>NGSS</a:t>
            </a:r>
            <a:endParaRPr lang="en-US" altLang="zh-CN" sz="1600" b="1" dirty="0" smtClean="0"/>
          </a:p>
          <a:p>
            <a:r>
              <a:rPr lang="en-US" sz="3200" b="1" dirty="0"/>
              <a:t>k,1,2,3,4,5, </a:t>
            </a:r>
            <a:r>
              <a:rPr lang="en-US" altLang="zh-CN" sz="3200" b="1" dirty="0"/>
              <a:t>6-8</a:t>
            </a:r>
            <a:r>
              <a:rPr lang="zh-CN" altLang="en-US" sz="3200" b="1" dirty="0"/>
              <a:t>，</a:t>
            </a:r>
            <a:r>
              <a:rPr lang="en-US" altLang="zh-CN" sz="3200" b="1" dirty="0"/>
              <a:t>9-12 </a:t>
            </a:r>
            <a:r>
              <a:rPr lang="zh-CN" altLang="en-US" sz="3200" b="1" dirty="0"/>
              <a:t>年</a:t>
            </a:r>
            <a:r>
              <a:rPr lang="zh-CN" altLang="en-US" sz="3200" b="1" dirty="0" smtClean="0"/>
              <a:t>级</a:t>
            </a:r>
            <a:endParaRPr lang="en-US" altLang="zh-CN" sz="3200" b="1" dirty="0" smtClean="0"/>
          </a:p>
          <a:p>
            <a:r>
              <a:rPr lang="en-US" sz="3200" b="1" dirty="0" smtClean="0"/>
              <a:t>Ex.  </a:t>
            </a:r>
            <a:r>
              <a:rPr lang="en-US" sz="3200" b="1" dirty="0"/>
              <a:t>Students who demonstrate </a:t>
            </a:r>
            <a:r>
              <a:rPr lang="en-US" sz="3200" b="1" dirty="0">
                <a:solidFill>
                  <a:srgbClr val="FF0000"/>
                </a:solidFill>
              </a:rPr>
              <a:t>understanding</a:t>
            </a:r>
            <a:r>
              <a:rPr lang="en-US" sz="3200" b="1" dirty="0">
                <a:solidFill>
                  <a:srgbClr val="0070C0"/>
                </a:solidFill>
              </a:rPr>
              <a:t> </a:t>
            </a:r>
            <a:r>
              <a:rPr lang="en-US" sz="3200" b="1" dirty="0" smtClean="0">
                <a:solidFill>
                  <a:srgbClr val="0070C0"/>
                </a:solidFill>
              </a:rPr>
              <a:t>can</a:t>
            </a:r>
            <a:r>
              <a:rPr lang="en-US" sz="3200" b="1" dirty="0" smtClean="0"/>
              <a:t>:</a:t>
            </a:r>
          </a:p>
          <a:p>
            <a:r>
              <a:rPr lang="en-US" sz="3200" b="1" dirty="0" smtClean="0"/>
              <a:t>3-PS2-2. </a:t>
            </a:r>
            <a:r>
              <a:rPr lang="en-US" sz="3200" b="1" dirty="0" smtClean="0">
                <a:solidFill>
                  <a:srgbClr val="0070C0"/>
                </a:solidFill>
              </a:rPr>
              <a:t>Make </a:t>
            </a:r>
            <a:r>
              <a:rPr lang="en-US" sz="3200" b="1" dirty="0">
                <a:solidFill>
                  <a:srgbClr val="0070C0"/>
                </a:solidFill>
              </a:rPr>
              <a:t>observations </a:t>
            </a:r>
            <a:r>
              <a:rPr lang="en-US" sz="3200" b="1" dirty="0"/>
              <a:t>and/or measurements of an object’s motion to provide evidence that a pattern </a:t>
            </a:r>
            <a:r>
              <a:rPr lang="en-US" sz="3200" b="1" dirty="0" smtClean="0"/>
              <a:t>can </a:t>
            </a:r>
            <a:r>
              <a:rPr lang="en-US" sz="3200" b="1" dirty="0"/>
              <a:t>be used to predict future </a:t>
            </a:r>
            <a:r>
              <a:rPr lang="en-US" sz="3200" b="1" dirty="0" smtClean="0"/>
              <a:t>motion</a:t>
            </a:r>
          </a:p>
        </p:txBody>
      </p:sp>
    </p:spTree>
    <p:extLst>
      <p:ext uri="{BB962C8B-B14F-4D97-AF65-F5344CB8AC3E}">
        <p14:creationId xmlns:p14="http://schemas.microsoft.com/office/powerpoint/2010/main" val="39923032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40327"/>
            <a:ext cx="10515600" cy="5636636"/>
          </a:xfrm>
        </p:spPr>
        <p:txBody>
          <a:bodyPr>
            <a:normAutofit/>
          </a:bodyPr>
          <a:lstStyle/>
          <a:p>
            <a:endParaRPr lang="en-US" altLang="zh-CN" sz="3200" b="1" dirty="0" smtClean="0"/>
          </a:p>
          <a:p>
            <a:r>
              <a:rPr lang="en-US" altLang="zh-CN" sz="3600" b="1" dirty="0" smtClean="0"/>
              <a:t>2016.3 </a:t>
            </a:r>
            <a:r>
              <a:rPr lang="zh-CN" altLang="en-US" sz="3600" b="1" dirty="0"/>
              <a:t>已有</a:t>
            </a:r>
            <a:r>
              <a:rPr lang="en-US" altLang="zh-CN" sz="3600" b="1" dirty="0"/>
              <a:t>18</a:t>
            </a:r>
            <a:r>
              <a:rPr lang="zh-CN" altLang="en-US" sz="3600" b="1" dirty="0"/>
              <a:t>州和华盛顿特区或已经采用</a:t>
            </a:r>
            <a:r>
              <a:rPr lang="en-US" altLang="zh-CN" sz="3600" b="1" dirty="0"/>
              <a:t>NGSS</a:t>
            </a:r>
          </a:p>
          <a:p>
            <a:r>
              <a:rPr lang="zh-CN" altLang="en-US" sz="3600" b="1" dirty="0"/>
              <a:t>绝大多数表示有兴趣或经修改采用，或准备采用</a:t>
            </a:r>
            <a:endParaRPr lang="en-US" altLang="zh-CN" sz="3600" b="1" dirty="0"/>
          </a:p>
          <a:p>
            <a:r>
              <a:rPr lang="zh-CN" altLang="en-US" sz="3600" b="1" dirty="0"/>
              <a:t>个别州拒绝采用，正制定自己的标</a:t>
            </a:r>
            <a:r>
              <a:rPr lang="zh-CN" altLang="en-US" sz="3600" b="1" dirty="0" smtClean="0"/>
              <a:t>准</a:t>
            </a:r>
            <a:endParaRPr lang="en-US" altLang="zh-CN" sz="3600" b="1" dirty="0" smtClean="0"/>
          </a:p>
          <a:p>
            <a:endParaRPr lang="en-US" sz="3200" b="1" dirty="0"/>
          </a:p>
          <a:p>
            <a:endParaRPr lang="en-US" sz="3200" b="1" dirty="0"/>
          </a:p>
          <a:p>
            <a:endParaRPr lang="en-US" altLang="zh-CN" sz="3600" b="1" dirty="0" smtClean="0"/>
          </a:p>
          <a:p>
            <a:pPr marL="0" indent="0">
              <a:buNone/>
            </a:pPr>
            <a:endParaRPr lang="en-US" altLang="zh-CN" dirty="0" smtClean="0"/>
          </a:p>
          <a:p>
            <a:endParaRPr lang="en-US" altLang="zh-CN" dirty="0"/>
          </a:p>
          <a:p>
            <a:endParaRPr lang="en-US" dirty="0"/>
          </a:p>
        </p:txBody>
      </p:sp>
    </p:spTree>
    <p:extLst>
      <p:ext uri="{BB962C8B-B14F-4D97-AF65-F5344CB8AC3E}">
        <p14:creationId xmlns:p14="http://schemas.microsoft.com/office/powerpoint/2010/main" val="627948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zh-CN" altLang="en-US" sz="3600" b="1" dirty="0"/>
              <a:t>跨学</a:t>
            </a:r>
            <a:r>
              <a:rPr lang="zh-CN" altLang="en-US" sz="3600" b="1" dirty="0" smtClean="0"/>
              <a:t>科概念</a:t>
            </a:r>
            <a:endParaRPr lang="en-US" sz="3600" b="1" dirty="0"/>
          </a:p>
        </p:txBody>
      </p:sp>
      <p:sp>
        <p:nvSpPr>
          <p:cNvPr id="3" name="Content Placeholder 2"/>
          <p:cNvSpPr>
            <a:spLocks noGrp="1"/>
          </p:cNvSpPr>
          <p:nvPr>
            <p:ph idx="1"/>
          </p:nvPr>
        </p:nvSpPr>
        <p:spPr>
          <a:xfrm>
            <a:off x="838200" y="1825624"/>
            <a:ext cx="11353800" cy="5032375"/>
          </a:xfrm>
        </p:spPr>
        <p:txBody>
          <a:bodyPr>
            <a:normAutofit fontScale="77500" lnSpcReduction="20000"/>
          </a:bodyPr>
          <a:lstStyle/>
          <a:p>
            <a:r>
              <a:rPr lang="en-US" sz="4200" b="1" dirty="0" smtClean="0"/>
              <a:t>Patterns </a:t>
            </a:r>
          </a:p>
          <a:p>
            <a:r>
              <a:rPr lang="en-US" sz="4200" b="1" dirty="0" smtClean="0"/>
              <a:t>Cause </a:t>
            </a:r>
            <a:r>
              <a:rPr lang="en-US" sz="4200" b="1" dirty="0"/>
              <a:t>and </a:t>
            </a:r>
            <a:r>
              <a:rPr lang="en-US" sz="4200" b="1" dirty="0" smtClean="0"/>
              <a:t>effect </a:t>
            </a:r>
            <a:r>
              <a:rPr lang="en-US" sz="4200" b="1" dirty="0"/>
              <a:t>: </a:t>
            </a:r>
            <a:endParaRPr lang="en-US" sz="4200" b="1" dirty="0" smtClean="0"/>
          </a:p>
          <a:p>
            <a:r>
              <a:rPr lang="en-US" sz="4200" b="1" dirty="0" smtClean="0"/>
              <a:t>Scale</a:t>
            </a:r>
            <a:r>
              <a:rPr lang="en-US" sz="4200" b="1" dirty="0"/>
              <a:t>, proportion, and quantity . </a:t>
            </a:r>
            <a:endParaRPr lang="en-US" sz="4200" b="1" dirty="0" smtClean="0"/>
          </a:p>
          <a:p>
            <a:r>
              <a:rPr lang="en-US" sz="4200" b="1" dirty="0" smtClean="0"/>
              <a:t>Systems </a:t>
            </a:r>
            <a:r>
              <a:rPr lang="en-US" sz="4200" b="1" dirty="0"/>
              <a:t>and system models . </a:t>
            </a:r>
            <a:endParaRPr lang="en-US" sz="4200" b="1" dirty="0" smtClean="0"/>
          </a:p>
          <a:p>
            <a:r>
              <a:rPr lang="en-US" sz="4200" b="1" dirty="0" smtClean="0"/>
              <a:t> Energy </a:t>
            </a:r>
            <a:r>
              <a:rPr lang="en-US" sz="4200" b="1" dirty="0"/>
              <a:t>and matter </a:t>
            </a:r>
            <a:endParaRPr lang="en-US" sz="4200" b="1" dirty="0" smtClean="0"/>
          </a:p>
          <a:p>
            <a:r>
              <a:rPr lang="en-US" sz="4200" b="1" dirty="0" smtClean="0"/>
              <a:t>Structure </a:t>
            </a:r>
            <a:r>
              <a:rPr lang="en-US" sz="4200" b="1" dirty="0"/>
              <a:t>and function . </a:t>
            </a:r>
            <a:endParaRPr lang="en-US" sz="4200" b="1" dirty="0" smtClean="0"/>
          </a:p>
          <a:p>
            <a:r>
              <a:rPr lang="en-US" sz="4200" b="1" dirty="0" smtClean="0"/>
              <a:t>Stability </a:t>
            </a:r>
            <a:r>
              <a:rPr lang="en-US" sz="4200" b="1" dirty="0"/>
              <a:t>and change . For both designed and natural systems, conditions of stability and what controls rates of change are critical elements to consider and understand</a:t>
            </a:r>
            <a:br>
              <a:rPr lang="en-US" sz="4200" b="1" dirty="0"/>
            </a:br>
            <a:r>
              <a:rPr lang="en-US" sz="4200" dirty="0"/>
              <a:t/>
            </a:r>
            <a:br>
              <a:rPr lang="en-US" sz="4200" dirty="0"/>
            </a:br>
            <a:r>
              <a:rPr lang="en-US" sz="4200" dirty="0" smtClean="0"/>
              <a:t>.</a:t>
            </a:r>
            <a:endParaRPr lang="en-US" sz="4200" dirty="0"/>
          </a:p>
          <a:p>
            <a:endParaRPr lang="en-US" dirty="0"/>
          </a:p>
        </p:txBody>
      </p:sp>
    </p:spTree>
    <p:extLst>
      <p:ext uri="{BB962C8B-B14F-4D97-AF65-F5344CB8AC3E}">
        <p14:creationId xmlns:p14="http://schemas.microsoft.com/office/powerpoint/2010/main" val="30357273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95745"/>
            <a:ext cx="10515600" cy="5581218"/>
          </a:xfrm>
        </p:spPr>
        <p:txBody>
          <a:bodyPr/>
          <a:lstStyle/>
          <a:p>
            <a:pPr marL="0" indent="0" algn="ctr">
              <a:buNone/>
            </a:pPr>
            <a:r>
              <a:rPr lang="zh-CN" altLang="en-US" sz="4000" b="1" dirty="0" smtClean="0"/>
              <a:t>核</a:t>
            </a:r>
            <a:r>
              <a:rPr lang="zh-CN" altLang="en-US" sz="4000" b="1" dirty="0"/>
              <a:t>心概</a:t>
            </a:r>
            <a:r>
              <a:rPr lang="zh-CN" altLang="en-US" sz="4000" b="1" dirty="0" smtClean="0"/>
              <a:t>念</a:t>
            </a:r>
            <a:endParaRPr lang="en-US" altLang="zh-CN" sz="4000" b="1" dirty="0"/>
          </a:p>
          <a:p>
            <a:pPr lvl="1"/>
            <a:endParaRPr lang="en-US" altLang="zh-CN" sz="3200" b="1" dirty="0" smtClean="0"/>
          </a:p>
          <a:p>
            <a:pPr lvl="1"/>
            <a:r>
              <a:rPr lang="zh-CN" altLang="en-US" sz="3200" b="1" dirty="0" smtClean="0"/>
              <a:t>在</a:t>
            </a:r>
            <a:r>
              <a:rPr lang="zh-CN" altLang="en-US" sz="3200" b="1" dirty="0"/>
              <a:t>多个科学或工程领域有广泛的重要性，或者在某个学科是关键性的原理</a:t>
            </a:r>
            <a:endParaRPr lang="en-US" altLang="zh-CN" sz="3200" b="1" dirty="0"/>
          </a:p>
          <a:p>
            <a:pPr lvl="1"/>
            <a:r>
              <a:rPr lang="zh-CN" altLang="en-US" sz="3200" b="1" dirty="0"/>
              <a:t>为研究、理解或解决更复杂的问题提供关键性的手段或工具</a:t>
            </a:r>
            <a:endParaRPr lang="en-US" altLang="zh-CN" sz="3200" b="1" dirty="0"/>
          </a:p>
          <a:p>
            <a:pPr lvl="1"/>
            <a:r>
              <a:rPr lang="zh-CN" altLang="en-US" sz="3200" b="1" dirty="0"/>
              <a:t>与学生的兴趣和生活经历相关，或与社会和个人的关切想联系</a:t>
            </a:r>
            <a:endParaRPr lang="en-US" altLang="zh-CN" sz="3200" b="1" dirty="0"/>
          </a:p>
          <a:p>
            <a:pPr lvl="1"/>
            <a:r>
              <a:rPr lang="zh-CN" altLang="en-US" sz="3200" b="1" dirty="0"/>
              <a:t>可以在不同年级以不同的深度和复杂性进行教学</a:t>
            </a:r>
            <a:endParaRPr lang="en-US" altLang="zh-CN" sz="3200" b="1" dirty="0"/>
          </a:p>
          <a:p>
            <a:endParaRPr lang="en-US" dirty="0"/>
          </a:p>
        </p:txBody>
      </p:sp>
    </p:spTree>
    <p:extLst>
      <p:ext uri="{BB962C8B-B14F-4D97-AF65-F5344CB8AC3E}">
        <p14:creationId xmlns:p14="http://schemas.microsoft.com/office/powerpoint/2010/main" val="3638146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3829" y="232229"/>
            <a:ext cx="11611428" cy="6444342"/>
          </a:xfrm>
        </p:spPr>
        <p:txBody>
          <a:bodyPr>
            <a:normAutofit/>
          </a:bodyPr>
          <a:lstStyle/>
          <a:p>
            <a:pPr marL="0" indent="0" algn="ctr">
              <a:buNone/>
            </a:pPr>
            <a:r>
              <a:rPr lang="zh-CN" altLang="en-US" sz="3200" b="1" dirty="0"/>
              <a:t>核心概念</a:t>
            </a:r>
            <a:endParaRPr lang="en-US" altLang="zh-CN" sz="3200" b="1" dirty="0"/>
          </a:p>
          <a:p>
            <a:pPr marL="0" indent="0">
              <a:buNone/>
            </a:pPr>
            <a:endParaRPr lang="en-US" altLang="zh-CN" sz="3200" b="1" dirty="0"/>
          </a:p>
          <a:p>
            <a:r>
              <a:rPr lang="en-US" altLang="zh-CN" sz="3200" b="1" dirty="0" smtClean="0"/>
              <a:t>Physical Science Matter and its interactions</a:t>
            </a:r>
          </a:p>
          <a:p>
            <a:pPr lvl="1"/>
            <a:r>
              <a:rPr lang="en-US" altLang="zh-CN" sz="3200" b="1" dirty="0" smtClean="0"/>
              <a:t>Motion and stability: forces and interactions</a:t>
            </a:r>
          </a:p>
          <a:p>
            <a:pPr lvl="1"/>
            <a:r>
              <a:rPr lang="en-US" altLang="zh-CN" sz="3200" b="1" dirty="0" smtClean="0"/>
              <a:t>Energy</a:t>
            </a:r>
          </a:p>
          <a:p>
            <a:pPr lvl="1"/>
            <a:r>
              <a:rPr lang="en-US" altLang="zh-CN" sz="3200" b="1" dirty="0" smtClean="0"/>
              <a:t>Waves and their application</a:t>
            </a:r>
          </a:p>
          <a:p>
            <a:r>
              <a:rPr lang="en-US" altLang="zh-CN" sz="3200" b="1" dirty="0"/>
              <a:t>Life </a:t>
            </a:r>
            <a:r>
              <a:rPr lang="en-US" altLang="zh-CN" sz="3200" b="1" dirty="0" smtClean="0"/>
              <a:t>Science</a:t>
            </a:r>
            <a:endParaRPr lang="en-US" altLang="zh-CN" sz="3200" b="1" dirty="0"/>
          </a:p>
          <a:p>
            <a:pPr lvl="1"/>
            <a:r>
              <a:rPr lang="en-US" altLang="zh-CN" sz="3200" b="1" dirty="0"/>
              <a:t>From Molecules to Organisms: structures and processes</a:t>
            </a:r>
          </a:p>
          <a:p>
            <a:pPr lvl="1"/>
            <a:r>
              <a:rPr lang="en-US" altLang="zh-CN" sz="3200" b="1" dirty="0"/>
              <a:t>Ecosystems: interactions, energy and dynamics</a:t>
            </a:r>
          </a:p>
          <a:p>
            <a:pPr lvl="1"/>
            <a:r>
              <a:rPr lang="en-US" altLang="zh-CN" sz="3200" b="1" dirty="0"/>
              <a:t>Heredity: inheritance and variation of traits across generation</a:t>
            </a:r>
          </a:p>
          <a:p>
            <a:pPr lvl="1"/>
            <a:r>
              <a:rPr lang="en-US" altLang="zh-CN" sz="3200" b="1" dirty="0"/>
              <a:t>Biological evolution: unity and </a:t>
            </a:r>
            <a:r>
              <a:rPr lang="en-US" altLang="zh-CN" sz="3200" b="1" dirty="0" smtClean="0"/>
              <a:t>diversity</a:t>
            </a:r>
          </a:p>
          <a:p>
            <a:pPr lvl="1"/>
            <a:endParaRPr lang="en-US" altLang="zh-CN" sz="3600" dirty="0"/>
          </a:p>
          <a:p>
            <a:endParaRPr lang="en-US" altLang="zh-CN" sz="3200" dirty="0"/>
          </a:p>
          <a:p>
            <a:pPr marL="0" indent="0">
              <a:buNone/>
            </a:pPr>
            <a:endParaRPr lang="en-US" altLang="zh-CN" sz="3200" dirty="0" smtClean="0"/>
          </a:p>
          <a:p>
            <a:pPr lvl="1"/>
            <a:endParaRPr lang="en-US" altLang="zh-CN" sz="2800" dirty="0" smtClean="0"/>
          </a:p>
          <a:p>
            <a:pPr lvl="1"/>
            <a:endParaRPr lang="en-US" altLang="zh-CN" sz="2800" dirty="0" smtClean="0"/>
          </a:p>
        </p:txBody>
      </p:sp>
    </p:spTree>
    <p:extLst>
      <p:ext uri="{BB962C8B-B14F-4D97-AF65-F5344CB8AC3E}">
        <p14:creationId xmlns:p14="http://schemas.microsoft.com/office/powerpoint/2010/main" val="16052036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8687" y="232229"/>
            <a:ext cx="11669484" cy="6458857"/>
          </a:xfrm>
        </p:spPr>
        <p:txBody>
          <a:bodyPr>
            <a:normAutofit/>
          </a:bodyPr>
          <a:lstStyle/>
          <a:p>
            <a:r>
              <a:rPr lang="en-US" sz="3200" b="1" dirty="0"/>
              <a:t>Earth and Space Sciences</a:t>
            </a:r>
          </a:p>
          <a:p>
            <a:pPr lvl="1"/>
            <a:r>
              <a:rPr lang="en-US" sz="3200" b="1" dirty="0"/>
              <a:t>Earth’s place in the universe</a:t>
            </a:r>
          </a:p>
          <a:p>
            <a:pPr lvl="1"/>
            <a:r>
              <a:rPr lang="en-US" sz="3200" b="1" dirty="0"/>
              <a:t>Earth’s systems</a:t>
            </a:r>
          </a:p>
          <a:p>
            <a:pPr lvl="1"/>
            <a:r>
              <a:rPr lang="en-US" sz="3200" b="1" dirty="0"/>
              <a:t>Earth and human activity</a:t>
            </a:r>
          </a:p>
          <a:p>
            <a:pPr marL="457200" lvl="1" indent="0">
              <a:buNone/>
            </a:pPr>
            <a:endParaRPr lang="en-US" sz="3200" b="1" dirty="0"/>
          </a:p>
          <a:p>
            <a:r>
              <a:rPr lang="en-US" sz="3200" b="1" dirty="0"/>
              <a:t>Engineering, Technology, and Applications of Science</a:t>
            </a:r>
          </a:p>
          <a:p>
            <a:pPr lvl="1"/>
            <a:r>
              <a:rPr lang="en-US" sz="3200" b="1" dirty="0"/>
              <a:t>Engineering design</a:t>
            </a:r>
          </a:p>
          <a:p>
            <a:pPr lvl="1"/>
            <a:r>
              <a:rPr lang="en-US" sz="3200" b="1" dirty="0"/>
              <a:t>Links among engineering, technology, science and society</a:t>
            </a:r>
          </a:p>
          <a:p>
            <a:pPr lvl="1"/>
            <a:endParaRPr lang="en-US" sz="2800" dirty="0"/>
          </a:p>
        </p:txBody>
      </p:sp>
    </p:spTree>
    <p:extLst>
      <p:ext uri="{BB962C8B-B14F-4D97-AF65-F5344CB8AC3E}">
        <p14:creationId xmlns:p14="http://schemas.microsoft.com/office/powerpoint/2010/main" val="28559176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9315" y="261258"/>
            <a:ext cx="11713028" cy="6415314"/>
          </a:xfrm>
        </p:spPr>
        <p:txBody>
          <a:bodyPr>
            <a:normAutofit/>
          </a:bodyPr>
          <a:lstStyle/>
          <a:p>
            <a:pPr marL="0" indent="0">
              <a:buNone/>
            </a:pPr>
            <a:r>
              <a:rPr lang="zh-CN" altLang="en-US" sz="4400" b="1" dirty="0" smtClean="0"/>
              <a:t>科学教学要围绕核心概念</a:t>
            </a:r>
            <a:endParaRPr lang="en-US" altLang="zh-CN" sz="4400" b="1" dirty="0" smtClean="0"/>
          </a:p>
          <a:p>
            <a:pPr marL="0" indent="0">
              <a:buNone/>
            </a:pPr>
            <a:endParaRPr lang="en-US" altLang="zh-CN" sz="4400" b="1" dirty="0" smtClean="0"/>
          </a:p>
          <a:p>
            <a:pPr lvl="1"/>
            <a:r>
              <a:rPr lang="zh-CN" altLang="en-US" sz="4400" b="1" dirty="0" smtClean="0"/>
              <a:t>信息时代，无法教授所有知识</a:t>
            </a:r>
            <a:endParaRPr lang="en-US" altLang="zh-CN" sz="4400" b="1" dirty="0" smtClean="0"/>
          </a:p>
          <a:p>
            <a:pPr lvl="1"/>
            <a:r>
              <a:rPr lang="zh-CN" altLang="en-US" sz="4400" b="1" dirty="0" smtClean="0"/>
              <a:t>避免覆盖大量概念</a:t>
            </a:r>
            <a:endParaRPr lang="en-US" altLang="zh-CN" sz="4400" b="1" dirty="0"/>
          </a:p>
          <a:p>
            <a:pPr lvl="1"/>
            <a:r>
              <a:rPr lang="zh-CN" altLang="en-US" sz="4400" b="1" dirty="0" smtClean="0"/>
              <a:t>一个概念的获得经常需要在经过在不同场景下碰到</a:t>
            </a:r>
            <a:endParaRPr lang="en-US" altLang="zh-CN" sz="4400" b="1" dirty="0"/>
          </a:p>
          <a:p>
            <a:pPr lvl="1"/>
            <a:r>
              <a:rPr lang="zh-CN" altLang="en-US" sz="4400" b="1" dirty="0" smtClean="0"/>
              <a:t>专家</a:t>
            </a:r>
            <a:r>
              <a:rPr lang="zh-CN" altLang="en-US" sz="4400" b="1" dirty="0"/>
              <a:t>知</a:t>
            </a:r>
            <a:r>
              <a:rPr lang="zh-CN" altLang="en-US" sz="4400" b="1" dirty="0" smtClean="0"/>
              <a:t>识结构</a:t>
            </a:r>
            <a:endParaRPr lang="en-US" sz="4400" dirty="0"/>
          </a:p>
          <a:p>
            <a:pPr lvl="1"/>
            <a:endParaRPr lang="en-US" altLang="zh-CN" sz="2800" dirty="0" smtClean="0"/>
          </a:p>
          <a:p>
            <a:pPr lvl="1"/>
            <a:endParaRPr lang="en-US" altLang="zh-CN" sz="2800" dirty="0" smtClean="0"/>
          </a:p>
          <a:p>
            <a:pPr lvl="1"/>
            <a:endParaRPr lang="en-US" altLang="zh-CN" dirty="0" smtClean="0"/>
          </a:p>
          <a:p>
            <a:pPr lvl="1"/>
            <a:endParaRPr lang="en-US" altLang="zh-CN" sz="2800" dirty="0" smtClean="0"/>
          </a:p>
          <a:p>
            <a:pPr lvl="1"/>
            <a:endParaRPr lang="en-US" dirty="0"/>
          </a:p>
        </p:txBody>
      </p:sp>
    </p:spTree>
    <p:extLst>
      <p:ext uri="{BB962C8B-B14F-4D97-AF65-F5344CB8AC3E}">
        <p14:creationId xmlns:p14="http://schemas.microsoft.com/office/powerpoint/2010/main" val="3710110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199" y="365126"/>
            <a:ext cx="10910455" cy="5938692"/>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altLang="zh-CN" sz="3300" b="1" dirty="0" smtClean="0"/>
          </a:p>
          <a:p>
            <a:pPr algn="ctr"/>
            <a:endParaRPr lang="en-US" altLang="zh-CN" sz="3300" b="1" dirty="0"/>
          </a:p>
          <a:p>
            <a:pPr algn="ctr"/>
            <a:r>
              <a:rPr lang="zh-CN" altLang="en-US" sz="3300" b="1" dirty="0" smtClean="0"/>
              <a:t>围绕核心概念教学意味着</a:t>
            </a:r>
            <a:r>
              <a:rPr lang="zh-CN" altLang="en-US" sz="3300" b="1" dirty="0"/>
              <a:t>什</a:t>
            </a:r>
            <a:r>
              <a:rPr lang="zh-CN" altLang="en-US" sz="3300" b="1" dirty="0" smtClean="0"/>
              <a:t>么？</a:t>
            </a:r>
            <a:endParaRPr lang="en-US" altLang="zh-CN" sz="3300" b="1" dirty="0"/>
          </a:p>
          <a:p>
            <a:r>
              <a:rPr lang="en-US" altLang="zh-CN" sz="3300" dirty="0" smtClean="0"/>
              <a:t> </a:t>
            </a:r>
          </a:p>
          <a:p>
            <a:pPr marL="457200" indent="-457200">
              <a:buFont typeface="Arial" panose="020B0604020202020204" pitchFamily="34" charset="0"/>
              <a:buChar char="•"/>
            </a:pPr>
            <a:r>
              <a:rPr lang="zh-CN" altLang="en-US" sz="3300" b="1" dirty="0" smtClean="0"/>
              <a:t>点亮灯泡</a:t>
            </a:r>
            <a:r>
              <a:rPr lang="en-US" altLang="zh-CN" sz="3300" b="1" dirty="0" smtClean="0"/>
              <a:t>:  </a:t>
            </a:r>
          </a:p>
          <a:p>
            <a:pPr marL="457200" indent="-457200">
              <a:buFont typeface="Arial" panose="020B0604020202020204" pitchFamily="34" charset="0"/>
              <a:buChar char="•"/>
            </a:pPr>
            <a:endParaRPr lang="en-US" altLang="zh-CN" sz="3300" b="1" dirty="0" smtClean="0"/>
          </a:p>
          <a:p>
            <a:pPr marL="457200" indent="-457200">
              <a:buFont typeface="Arial" panose="020B0604020202020204" pitchFamily="34" charset="0"/>
              <a:buChar char="•"/>
            </a:pPr>
            <a:r>
              <a:rPr lang="en-US" altLang="zh-CN" sz="3300" b="1" dirty="0" smtClean="0"/>
              <a:t>Topic: Transfer of energy</a:t>
            </a:r>
            <a:r>
              <a:rPr lang="zh-CN" altLang="en-US" sz="3300" b="1" dirty="0" smtClean="0"/>
              <a:t>：</a:t>
            </a:r>
            <a:r>
              <a:rPr lang="en-US" altLang="zh-CN" sz="3300" b="1" dirty="0" smtClean="0"/>
              <a:t> lesson 3 light bulbs</a:t>
            </a:r>
            <a:endParaRPr lang="en-US" altLang="zh-CN" sz="700" b="1" dirty="0" smtClean="0"/>
          </a:p>
          <a:p>
            <a:pPr marL="914400" lvl="1" indent="-457200">
              <a:buFont typeface="Arial" panose="020B0604020202020204" pitchFamily="34" charset="0"/>
              <a:buChar char="•"/>
            </a:pPr>
            <a:r>
              <a:rPr lang="en-US" altLang="zh-CN" sz="700" b="1" dirty="0" smtClean="0"/>
              <a:t> </a:t>
            </a:r>
            <a:endParaRPr lang="en-US" altLang="zh-CN" sz="700" b="1" dirty="0"/>
          </a:p>
        </p:txBody>
      </p:sp>
    </p:spTree>
    <p:extLst>
      <p:ext uri="{BB962C8B-B14F-4D97-AF65-F5344CB8AC3E}">
        <p14:creationId xmlns:p14="http://schemas.microsoft.com/office/powerpoint/2010/main" val="22305938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5400000">
            <a:off x="-384576" y="918012"/>
            <a:ext cx="7310034" cy="5670029"/>
          </a:xfrm>
        </p:spPr>
      </p:pic>
      <p:pic>
        <p:nvPicPr>
          <p:cNvPr id="6" name="Picture 5"/>
          <p:cNvPicPr>
            <a:picLocks noChangeAspect="1"/>
          </p:cNvPicPr>
          <p:nvPr/>
        </p:nvPicPr>
        <p:blipFill>
          <a:blip r:embed="rId4"/>
          <a:stretch>
            <a:fillRect/>
          </a:stretch>
        </p:blipFill>
        <p:spPr>
          <a:xfrm rot="5400000">
            <a:off x="5457119" y="1340821"/>
            <a:ext cx="7375347" cy="4759098"/>
          </a:xfrm>
          <a:prstGeom prst="rect">
            <a:avLst/>
          </a:prstGeom>
        </p:spPr>
      </p:pic>
    </p:spTree>
    <p:extLst>
      <p:ext uri="{BB962C8B-B14F-4D97-AF65-F5344CB8AC3E}">
        <p14:creationId xmlns:p14="http://schemas.microsoft.com/office/powerpoint/2010/main" val="33728558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5018" y="1011382"/>
            <a:ext cx="10688782" cy="5165581"/>
          </a:xfrm>
        </p:spPr>
        <p:txBody>
          <a:bodyPr>
            <a:normAutofit/>
          </a:bodyPr>
          <a:lstStyle/>
          <a:p>
            <a:pPr marL="0" indent="0" algn="ctr">
              <a:buNone/>
            </a:pPr>
            <a:endParaRPr lang="en-US" altLang="zh-CN" dirty="0"/>
          </a:p>
          <a:p>
            <a:pPr marL="0" indent="0" algn="ctr">
              <a:buNone/>
            </a:pPr>
            <a:r>
              <a:rPr lang="zh-CN" altLang="en-US" sz="4000" b="1" dirty="0" smtClean="0"/>
              <a:t>美国新一代 科学标准（</a:t>
            </a:r>
            <a:r>
              <a:rPr lang="en-US" altLang="zh-CN" sz="4000" b="1" dirty="0" smtClean="0"/>
              <a:t>2013</a:t>
            </a:r>
            <a:r>
              <a:rPr lang="zh-CN" altLang="en-US" sz="4000" b="1" dirty="0" smtClean="0"/>
              <a:t>）</a:t>
            </a:r>
            <a:endParaRPr lang="en-US" altLang="zh-CN" sz="4000" b="1" dirty="0" smtClean="0"/>
          </a:p>
          <a:p>
            <a:pPr marL="0" indent="0" algn="ctr">
              <a:buNone/>
            </a:pPr>
            <a:r>
              <a:rPr lang="zh-CN" altLang="en-US" sz="4000" b="1" dirty="0" smtClean="0"/>
              <a:t>（</a:t>
            </a:r>
            <a:r>
              <a:rPr lang="en-US" altLang="zh-CN" sz="4000" b="1" dirty="0" smtClean="0"/>
              <a:t>Next Generation Science Standards, NGSS</a:t>
            </a:r>
            <a:r>
              <a:rPr lang="en-US" altLang="zh-CN" b="1" dirty="0" smtClean="0"/>
              <a:t>)</a:t>
            </a:r>
          </a:p>
        </p:txBody>
      </p:sp>
      <p:sp>
        <p:nvSpPr>
          <p:cNvPr id="2" name="TextBox 1"/>
          <p:cNvSpPr txBox="1"/>
          <p:nvPr/>
        </p:nvSpPr>
        <p:spPr>
          <a:xfrm>
            <a:off x="2501879" y="3962400"/>
            <a:ext cx="7015061" cy="1846659"/>
          </a:xfrm>
          <a:prstGeom prst="rect">
            <a:avLst/>
          </a:prstGeom>
          <a:noFill/>
        </p:spPr>
        <p:txBody>
          <a:bodyPr wrap="none" rtlCol="0">
            <a:spAutoFit/>
          </a:bodyPr>
          <a:lstStyle/>
          <a:p>
            <a:pPr algn="ctr"/>
            <a:r>
              <a:rPr lang="zh-CN" altLang="en-US" sz="2400" b="1" dirty="0" smtClean="0">
                <a:latin typeface="+mn-ea"/>
              </a:rPr>
              <a:t>王平</a:t>
            </a:r>
            <a:endParaRPr lang="en-US" altLang="zh-CN" sz="2400" b="1" dirty="0" smtClean="0">
              <a:latin typeface="+mn-ea"/>
            </a:endParaRPr>
          </a:p>
          <a:p>
            <a:pPr algn="ctr"/>
            <a:endParaRPr lang="en-US" altLang="zh-CN" sz="2400" b="1" dirty="0" smtClean="0">
              <a:latin typeface="+mn-ea"/>
            </a:endParaRPr>
          </a:p>
          <a:p>
            <a:pPr algn="ctr"/>
            <a:r>
              <a:rPr lang="zh-CN" altLang="en-US" sz="2400" b="1" dirty="0">
                <a:latin typeface="+mn-ea"/>
              </a:rPr>
              <a:t>科</a:t>
            </a:r>
            <a:r>
              <a:rPr lang="zh-CN" altLang="en-US" sz="2400" b="1" dirty="0" smtClean="0">
                <a:latin typeface="+mn-ea"/>
              </a:rPr>
              <a:t>学教育博士 </a:t>
            </a:r>
            <a:r>
              <a:rPr lang="en-US" altLang="zh-CN" sz="2400" b="1" dirty="0" smtClean="0">
                <a:latin typeface="+mn-ea"/>
              </a:rPr>
              <a:t>(University of Georgia)</a:t>
            </a:r>
          </a:p>
          <a:p>
            <a:pPr algn="ctr"/>
            <a:r>
              <a:rPr lang="zh-CN" altLang="en-US" sz="2400" b="1" dirty="0" smtClean="0">
                <a:latin typeface="+mn-ea"/>
              </a:rPr>
              <a:t> 科学教师资格证  </a:t>
            </a:r>
            <a:r>
              <a:rPr lang="en-US" altLang="zh-CN" sz="2400" b="1" dirty="0" smtClean="0">
                <a:latin typeface="+mn-ea"/>
              </a:rPr>
              <a:t>(Michigan State University)</a:t>
            </a:r>
          </a:p>
          <a:p>
            <a:pPr algn="ctr"/>
            <a:endParaRPr lang="en-US" dirty="0"/>
          </a:p>
        </p:txBody>
      </p:sp>
    </p:spTree>
    <p:extLst>
      <p:ext uri="{BB962C8B-B14F-4D97-AF65-F5344CB8AC3E}">
        <p14:creationId xmlns:p14="http://schemas.microsoft.com/office/powerpoint/2010/main" val="1371957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tretch>
            <a:fillRect/>
          </a:stretch>
        </p:blipFill>
        <p:spPr>
          <a:xfrm rot="5400000">
            <a:off x="157976" y="1212465"/>
            <a:ext cx="6582164" cy="4887484"/>
          </a:xfrm>
        </p:spPr>
      </p:pic>
      <p:pic>
        <p:nvPicPr>
          <p:cNvPr id="5" name="Picture 4"/>
          <p:cNvPicPr>
            <a:picLocks noChangeAspect="1"/>
          </p:cNvPicPr>
          <p:nvPr/>
        </p:nvPicPr>
        <p:blipFill>
          <a:blip r:embed="rId4"/>
          <a:stretch>
            <a:fillRect/>
          </a:stretch>
        </p:blipFill>
        <p:spPr>
          <a:xfrm rot="5400000">
            <a:off x="5305225" y="1419005"/>
            <a:ext cx="7166636" cy="4720057"/>
          </a:xfrm>
          <a:prstGeom prst="rect">
            <a:avLst/>
          </a:prstGeom>
        </p:spPr>
      </p:pic>
    </p:spTree>
    <p:extLst>
      <p:ext uri="{BB962C8B-B14F-4D97-AF65-F5344CB8AC3E}">
        <p14:creationId xmlns:p14="http://schemas.microsoft.com/office/powerpoint/2010/main" val="10489192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Tree>
    <p:extLst>
      <p:ext uri="{BB962C8B-B14F-4D97-AF65-F5344CB8AC3E}">
        <p14:creationId xmlns:p14="http://schemas.microsoft.com/office/powerpoint/2010/main" val="39291624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Tree>
    <p:extLst>
      <p:ext uri="{BB962C8B-B14F-4D97-AF65-F5344CB8AC3E}">
        <p14:creationId xmlns:p14="http://schemas.microsoft.com/office/powerpoint/2010/main" val="12741953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09575" y="-228600"/>
            <a:ext cx="13011150" cy="7315200"/>
          </a:xfrm>
          <a:prstGeom prst="rect">
            <a:avLst/>
          </a:prstGeom>
        </p:spPr>
      </p:pic>
    </p:spTree>
    <p:extLst>
      <p:ext uri="{BB962C8B-B14F-4D97-AF65-F5344CB8AC3E}">
        <p14:creationId xmlns:p14="http://schemas.microsoft.com/office/powerpoint/2010/main" val="41690043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08932"/>
          </a:xfrm>
        </p:spPr>
        <p:txBody>
          <a:bodyPr/>
          <a:lstStyle/>
          <a:p>
            <a:pPr algn="ctr"/>
            <a:r>
              <a:rPr lang="zh-CN" altLang="en-US" dirty="0" smtClean="0"/>
              <a:t>两个案例比较</a:t>
            </a:r>
            <a:endParaRPr lang="en-US" dirty="0"/>
          </a:p>
        </p:txBody>
      </p:sp>
      <p:graphicFrame>
        <p:nvGraphicFramePr>
          <p:cNvPr id="5" name="Content Placeholder 4"/>
          <p:cNvGraphicFramePr>
            <a:graphicFrameLocks noGrp="1"/>
          </p:cNvGraphicFramePr>
          <p:nvPr>
            <p:ph idx="1"/>
            <p:extLst/>
          </p:nvPr>
        </p:nvGraphicFramePr>
        <p:xfrm>
          <a:off x="838200" y="1204913"/>
          <a:ext cx="10515600" cy="4539116"/>
        </p:xfrm>
        <a:graphic>
          <a:graphicData uri="http://schemas.openxmlformats.org/drawingml/2006/table">
            <a:tbl>
              <a:tblPr firstRow="1" bandRow="1">
                <a:tableStyleId>{5C22544A-7EE6-4342-B048-85BDC9FD1C3A}</a:tableStyleId>
              </a:tblPr>
              <a:tblGrid>
                <a:gridCol w="1556657"/>
                <a:gridCol w="4934857"/>
                <a:gridCol w="4024086"/>
              </a:tblGrid>
              <a:tr h="370840">
                <a:tc>
                  <a:txBody>
                    <a:bodyPr/>
                    <a:lstStyle/>
                    <a:p>
                      <a:r>
                        <a:rPr lang="zh-CN" altLang="en-US" dirty="0" smtClean="0"/>
                        <a:t>目标</a:t>
                      </a:r>
                      <a:endParaRPr lang="en-US" dirty="0"/>
                    </a:p>
                  </a:txBody>
                  <a:tcPr/>
                </a:tc>
                <a:tc>
                  <a:txBody>
                    <a:bodyPr/>
                    <a:lstStyle/>
                    <a:p>
                      <a:r>
                        <a:rPr lang="zh-CN" altLang="en-US" dirty="0" smtClean="0"/>
                        <a:t>知道一个电路的组成，电路工作需闭合电路。能够连接电路，并画图。知道开关作用。知道不能用交流电做实验，安全教育。愿意和同学合作探讨，严谨的科学态度，体会制作的快乐，感受成功的喜悦</a:t>
                      </a:r>
                      <a:endParaRPr lang="en-US" dirty="0"/>
                    </a:p>
                  </a:txBody>
                  <a:tcPr/>
                </a:tc>
                <a:tc>
                  <a:txBody>
                    <a:bodyPr/>
                    <a:lstStyle/>
                    <a:p>
                      <a:pPr marL="1270" marR="0">
                        <a:lnSpc>
                          <a:spcPct val="107000"/>
                        </a:lnSpc>
                        <a:spcBef>
                          <a:spcPts val="0"/>
                        </a:spcBef>
                        <a:spcAft>
                          <a:spcPts val="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Using batteries, bulbs, wires, motors and hand cranks students will demonstrate how energy can be transferred from one object to another. </a:t>
                      </a:r>
                      <a:endParaRPr lang="en-US" sz="1800" dirty="0" smtClean="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1270" marR="0">
                        <a:lnSpc>
                          <a:spcPct val="107000"/>
                        </a:lnSpc>
                        <a:spcBef>
                          <a:spcPts val="0"/>
                        </a:spcBef>
                        <a:spcAft>
                          <a:spcPts val="0"/>
                        </a:spcAft>
                      </a:pPr>
                      <a:endParaRPr lang="en-US" sz="1100" dirty="0" smtClean="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1270" marR="0">
                        <a:lnSpc>
                          <a:spcPct val="107000"/>
                        </a:lnSpc>
                        <a:spcBef>
                          <a:spcPts val="0"/>
                        </a:spcBef>
                        <a:spcAft>
                          <a:spcPts val="0"/>
                        </a:spcAft>
                      </a:pPr>
                      <a:endParaRPr lang="en-US" sz="1100" dirty="0" smtClean="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1270" marR="0">
                        <a:lnSpc>
                          <a:spcPct val="107000"/>
                        </a:lnSpc>
                        <a:spcBef>
                          <a:spcPts val="0"/>
                        </a:spcBef>
                        <a:spcAft>
                          <a:spcPts val="0"/>
                        </a:spcAft>
                      </a:pPr>
                      <a:endParaRPr lang="en-US" sz="1100" dirty="0" smtClean="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1270" marR="0">
                        <a:lnSpc>
                          <a:spcPct val="107000"/>
                        </a:lnSpc>
                        <a:spcBef>
                          <a:spcPts val="0"/>
                        </a:spcBef>
                        <a:spcAft>
                          <a:spcPts val="0"/>
                        </a:spcAft>
                      </a:pPr>
                      <a:endParaRPr lang="en-US"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7945" marR="52705" marT="88900" marB="0"/>
                </a:tc>
              </a:tr>
              <a:tr h="2187838">
                <a:tc>
                  <a:txBody>
                    <a:bodyPr/>
                    <a:lstStyle/>
                    <a:p>
                      <a:endParaRPr lang="en-US" dirty="0"/>
                    </a:p>
                  </a:txBody>
                  <a:tcPr/>
                </a:tc>
                <a:tc>
                  <a:txBody>
                    <a:bodyPr/>
                    <a:lstStyle/>
                    <a:p>
                      <a:endParaRPr lang="en-US" dirty="0"/>
                    </a:p>
                  </a:txBody>
                  <a:tcPr/>
                </a:tc>
                <a:tc>
                  <a:txBody>
                    <a:bodyPr/>
                    <a:lstStyle/>
                    <a:p>
                      <a:endParaRPr lang="en-US" dirty="0" smtClean="0"/>
                    </a:p>
                    <a:p>
                      <a:endParaRPr lang="en-US" dirty="0" smtClean="0"/>
                    </a:p>
                    <a:p>
                      <a:endParaRPr lang="en-US" dirty="0" smtClean="0"/>
                    </a:p>
                    <a:p>
                      <a:endParaRPr lang="en-US" dirty="0"/>
                    </a:p>
                  </a:txBody>
                  <a:tcPr/>
                </a:tc>
              </a:tr>
              <a:tr h="370840">
                <a:tc gridSpan="3">
                  <a:txBody>
                    <a:bodyPr/>
                    <a:lstStyle/>
                    <a:p>
                      <a:endParaRPr lang="en-US" dirty="0"/>
                    </a:p>
                  </a:txBody>
                  <a:tcPr/>
                </a:tc>
                <a:tc hMerge="1">
                  <a:txBody>
                    <a:bodyPr/>
                    <a:lstStyle/>
                    <a:p>
                      <a:endParaRPr lang="en-US" dirty="0"/>
                    </a:p>
                  </a:txBody>
                  <a:tcPr/>
                </a:tc>
                <a:tc hMerge="1">
                  <a:txBody>
                    <a:bodyPr/>
                    <a:lstStyle/>
                    <a:p>
                      <a:endParaRPr lang="en-US" dirty="0"/>
                    </a:p>
                  </a:txBody>
                  <a:tcPr/>
                </a:tc>
              </a:tr>
            </a:tbl>
          </a:graphicData>
        </a:graphic>
      </p:graphicFrame>
    </p:spTree>
    <p:extLst>
      <p:ext uri="{BB962C8B-B14F-4D97-AF65-F5344CB8AC3E}">
        <p14:creationId xmlns:p14="http://schemas.microsoft.com/office/powerpoint/2010/main" val="17777563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838200" y="203199"/>
          <a:ext cx="11063514" cy="7010400"/>
        </p:xfrm>
        <a:graphic>
          <a:graphicData uri="http://schemas.openxmlformats.org/drawingml/2006/table">
            <a:tbl>
              <a:tblPr firstRow="1" bandRow="1">
                <a:tableStyleId>{5C22544A-7EE6-4342-B048-85BDC9FD1C3A}</a:tableStyleId>
              </a:tblPr>
              <a:tblGrid>
                <a:gridCol w="1121229"/>
                <a:gridCol w="1973942"/>
                <a:gridCol w="7968343"/>
              </a:tblGrid>
              <a:tr h="6429829">
                <a:tc>
                  <a:txBody>
                    <a:bodyPr/>
                    <a:lstStyle/>
                    <a:p>
                      <a:r>
                        <a:rPr lang="zh-CN" altLang="en-US" dirty="0" smtClean="0"/>
                        <a:t>内容</a:t>
                      </a:r>
                      <a:r>
                        <a:rPr lang="en-US" altLang="zh-CN" dirty="0" smtClean="0"/>
                        <a:t>/</a:t>
                      </a:r>
                      <a:r>
                        <a:rPr lang="zh-CN" altLang="en-US" dirty="0" smtClean="0"/>
                        <a:t>活评估</a:t>
                      </a:r>
                      <a:r>
                        <a:rPr lang="en-US" altLang="zh-CN" dirty="0" smtClean="0"/>
                        <a:t>/</a:t>
                      </a:r>
                      <a:r>
                        <a:rPr lang="zh-CN" altLang="en-US" dirty="0" smtClean="0"/>
                        <a:t>途径</a:t>
                      </a:r>
                      <a:endParaRPr lang="en-US" dirty="0"/>
                    </a:p>
                  </a:txBody>
                  <a:tcPr/>
                </a:tc>
                <a:tc>
                  <a:txBody>
                    <a:bodyPr/>
                    <a:lstStyle/>
                    <a:p>
                      <a:r>
                        <a:rPr lang="en-US" altLang="zh-CN" dirty="0" smtClean="0"/>
                        <a:t>1.</a:t>
                      </a:r>
                      <a:r>
                        <a:rPr lang="zh-CN" altLang="en-US" dirty="0" smtClean="0"/>
                        <a:t>唤醒经验，导入新课</a:t>
                      </a:r>
                      <a:endParaRPr lang="en-US" altLang="zh-CN" dirty="0" smtClean="0"/>
                    </a:p>
                    <a:p>
                      <a:r>
                        <a:rPr lang="en-US" altLang="zh-CN" dirty="0" smtClean="0"/>
                        <a:t>2.</a:t>
                      </a:r>
                      <a:r>
                        <a:rPr lang="zh-CN" altLang="en-US" dirty="0" smtClean="0"/>
                        <a:t>研究电路</a:t>
                      </a:r>
                      <a:endParaRPr lang="en-US" altLang="zh-CN" dirty="0" smtClean="0"/>
                    </a:p>
                    <a:p>
                      <a:pPr marL="742950" lvl="1" indent="-285750">
                        <a:buFont typeface="Arial" panose="020B0604020202020204" pitchFamily="34" charset="0"/>
                        <a:buChar char="•"/>
                      </a:pPr>
                      <a:r>
                        <a:rPr lang="zh-CN" altLang="en-US" dirty="0" smtClean="0"/>
                        <a:t>认识灯泡：灯丝，玻璃泡，金属壳，锡点</a:t>
                      </a:r>
                      <a:endParaRPr lang="en-US" altLang="zh-CN" dirty="0" smtClean="0"/>
                    </a:p>
                    <a:p>
                      <a:pPr marL="742950" lvl="1" indent="-285750">
                        <a:buFont typeface="Arial" panose="020B0604020202020204" pitchFamily="34" charset="0"/>
                        <a:buChar char="•"/>
                      </a:pPr>
                      <a:r>
                        <a:rPr lang="zh-CN" altLang="en-US" dirty="0" smtClean="0"/>
                        <a:t>认识电池：正负极</a:t>
                      </a:r>
                      <a:endParaRPr lang="en-US" altLang="zh-CN" dirty="0" smtClean="0"/>
                    </a:p>
                    <a:p>
                      <a:pPr marL="742950" lvl="1" indent="-285750">
                        <a:buFont typeface="Arial" panose="020B0604020202020204" pitchFamily="34" charset="0"/>
                        <a:buChar char="•"/>
                      </a:pPr>
                      <a:r>
                        <a:rPr lang="zh-CN" altLang="en-US" dirty="0" smtClean="0"/>
                        <a:t>认识导线：金属丝，塑料</a:t>
                      </a:r>
                      <a:endParaRPr lang="en-US" altLang="zh-CN" dirty="0" smtClean="0"/>
                    </a:p>
                    <a:p>
                      <a:pPr marL="742950" lvl="1" indent="-285750">
                        <a:buFont typeface="Arial" panose="020B0604020202020204" pitchFamily="34" charset="0"/>
                        <a:buChar char="•"/>
                      </a:pPr>
                      <a:r>
                        <a:rPr lang="zh-CN" altLang="en-US" dirty="0" smtClean="0"/>
                        <a:t>点亮灯泡，学生汇报</a:t>
                      </a:r>
                      <a:endParaRPr lang="en-US" altLang="zh-CN" dirty="0" smtClean="0"/>
                    </a:p>
                    <a:p>
                      <a:pPr marL="742950" lvl="1" indent="-285750">
                        <a:buFont typeface="Arial" panose="020B0604020202020204" pitchFamily="34" charset="0"/>
                        <a:buChar char="•"/>
                      </a:pPr>
                      <a:r>
                        <a:rPr lang="zh-CN" altLang="en-US" dirty="0" smtClean="0"/>
                        <a:t>认识开关，组装有开关的电路</a:t>
                      </a:r>
                      <a:endParaRPr lang="en-US" altLang="zh-CN" dirty="0" smtClean="0"/>
                    </a:p>
                    <a:p>
                      <a:pPr marL="742950" lvl="1" indent="-285750">
                        <a:buFont typeface="Arial" panose="020B0604020202020204" pitchFamily="34" charset="0"/>
                        <a:buChar char="•"/>
                      </a:pPr>
                      <a:r>
                        <a:rPr lang="zh-CN" altLang="en-US" dirty="0" smtClean="0"/>
                        <a:t>概括简单电路</a:t>
                      </a:r>
                      <a:endParaRPr lang="en-US" altLang="zh-CN" dirty="0" smtClean="0"/>
                    </a:p>
                    <a:p>
                      <a:pPr marL="0" lvl="0" indent="0">
                        <a:buFont typeface="Arial" panose="020B0604020202020204" pitchFamily="34" charset="0"/>
                        <a:buNone/>
                      </a:pPr>
                      <a:r>
                        <a:rPr lang="en-US" altLang="zh-CN" dirty="0" smtClean="0"/>
                        <a:t>3.</a:t>
                      </a:r>
                      <a:r>
                        <a:rPr lang="zh-CN" altLang="en-US" dirty="0" smtClean="0"/>
                        <a:t>知识拓展，制作红绿灯</a:t>
                      </a:r>
                      <a:endParaRPr lang="en-US" altLang="zh-CN" dirty="0" smtClean="0"/>
                    </a:p>
                    <a:p>
                      <a:pPr marL="742950" lvl="1" indent="-285750">
                        <a:buFont typeface="Arial" panose="020B0604020202020204" pitchFamily="34" charset="0"/>
                        <a:buChar char="•"/>
                      </a:pPr>
                      <a:endParaRPr lang="en-US" altLang="zh-CN" dirty="0" smtClean="0"/>
                    </a:p>
                  </a:txBody>
                  <a:tcPr/>
                </a:tc>
                <a:tc>
                  <a:txBody>
                    <a:bodyPr/>
                    <a:lstStyle/>
                    <a:p>
                      <a:pPr marL="342900" indent="-342900">
                        <a:buAutoNum type="arabicPeriod"/>
                      </a:pPr>
                      <a:r>
                        <a:rPr lang="en-US" sz="1600" dirty="0" smtClean="0">
                          <a:solidFill>
                            <a:schemeClr val="tx1"/>
                          </a:solidFill>
                        </a:rPr>
                        <a:t>Engage: </a:t>
                      </a:r>
                      <a:r>
                        <a:rPr lang="en-US" sz="1600" kern="1200" dirty="0" smtClean="0">
                          <a:solidFill>
                            <a:schemeClr val="dk1"/>
                          </a:solidFill>
                          <a:effectLst/>
                          <a:latin typeface="+mn-lt"/>
                          <a:ea typeface="+mn-ea"/>
                          <a:cs typeface="+mn-cs"/>
                        </a:rPr>
                        <a:t>Begin by reviewing Energy.  What do students know about energy and its transfer?  What do they want to learn?  Explain to the students that today we will be experimenting with electrical energy.</a:t>
                      </a:r>
                    </a:p>
                    <a:p>
                      <a:pPr marL="342900" indent="-342900">
                        <a:buAutoNum type="arabicPeriod"/>
                      </a:pPr>
                      <a:r>
                        <a:rPr lang="en-US" sz="1600" kern="1200" dirty="0" smtClean="0">
                          <a:solidFill>
                            <a:schemeClr val="dk1"/>
                          </a:solidFill>
                          <a:effectLst/>
                          <a:latin typeface="+mn-lt"/>
                          <a:ea typeface="+mn-ea"/>
                          <a:cs typeface="+mn-cs"/>
                        </a:rPr>
                        <a:t>Explore:  Have the students get into groups of two or three.  Give each group a box of materials that include four wires, two batteries, two bulbs, a hand crank and the appropriate holders.  Ask them to work together to light a bulb.  Students diagram their findings on paper or in their science notebooks..</a:t>
                      </a:r>
                    </a:p>
                    <a:p>
                      <a:pPr marL="342900" indent="-342900">
                        <a:buAutoNum type="arabicPeriod"/>
                      </a:pPr>
                      <a:endParaRPr lang="en-US" sz="1600" kern="1200" dirty="0" smtClean="0">
                        <a:solidFill>
                          <a:schemeClr val="dk1"/>
                        </a:solidFill>
                        <a:effectLst/>
                        <a:latin typeface="+mn-lt"/>
                        <a:ea typeface="+mn-ea"/>
                        <a:cs typeface="+mn-cs"/>
                      </a:endParaRPr>
                    </a:p>
                    <a:p>
                      <a:pPr marL="342900" indent="-342900">
                        <a:buAutoNum type="arabicPeriod"/>
                      </a:pPr>
                      <a:r>
                        <a:rPr lang="en-US" sz="1600" dirty="0" smtClean="0">
                          <a:solidFill>
                            <a:schemeClr val="tx1"/>
                          </a:solidFill>
                        </a:rPr>
                        <a:t>Explain: Introduce the concept of electrical circuits.  What are the parts of the circuits and how do they work? </a:t>
                      </a:r>
                      <a:r>
                        <a:rPr lang="en-US" sz="1600" dirty="0" smtClean="0">
                          <a:solidFill>
                            <a:schemeClr val="tx1"/>
                          </a:solidFill>
                          <a:hlinkClick r:id="rId3"/>
                        </a:rPr>
                        <a:t>http://www.energyquest.ca.gov/story/chapter04.html</a:t>
                      </a:r>
                      <a:r>
                        <a:rPr lang="en-US" sz="1600" baseline="0" dirty="0" smtClean="0">
                          <a:solidFill>
                            <a:schemeClr val="tx1"/>
                          </a:solidFill>
                        </a:rPr>
                        <a:t>  </a:t>
                      </a:r>
                      <a:r>
                        <a:rPr lang="en-US" sz="1600" dirty="0" smtClean="0">
                          <a:solidFill>
                            <a:schemeClr val="tx1"/>
                          </a:solidFill>
                        </a:rPr>
                        <a:t>Discuss how the energy from the battery is transferred from the   battery through the wires and into the bulb.  Watch videos on circuits. http://www.youtube.com/watch?v=VnnpLaKsqGU </a:t>
                      </a:r>
                    </a:p>
                    <a:p>
                      <a:pPr marL="342900" indent="-342900">
                        <a:buAutoNum type="arabicPeriod"/>
                      </a:pPr>
                      <a:r>
                        <a:rPr lang="en-US" sz="1600" dirty="0" smtClean="0">
                          <a:solidFill>
                            <a:schemeClr val="tx1"/>
                          </a:solidFill>
                        </a:rPr>
                        <a:t>Elaborate: After watching the video and discussing the information above, the students are given the opportunity to refine their systems from earlier.  They can keep their previous experiments or alter them.  The teacher also poses one more challenge, “Can the groups cause the bulb/bulbs to light up brighter or make them dimmer?” Students work more the next few days with adding more and fewer bulbs and batteries into the circuits to better their understanding of electrical energy.  Teach the students about conductors and insulators using the lesson below. </a:t>
                      </a:r>
                    </a:p>
                    <a:p>
                      <a:pPr marL="342900" indent="-342900">
                        <a:buAutoNum type="arabicPeriod"/>
                      </a:pPr>
                      <a:r>
                        <a:rPr lang="en-US" sz="1600" dirty="0" smtClean="0">
                          <a:solidFill>
                            <a:schemeClr val="tx1"/>
                          </a:solidFill>
                        </a:rPr>
                        <a:t>Evaluate :After students are given a chance to experiment they present their demonstrations to the class.  In their demonstrations they must explain what they have learned about energy and how they were able to cause the bulbs to glow brighter and dimmer.  Students also will turn in their notes from the day with a write up of their findings. </a:t>
                      </a:r>
                    </a:p>
                    <a:p>
                      <a:pPr marL="342900" indent="-342900">
                        <a:buAutoNum type="arabicPeriod"/>
                      </a:pPr>
                      <a:endParaRPr lang="en-US" dirty="0" smtClean="0">
                        <a:solidFill>
                          <a:schemeClr val="tx1"/>
                        </a:solidFill>
                      </a:endParaRPr>
                    </a:p>
                    <a:p>
                      <a:endParaRPr lang="en-US" dirty="0" smtClean="0"/>
                    </a:p>
                    <a:p>
                      <a:endParaRPr lang="en-US" dirty="0" smtClean="0"/>
                    </a:p>
                  </a:txBody>
                  <a:tcPr/>
                </a:tc>
              </a:tr>
            </a:tbl>
          </a:graphicData>
        </a:graphic>
      </p:graphicFrame>
    </p:spTree>
    <p:extLst>
      <p:ext uri="{BB962C8B-B14F-4D97-AF65-F5344CB8AC3E}">
        <p14:creationId xmlns:p14="http://schemas.microsoft.com/office/powerpoint/2010/main" val="13162435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Tree>
    <p:extLst>
      <p:ext uri="{BB962C8B-B14F-4D97-AF65-F5344CB8AC3E}">
        <p14:creationId xmlns:p14="http://schemas.microsoft.com/office/powerpoint/2010/main" val="1578391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Tree>
    <p:extLst>
      <p:ext uri="{BB962C8B-B14F-4D97-AF65-F5344CB8AC3E}">
        <p14:creationId xmlns:p14="http://schemas.microsoft.com/office/powerpoint/2010/main" val="33708696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09575" y="-228600"/>
            <a:ext cx="13011150" cy="7315200"/>
          </a:xfrm>
          <a:prstGeom prst="rect">
            <a:avLst/>
          </a:prstGeom>
        </p:spPr>
      </p:pic>
    </p:spTree>
    <p:extLst>
      <p:ext uri="{BB962C8B-B14F-4D97-AF65-F5344CB8AC3E}">
        <p14:creationId xmlns:p14="http://schemas.microsoft.com/office/powerpoint/2010/main" val="39987390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09575" y="-228600"/>
            <a:ext cx="13011150" cy="7315200"/>
          </a:xfrm>
          <a:prstGeom prst="rect">
            <a:avLst/>
          </a:prstGeom>
        </p:spPr>
      </p:pic>
    </p:spTree>
    <p:extLst>
      <p:ext uri="{BB962C8B-B14F-4D97-AF65-F5344CB8AC3E}">
        <p14:creationId xmlns:p14="http://schemas.microsoft.com/office/powerpoint/2010/main" val="15924017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7314" y="1982910"/>
            <a:ext cx="10515600" cy="1325563"/>
          </a:xfrm>
        </p:spPr>
        <p:txBody>
          <a:bodyPr>
            <a:noAutofit/>
          </a:bodyPr>
          <a:lstStyle/>
          <a:p>
            <a:pPr algn="ctr"/>
            <a:r>
              <a:rPr lang="zh-CN" altLang="en-US" sz="5400" b="1" dirty="0" smtClean="0"/>
              <a:t>美国新一代科学标准</a:t>
            </a:r>
            <a:r>
              <a:rPr lang="en-US" altLang="zh-CN" sz="5400" b="1" dirty="0" smtClean="0"/>
              <a:t/>
            </a:r>
            <a:br>
              <a:rPr lang="en-US" altLang="zh-CN" sz="5400" b="1" dirty="0" smtClean="0"/>
            </a:br>
            <a:r>
              <a:rPr lang="en-US" altLang="zh-CN" sz="5400" b="1" dirty="0" smtClean="0"/>
              <a:t>Next Generation Science Standards</a:t>
            </a:r>
            <a:r>
              <a:rPr lang="zh-CN" altLang="en-US" sz="5400" b="1" dirty="0" smtClean="0"/>
              <a:t> </a:t>
            </a:r>
            <a:r>
              <a:rPr lang="en-US" altLang="zh-CN" sz="5400" b="1" dirty="0" smtClean="0"/>
              <a:t>(NGSS,2013</a:t>
            </a:r>
            <a:r>
              <a:rPr lang="en-US" altLang="zh-CN" sz="5400" b="1" dirty="0"/>
              <a:t>)</a:t>
            </a:r>
            <a:endParaRPr lang="en-US" sz="5400" b="1" dirty="0"/>
          </a:p>
        </p:txBody>
      </p:sp>
      <p:sp>
        <p:nvSpPr>
          <p:cNvPr id="3" name="Content Placeholder 2"/>
          <p:cNvSpPr>
            <a:spLocks noGrp="1"/>
          </p:cNvSpPr>
          <p:nvPr>
            <p:ph idx="1"/>
          </p:nvPr>
        </p:nvSpPr>
        <p:spPr>
          <a:xfrm>
            <a:off x="838199" y="1825625"/>
            <a:ext cx="11013831" cy="4821360"/>
          </a:xfrm>
        </p:spPr>
        <p:txBody>
          <a:bodyPr>
            <a:normAutofit/>
          </a:bodyPr>
          <a:lstStyle/>
          <a:p>
            <a:pPr marL="457200" lvl="1" indent="0">
              <a:buNone/>
            </a:pPr>
            <a:endParaRPr lang="en-US" altLang="zh-CN" dirty="0"/>
          </a:p>
          <a:p>
            <a:pPr lvl="1"/>
            <a:endParaRPr lang="en-US" altLang="zh-CN" dirty="0"/>
          </a:p>
          <a:p>
            <a:pPr lvl="1"/>
            <a:endParaRPr lang="en-US" dirty="0"/>
          </a:p>
        </p:txBody>
      </p:sp>
    </p:spTree>
    <p:extLst>
      <p:ext uri="{BB962C8B-B14F-4D97-AF65-F5344CB8AC3E}">
        <p14:creationId xmlns:p14="http://schemas.microsoft.com/office/powerpoint/2010/main" val="27227554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zh-CN" altLang="en-US" b="1" dirty="0" smtClean="0"/>
              <a:t>美国案例：</a:t>
            </a:r>
            <a:endParaRPr lang="en-US" altLang="zh-CN" b="1" dirty="0" smtClean="0"/>
          </a:p>
          <a:p>
            <a:pPr lvl="1"/>
            <a:r>
              <a:rPr lang="zh-CN" altLang="en-US" b="1" dirty="0" smtClean="0"/>
              <a:t>能量转移：灯泡，有色纸，乒乓球</a:t>
            </a:r>
            <a:endParaRPr lang="en-US" altLang="zh-CN" b="1" dirty="0" smtClean="0"/>
          </a:p>
          <a:p>
            <a:r>
              <a:rPr lang="zh-CN" altLang="en-US" b="1" dirty="0" smtClean="0"/>
              <a:t>中国案例：</a:t>
            </a:r>
            <a:endParaRPr lang="en-US" altLang="zh-CN" b="1" dirty="0" smtClean="0"/>
          </a:p>
          <a:p>
            <a:pPr lvl="1"/>
            <a:r>
              <a:rPr lang="zh-CN" altLang="en-US" b="1" dirty="0" smtClean="0"/>
              <a:t>点亮灯泡：灯泡结构，闭合电路</a:t>
            </a:r>
            <a:endParaRPr lang="en-US" altLang="zh-CN" b="1" dirty="0" smtClean="0"/>
          </a:p>
          <a:p>
            <a:pPr lvl="1"/>
            <a:endParaRPr lang="en-US" b="1" dirty="0"/>
          </a:p>
          <a:p>
            <a:pPr lvl="1"/>
            <a:endParaRPr lang="en-US" b="1" dirty="0" smtClean="0"/>
          </a:p>
          <a:p>
            <a:pPr marL="457200" lvl="1" indent="0" algn="ctr">
              <a:buNone/>
            </a:pPr>
            <a:r>
              <a:rPr lang="zh-CN" altLang="en-US" sz="4000" b="1" dirty="0" smtClean="0"/>
              <a:t>？</a:t>
            </a:r>
            <a:endParaRPr lang="en-US" sz="4000" b="1" dirty="0"/>
          </a:p>
        </p:txBody>
      </p:sp>
    </p:spTree>
    <p:extLst>
      <p:ext uri="{BB962C8B-B14F-4D97-AF65-F5344CB8AC3E}">
        <p14:creationId xmlns:p14="http://schemas.microsoft.com/office/powerpoint/2010/main" val="22808191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4969" y="2440110"/>
            <a:ext cx="10515600" cy="1325563"/>
          </a:xfrm>
        </p:spPr>
        <p:txBody>
          <a:bodyPr/>
          <a:lstStyle/>
          <a:p>
            <a:pPr algn="ctr"/>
            <a:r>
              <a:rPr lang="zh-CN" altLang="en-US" b="1" dirty="0"/>
              <a:t>科学实践</a:t>
            </a:r>
            <a:r>
              <a:rPr lang="en-US" altLang="zh-CN" b="1" dirty="0"/>
              <a:t>(scientific practices)</a:t>
            </a:r>
            <a:br>
              <a:rPr lang="en-US" altLang="zh-CN" b="1" dirty="0"/>
            </a:br>
            <a:endParaRPr lang="en-US" dirty="0"/>
          </a:p>
        </p:txBody>
      </p:sp>
    </p:spTree>
    <p:extLst>
      <p:ext uri="{BB962C8B-B14F-4D97-AF65-F5344CB8AC3E}">
        <p14:creationId xmlns:p14="http://schemas.microsoft.com/office/powerpoint/2010/main" val="40903954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7418" y="360218"/>
            <a:ext cx="10536382" cy="6497781"/>
          </a:xfrm>
        </p:spPr>
        <p:txBody>
          <a:bodyPr>
            <a:normAutofit lnSpcReduction="10000"/>
          </a:bodyPr>
          <a:lstStyle/>
          <a:p>
            <a:r>
              <a:rPr lang="en-US" altLang="zh-CN" sz="4000" b="1" dirty="0" smtClean="0"/>
              <a:t>1957</a:t>
            </a:r>
            <a:r>
              <a:rPr lang="zh-CN" altLang="en-US" sz="4000" b="1" dirty="0" smtClean="0"/>
              <a:t>年前苏联发射第一颗人造卫星</a:t>
            </a:r>
            <a:endParaRPr lang="en-US" altLang="zh-CN" sz="4000" b="1" dirty="0" smtClean="0"/>
          </a:p>
          <a:p>
            <a:endParaRPr lang="en-US" altLang="zh-CN" sz="4000" b="1" dirty="0"/>
          </a:p>
          <a:p>
            <a:endParaRPr lang="en-US" altLang="zh-CN" sz="4000" b="1" dirty="0" smtClean="0"/>
          </a:p>
          <a:p>
            <a:endParaRPr lang="en-US" altLang="zh-CN" sz="4000" b="1" dirty="0" smtClean="0"/>
          </a:p>
          <a:p>
            <a:r>
              <a:rPr lang="en-US" altLang="zh-CN" sz="4000" b="1" dirty="0" smtClean="0"/>
              <a:t>1960s </a:t>
            </a:r>
            <a:r>
              <a:rPr lang="zh-CN" altLang="en-US" sz="4000" b="1" dirty="0" smtClean="0"/>
              <a:t>科学过程</a:t>
            </a:r>
            <a:r>
              <a:rPr lang="en-US" altLang="zh-CN" sz="4000" b="1" dirty="0" smtClean="0"/>
              <a:t>(processes of science) </a:t>
            </a:r>
            <a:r>
              <a:rPr lang="zh-CN" altLang="en-US" sz="4000" b="1" dirty="0" smtClean="0"/>
              <a:t>代替科学方法</a:t>
            </a:r>
            <a:r>
              <a:rPr lang="en-US" altLang="zh-CN" sz="4000" b="1" dirty="0" smtClean="0"/>
              <a:t>(methods of science)</a:t>
            </a:r>
          </a:p>
          <a:p>
            <a:endParaRPr lang="en-US" sz="4000" b="1" dirty="0"/>
          </a:p>
          <a:p>
            <a:r>
              <a:rPr lang="en-US" sz="4000" b="1" dirty="0" smtClean="0"/>
              <a:t>1960–1990</a:t>
            </a:r>
            <a:r>
              <a:rPr lang="en-US" sz="4000" b="1" dirty="0"/>
              <a:t>, </a:t>
            </a:r>
            <a:r>
              <a:rPr lang="zh-CN" altLang="en-US" sz="4000" b="1" dirty="0"/>
              <a:t>探</a:t>
            </a:r>
            <a:r>
              <a:rPr lang="zh-CN" altLang="en-US" sz="4000" b="1" dirty="0" smtClean="0"/>
              <a:t>究开始作为一个科学教学方法，</a:t>
            </a:r>
            <a:endParaRPr lang="en-US" altLang="zh-CN" sz="4000" b="1" dirty="0" smtClean="0"/>
          </a:p>
          <a:p>
            <a:pPr lvl="1"/>
            <a:endParaRPr lang="en-US" altLang="zh-CN" sz="3100" b="1" dirty="0" smtClean="0"/>
          </a:p>
          <a:p>
            <a:pPr marL="0" indent="0">
              <a:buNone/>
            </a:pPr>
            <a:r>
              <a:rPr lang="en-US" dirty="0"/>
              <a:t/>
            </a:r>
            <a:br>
              <a:rPr lang="en-US" dirty="0"/>
            </a:br>
            <a:endParaRPr lang="en-US" dirty="0">
              <a:effectLst/>
            </a:endParaRPr>
          </a:p>
        </p:txBody>
      </p:sp>
      <p:pic>
        <p:nvPicPr>
          <p:cNvPr id="2" name="Picture 1"/>
          <p:cNvPicPr>
            <a:picLocks noChangeAspect="1"/>
          </p:cNvPicPr>
          <p:nvPr/>
        </p:nvPicPr>
        <p:blipFill>
          <a:blip r:embed="rId3"/>
          <a:stretch>
            <a:fillRect/>
          </a:stretch>
        </p:blipFill>
        <p:spPr>
          <a:xfrm>
            <a:off x="7972425" y="914400"/>
            <a:ext cx="3381375" cy="1352550"/>
          </a:xfrm>
          <a:prstGeom prst="rect">
            <a:avLst/>
          </a:prstGeom>
        </p:spPr>
      </p:pic>
    </p:spTree>
    <p:extLst>
      <p:ext uri="{BB962C8B-B14F-4D97-AF65-F5344CB8AC3E}">
        <p14:creationId xmlns:p14="http://schemas.microsoft.com/office/powerpoint/2010/main" val="12719688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Image result for soviet satellite"/>
          <p:cNvSpPr>
            <a:spLocks noGrp="1" noChangeAspect="1" noChangeArrowheads="1"/>
          </p:cNvSpPr>
          <p:nvPr>
            <p:ph idx="1"/>
          </p:nvPr>
        </p:nvSpPr>
        <p:spPr bwMode="auto">
          <a:xfrm>
            <a:off x="726505" y="1005840"/>
            <a:ext cx="11465495" cy="474440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n-US" altLang="zh-CN" sz="3600" b="1" dirty="0"/>
              <a:t>1996</a:t>
            </a:r>
            <a:r>
              <a:rPr lang="zh-CN" altLang="en-US" sz="3600" b="1" dirty="0"/>
              <a:t>年版科学教育标准：探究是重</a:t>
            </a:r>
            <a:r>
              <a:rPr lang="zh-CN" altLang="en-US" sz="3600" b="1" dirty="0" smtClean="0"/>
              <a:t>点</a:t>
            </a:r>
            <a:endParaRPr lang="en-US" altLang="zh-CN" sz="3600" b="1" dirty="0" smtClean="0"/>
          </a:p>
          <a:p>
            <a:pPr marL="0" indent="0">
              <a:buNone/>
            </a:pPr>
            <a:endParaRPr lang="en-US" altLang="zh-CN" sz="3600" b="1" dirty="0"/>
          </a:p>
          <a:p>
            <a:r>
              <a:rPr lang="en-US" altLang="zh-CN" sz="3600" b="1" dirty="0"/>
              <a:t>2013</a:t>
            </a:r>
            <a:r>
              <a:rPr lang="zh-CN" altLang="en-US" sz="3600" b="1" dirty="0"/>
              <a:t>年科学实践</a:t>
            </a:r>
            <a:r>
              <a:rPr lang="en-US" altLang="zh-CN" sz="3600" b="1" dirty="0"/>
              <a:t>(scientific practices)</a:t>
            </a:r>
          </a:p>
          <a:p>
            <a:pPr lvl="1"/>
            <a:r>
              <a:rPr lang="en-US" sz="3600" b="1" dirty="0"/>
              <a:t>Taking Science to School (</a:t>
            </a:r>
            <a:r>
              <a:rPr lang="en-US" altLang="zh-CN" sz="3600" b="1" dirty="0"/>
              <a:t>2007)</a:t>
            </a:r>
            <a:r>
              <a:rPr lang="en-US" sz="3600" b="1" dirty="0"/>
              <a:t> </a:t>
            </a:r>
          </a:p>
          <a:p>
            <a:pPr lvl="1"/>
            <a:r>
              <a:rPr lang="en-US" sz="3600" b="1" dirty="0"/>
              <a:t> Ready, Set, Science! (2008). </a:t>
            </a:r>
          </a:p>
          <a:p>
            <a:endParaRPr lang="en-US" dirty="0"/>
          </a:p>
        </p:txBody>
      </p:sp>
    </p:spTree>
    <p:extLst>
      <p:ext uri="{BB962C8B-B14F-4D97-AF65-F5344CB8AC3E}">
        <p14:creationId xmlns:p14="http://schemas.microsoft.com/office/powerpoint/2010/main" val="4480975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91319"/>
            <a:ext cx="10515600" cy="5685644"/>
          </a:xfrm>
        </p:spPr>
        <p:txBody>
          <a:bodyPr/>
          <a:lstStyle/>
          <a:p>
            <a:endParaRPr lang="en-US" altLang="zh-CN" sz="3200" b="1" dirty="0" smtClean="0"/>
          </a:p>
          <a:p>
            <a:pPr marL="0" indent="0" algn="ctr">
              <a:buNone/>
            </a:pPr>
            <a:r>
              <a:rPr lang="zh-CN" altLang="en-US" sz="4000" b="1" dirty="0" smtClean="0"/>
              <a:t>科</a:t>
            </a:r>
            <a:r>
              <a:rPr lang="zh-CN" altLang="en-US" sz="4000" b="1" dirty="0"/>
              <a:t>学实践</a:t>
            </a:r>
            <a:r>
              <a:rPr lang="en-US" altLang="zh-CN" sz="4000" b="1" dirty="0"/>
              <a:t>(scientific practices</a:t>
            </a:r>
            <a:r>
              <a:rPr lang="en-US" altLang="zh-CN" sz="4000" b="1" dirty="0" smtClean="0"/>
              <a:t>)</a:t>
            </a:r>
          </a:p>
          <a:p>
            <a:endParaRPr lang="en-US" altLang="zh-CN" sz="3200" b="1" dirty="0"/>
          </a:p>
          <a:p>
            <a:pPr marL="457200" lvl="1" indent="0">
              <a:buNone/>
            </a:pPr>
            <a:r>
              <a:rPr lang="zh-CN" altLang="en-US" sz="3200" b="1" dirty="0" smtClean="0"/>
              <a:t>提</a:t>
            </a:r>
            <a:r>
              <a:rPr lang="zh-CN" altLang="en-US" sz="3200" b="1" dirty="0"/>
              <a:t>出问题，建立</a:t>
            </a:r>
            <a:r>
              <a:rPr lang="en-US" sz="3200" b="1" dirty="0"/>
              <a:t>/</a:t>
            </a:r>
            <a:r>
              <a:rPr lang="zh-CN" altLang="en-US" sz="3200" b="1" dirty="0"/>
              <a:t>使用模型，设计并开展实验，分析并解释数据，应用数学和计算思维，建立解释，参与基于证据的争辩，获取、评估和交流信息 </a:t>
            </a:r>
            <a:endParaRPr lang="en-US" altLang="zh-CN" sz="3200" b="1" dirty="0" smtClean="0"/>
          </a:p>
          <a:p>
            <a:pPr lvl="1"/>
            <a:endParaRPr lang="en-US" altLang="zh-CN" sz="3200" b="1" dirty="0"/>
          </a:p>
          <a:p>
            <a:endParaRPr lang="en-US" dirty="0"/>
          </a:p>
        </p:txBody>
      </p:sp>
    </p:spTree>
    <p:extLst>
      <p:ext uri="{BB962C8B-B14F-4D97-AF65-F5344CB8AC3E}">
        <p14:creationId xmlns:p14="http://schemas.microsoft.com/office/powerpoint/2010/main" val="11291425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zh-CN" altLang="en-US" b="1" dirty="0">
                <a:latin typeface="+mn-ea"/>
              </a:rPr>
              <a:t>科学实践是教学内容意味着什么</a:t>
            </a:r>
            <a:r>
              <a:rPr lang="zh-CN" altLang="en-US" b="1" dirty="0" smtClean="0">
                <a:latin typeface="+mn-ea"/>
              </a:rPr>
              <a:t>？。</a:t>
            </a:r>
            <a:r>
              <a:rPr lang="en-US" altLang="zh-CN" dirty="0">
                <a:latin typeface="+mn-ea"/>
              </a:rPr>
              <a:t/>
            </a:r>
            <a:br>
              <a:rPr lang="en-US" altLang="zh-CN" dirty="0">
                <a:latin typeface="+mn-ea"/>
              </a:rPr>
            </a:br>
            <a:endParaRPr lang="en-US" dirty="0"/>
          </a:p>
        </p:txBody>
      </p:sp>
      <p:sp>
        <p:nvSpPr>
          <p:cNvPr id="3" name="Content Placeholder 2"/>
          <p:cNvSpPr>
            <a:spLocks noGrp="1"/>
          </p:cNvSpPr>
          <p:nvPr>
            <p:ph idx="1"/>
          </p:nvPr>
        </p:nvSpPr>
        <p:spPr/>
        <p:txBody>
          <a:bodyPr>
            <a:normAutofit/>
          </a:bodyPr>
          <a:lstStyle/>
          <a:p>
            <a:r>
              <a:rPr lang="en-US" altLang="zh-CN" sz="3200" b="1" dirty="0" smtClean="0"/>
              <a:t>Ex. 1 </a:t>
            </a:r>
            <a:r>
              <a:rPr lang="zh-CN" altLang="en-US" sz="3200" b="1" dirty="0" smtClean="0"/>
              <a:t>提出问题，设计探究 </a:t>
            </a:r>
            <a:r>
              <a:rPr lang="en-US" altLang="zh-CN" sz="3200" b="1" dirty="0" smtClean="0"/>
              <a:t>(</a:t>
            </a:r>
            <a:r>
              <a:rPr lang="zh-CN" altLang="en-US" sz="3200" b="1" dirty="0" smtClean="0"/>
              <a:t>植物生长）</a:t>
            </a:r>
            <a:endParaRPr lang="en-US" altLang="zh-CN" sz="3200" b="1" dirty="0" smtClean="0"/>
          </a:p>
          <a:p>
            <a:r>
              <a:rPr lang="en-US" altLang="zh-CN" sz="3200" b="1" dirty="0" smtClean="0"/>
              <a:t>Ex. 2</a:t>
            </a:r>
            <a:r>
              <a:rPr lang="zh-CN" altLang="en-US" sz="3200" b="1" dirty="0" smtClean="0"/>
              <a:t>建立科学解释 </a:t>
            </a:r>
            <a:r>
              <a:rPr lang="en-US" altLang="zh-CN" sz="3200" b="1" dirty="0" smtClean="0"/>
              <a:t>(claim-evidenc</a:t>
            </a:r>
            <a:r>
              <a:rPr lang="en-US" altLang="zh-CN" sz="3200" b="1" dirty="0"/>
              <a:t>e</a:t>
            </a:r>
            <a:r>
              <a:rPr lang="en-US" altLang="zh-CN" sz="3200" b="1" dirty="0" smtClean="0"/>
              <a:t>-reasoning)</a:t>
            </a:r>
          </a:p>
          <a:p>
            <a:pPr lvl="1"/>
            <a:r>
              <a:rPr lang="zh-CN" altLang="en-US" b="1" dirty="0"/>
              <a:t>空</a:t>
            </a:r>
            <a:r>
              <a:rPr lang="zh-CN" altLang="en-US" b="1" dirty="0" smtClean="0"/>
              <a:t>气是物质</a:t>
            </a:r>
            <a:endParaRPr lang="en-US" altLang="zh-CN" b="1" dirty="0" smtClean="0"/>
          </a:p>
          <a:p>
            <a:pPr lvl="1"/>
            <a:r>
              <a:rPr lang="zh-CN" altLang="en-US" b="1" dirty="0"/>
              <a:t>我</a:t>
            </a:r>
            <a:r>
              <a:rPr lang="zh-CN" altLang="en-US" b="1" dirty="0" smtClean="0"/>
              <a:t>们发现</a:t>
            </a:r>
            <a:r>
              <a:rPr lang="zh-CN" altLang="en-US" b="1" smtClean="0"/>
              <a:t>每次打气</a:t>
            </a:r>
            <a:r>
              <a:rPr lang="zh-CN" altLang="en-US" b="1" dirty="0" smtClean="0"/>
              <a:t>进去，球的重量增加</a:t>
            </a:r>
            <a:endParaRPr lang="en-US" altLang="zh-CN" b="1" dirty="0" smtClean="0"/>
          </a:p>
          <a:p>
            <a:pPr lvl="1"/>
            <a:r>
              <a:rPr lang="zh-CN" altLang="en-US" b="1" dirty="0"/>
              <a:t>物</a:t>
            </a:r>
            <a:r>
              <a:rPr lang="zh-CN" altLang="en-US" b="1" dirty="0" smtClean="0"/>
              <a:t>质的一个特点是有重量</a:t>
            </a:r>
            <a:endParaRPr lang="en-US" altLang="zh-CN" b="1" dirty="0"/>
          </a:p>
          <a:p>
            <a:pPr lvl="1"/>
            <a:endParaRPr lang="en-US" altLang="zh-CN" b="1" dirty="0" smtClean="0"/>
          </a:p>
          <a:p>
            <a:r>
              <a:rPr lang="en-US" sz="3200" b="1" dirty="0" smtClean="0"/>
              <a:t>Ex.3 </a:t>
            </a:r>
            <a:r>
              <a:rPr lang="zh-CN" altLang="en-US" sz="3200" b="1" dirty="0" smtClean="0"/>
              <a:t>获取，评估和交流信息</a:t>
            </a:r>
            <a:endParaRPr lang="en-US" sz="3200" b="1" dirty="0"/>
          </a:p>
        </p:txBody>
      </p:sp>
    </p:spTree>
    <p:extLst>
      <p:ext uri="{BB962C8B-B14F-4D97-AF65-F5344CB8AC3E}">
        <p14:creationId xmlns:p14="http://schemas.microsoft.com/office/powerpoint/2010/main" val="29105547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5462" y="298938"/>
            <a:ext cx="10738338" cy="5878025"/>
          </a:xfrm>
        </p:spPr>
        <p:txBody>
          <a:bodyPr>
            <a:normAutofit/>
          </a:bodyPr>
          <a:lstStyle/>
          <a:p>
            <a:pPr marL="457200" lvl="1" indent="0">
              <a:buNone/>
            </a:pPr>
            <a:endParaRPr lang="en-US" altLang="zh-CN" sz="2800" dirty="0"/>
          </a:p>
          <a:p>
            <a:pPr lvl="1"/>
            <a:r>
              <a:rPr lang="zh-CN" altLang="en-US" sz="3200" b="1" dirty="0"/>
              <a:t>启动于</a:t>
            </a:r>
            <a:r>
              <a:rPr lang="en-US" altLang="zh-CN" sz="3200" b="1" dirty="0"/>
              <a:t>2010</a:t>
            </a:r>
            <a:r>
              <a:rPr lang="zh-CN" altLang="en-US" sz="3200" b="1" dirty="0"/>
              <a:t>年</a:t>
            </a:r>
            <a:endParaRPr lang="en-US" altLang="zh-CN" sz="3200" b="1" dirty="0"/>
          </a:p>
          <a:p>
            <a:pPr lvl="1"/>
            <a:r>
              <a:rPr lang="zh-CN" altLang="en-US" sz="3200" b="1" dirty="0"/>
              <a:t>非政府机构：美国国家研究院（包括国家科学院，国家工程院，国家医学研究院），美国科学促进会，全国科学教师协会和</a:t>
            </a:r>
            <a:r>
              <a:rPr lang="en-US" altLang="zh-CN" sz="3200" b="1" dirty="0"/>
              <a:t>Achieve </a:t>
            </a:r>
            <a:r>
              <a:rPr lang="zh-CN" altLang="en-US" sz="3200" b="1" dirty="0"/>
              <a:t>协</a:t>
            </a:r>
            <a:r>
              <a:rPr lang="zh-CN" altLang="en-US" sz="3200" b="1" dirty="0" smtClean="0"/>
              <a:t>作</a:t>
            </a:r>
            <a:endParaRPr lang="en-US" altLang="zh-CN" sz="3200" dirty="0" smtClean="0"/>
          </a:p>
          <a:p>
            <a:pPr lvl="1"/>
            <a:r>
              <a:rPr lang="zh-CN" altLang="en-US" sz="3200" b="1" dirty="0" smtClean="0"/>
              <a:t>科</a:t>
            </a:r>
            <a:r>
              <a:rPr lang="zh-CN" altLang="en-US" sz="3200" b="1" dirty="0"/>
              <a:t>学教育框架文件（</a:t>
            </a:r>
            <a:r>
              <a:rPr lang="en-US" altLang="zh-CN" sz="3200" b="1" dirty="0"/>
              <a:t>2012</a:t>
            </a:r>
            <a:r>
              <a:rPr lang="zh-CN" altLang="en-US" sz="3200" b="1" dirty="0"/>
              <a:t>）</a:t>
            </a:r>
            <a:endParaRPr lang="en-US" altLang="zh-CN" sz="3200" b="1" dirty="0"/>
          </a:p>
          <a:p>
            <a:pPr lvl="2"/>
            <a:r>
              <a:rPr lang="en-US" altLang="zh-CN" sz="3200" b="1" dirty="0"/>
              <a:t>18 </a:t>
            </a:r>
            <a:r>
              <a:rPr lang="zh-CN" altLang="en-US" sz="3200" b="1" dirty="0"/>
              <a:t>位科学家，包括两位诺贝尔奖获得者，</a:t>
            </a:r>
            <a:endParaRPr lang="en-US" altLang="zh-CN" sz="3200" b="1" dirty="0"/>
          </a:p>
          <a:p>
            <a:pPr marL="914400" lvl="2" indent="0">
              <a:buNone/>
            </a:pPr>
            <a:r>
              <a:rPr lang="en-US" altLang="zh-CN" sz="3200" b="1" dirty="0"/>
              <a:t>  </a:t>
            </a:r>
            <a:r>
              <a:rPr lang="zh-CN" altLang="en-US" sz="3200" b="1" dirty="0"/>
              <a:t>和科学教育研究者</a:t>
            </a:r>
            <a:endParaRPr lang="en-US" altLang="zh-CN" sz="3200" b="1" dirty="0"/>
          </a:p>
          <a:p>
            <a:pPr lvl="2"/>
            <a:r>
              <a:rPr lang="zh-CN" altLang="en-US" sz="3200" b="1" dirty="0"/>
              <a:t>基于最新的科学和科学学习研究</a:t>
            </a:r>
            <a:endParaRPr lang="en-US" altLang="zh-CN" sz="3200" b="1" dirty="0"/>
          </a:p>
          <a:p>
            <a:pPr lvl="2"/>
            <a:r>
              <a:rPr lang="zh-CN" altLang="en-US" sz="3200" b="1" dirty="0"/>
              <a:t>学生应该学什么？如何教学</a:t>
            </a:r>
            <a:r>
              <a:rPr lang="zh-CN" altLang="en-US" sz="3200" b="1" dirty="0" smtClean="0"/>
              <a:t>？</a:t>
            </a:r>
            <a:endParaRPr lang="en-US" altLang="zh-CN" sz="3200" b="1" dirty="0" smtClean="0"/>
          </a:p>
          <a:p>
            <a:pPr lvl="2"/>
            <a:r>
              <a:rPr lang="en-US" altLang="zh-CN" sz="3200" b="1" dirty="0" smtClean="0"/>
              <a:t>2000</a:t>
            </a:r>
            <a:r>
              <a:rPr lang="zh-CN" altLang="en-US" sz="3200" b="1" dirty="0" smtClean="0"/>
              <a:t>人在线反馈</a:t>
            </a:r>
            <a:endParaRPr lang="en-US" altLang="zh-CN" sz="3200" b="1" dirty="0" smtClean="0"/>
          </a:p>
          <a:p>
            <a:pPr lvl="2"/>
            <a:r>
              <a:rPr lang="zh-CN" altLang="en-US" sz="3200" b="1" dirty="0" smtClean="0"/>
              <a:t>来自</a:t>
            </a:r>
            <a:r>
              <a:rPr lang="en-US" altLang="zh-CN" sz="3200" b="1" dirty="0" smtClean="0"/>
              <a:t>24</a:t>
            </a:r>
            <a:r>
              <a:rPr lang="zh-CN" altLang="en-US" sz="3200" b="1" dirty="0" smtClean="0"/>
              <a:t>个专业机构的</a:t>
            </a:r>
            <a:r>
              <a:rPr lang="en-US" altLang="zh-CN" sz="3200" b="1" dirty="0" smtClean="0"/>
              <a:t>30</a:t>
            </a:r>
            <a:r>
              <a:rPr lang="zh-CN" altLang="en-US" sz="3200" b="1" dirty="0" smtClean="0"/>
              <a:t>个小组，</a:t>
            </a:r>
            <a:r>
              <a:rPr lang="en-US" altLang="zh-CN" sz="3200" b="1" dirty="0" smtClean="0"/>
              <a:t>400</a:t>
            </a:r>
            <a:r>
              <a:rPr lang="zh-CN" altLang="en-US" sz="3200" b="1" dirty="0" smtClean="0"/>
              <a:t>人反馈信息</a:t>
            </a:r>
            <a:endParaRPr lang="en-US" altLang="zh-CN" sz="3200" b="1" dirty="0" smtClean="0"/>
          </a:p>
          <a:p>
            <a:pPr marL="914400" lvl="2" indent="0">
              <a:buNone/>
            </a:pPr>
            <a:endParaRPr lang="en-US" altLang="zh-CN" sz="2400" dirty="0" smtClean="0"/>
          </a:p>
        </p:txBody>
      </p:sp>
      <p:pic>
        <p:nvPicPr>
          <p:cNvPr id="4" name="Picture 3"/>
          <p:cNvPicPr>
            <a:picLocks noChangeAspect="1"/>
          </p:cNvPicPr>
          <p:nvPr/>
        </p:nvPicPr>
        <p:blipFill>
          <a:blip r:embed="rId3"/>
          <a:stretch>
            <a:fillRect/>
          </a:stretch>
        </p:blipFill>
        <p:spPr>
          <a:xfrm>
            <a:off x="9411762" y="2795952"/>
            <a:ext cx="1942038" cy="2356339"/>
          </a:xfrm>
          <a:prstGeom prst="rect">
            <a:avLst/>
          </a:prstGeom>
        </p:spPr>
      </p:pic>
    </p:spTree>
    <p:extLst>
      <p:ext uri="{BB962C8B-B14F-4D97-AF65-F5344CB8AC3E}">
        <p14:creationId xmlns:p14="http://schemas.microsoft.com/office/powerpoint/2010/main" val="1477205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90945"/>
            <a:ext cx="10515600" cy="5886018"/>
          </a:xfrm>
        </p:spPr>
        <p:txBody>
          <a:bodyPr/>
          <a:lstStyle/>
          <a:p>
            <a:pPr lvl="1"/>
            <a:endParaRPr lang="en-US" altLang="zh-CN" sz="2800" b="1" dirty="0" smtClean="0"/>
          </a:p>
          <a:p>
            <a:r>
              <a:rPr lang="zh-CN" altLang="en-US" sz="3600" b="1" dirty="0" smtClean="0"/>
              <a:t>新一代科学标准 </a:t>
            </a:r>
            <a:endParaRPr lang="en-US" altLang="zh-CN" sz="3600" b="1" dirty="0"/>
          </a:p>
          <a:p>
            <a:pPr lvl="1"/>
            <a:r>
              <a:rPr lang="en-US" altLang="zh-CN" sz="3600" b="1" dirty="0" smtClean="0"/>
              <a:t>NGSS</a:t>
            </a:r>
            <a:r>
              <a:rPr lang="zh-CN" altLang="en-US" sz="3600" b="1" dirty="0"/>
              <a:t>：</a:t>
            </a:r>
            <a:r>
              <a:rPr lang="en-US" altLang="zh-CN" sz="3600" b="1" dirty="0"/>
              <a:t>26</a:t>
            </a:r>
            <a:r>
              <a:rPr lang="zh-CN" altLang="en-US" sz="3600" b="1" dirty="0"/>
              <a:t>州参与</a:t>
            </a:r>
            <a:r>
              <a:rPr lang="zh-CN" altLang="en-US" sz="3600" b="1" dirty="0" smtClean="0"/>
              <a:t>，</a:t>
            </a:r>
            <a:r>
              <a:rPr lang="en-US" altLang="zh-CN" sz="3600" b="1" dirty="0" smtClean="0"/>
              <a:t>30</a:t>
            </a:r>
            <a:r>
              <a:rPr lang="zh-CN" altLang="en-US" sz="3600" b="1" dirty="0" smtClean="0"/>
              <a:t>位一线科学教师，</a:t>
            </a:r>
            <a:r>
              <a:rPr lang="en-US" altLang="zh-CN" sz="3600" b="1" dirty="0" smtClean="0"/>
              <a:t>14</a:t>
            </a:r>
            <a:r>
              <a:rPr lang="zh-CN" altLang="en-US" sz="3600" b="1" dirty="0" smtClean="0"/>
              <a:t>位科学教育研究者及其它，如：工程技术人员，特殊教育工作者，语</a:t>
            </a:r>
            <a:r>
              <a:rPr lang="zh-CN" altLang="en-US" sz="3600" b="1" dirty="0"/>
              <a:t>言</a:t>
            </a:r>
            <a:r>
              <a:rPr lang="zh-CN" altLang="en-US" sz="3600" b="1" dirty="0" smtClean="0"/>
              <a:t>教学专家等</a:t>
            </a:r>
            <a:endParaRPr lang="en-US" altLang="zh-CN" sz="3600" b="1" dirty="0" smtClean="0"/>
          </a:p>
          <a:p>
            <a:pPr lvl="1"/>
            <a:r>
              <a:rPr lang="zh-CN" altLang="en-US" sz="3600" b="1" dirty="0" smtClean="0"/>
              <a:t>经</a:t>
            </a:r>
            <a:r>
              <a:rPr lang="zh-CN" altLang="en-US" sz="3600" b="1" dirty="0"/>
              <a:t>过两轮各</a:t>
            </a:r>
            <a:r>
              <a:rPr lang="en-US" altLang="zh-CN" sz="3600" b="1" dirty="0"/>
              <a:t>20</a:t>
            </a:r>
            <a:r>
              <a:rPr lang="zh-CN" altLang="en-US" sz="3600" b="1" dirty="0"/>
              <a:t>天在线公开征求意见，</a:t>
            </a:r>
            <a:r>
              <a:rPr lang="en-US" altLang="zh-CN" sz="3600" b="1" dirty="0"/>
              <a:t>20</a:t>
            </a:r>
            <a:r>
              <a:rPr lang="zh-CN" altLang="en-US" sz="3600" b="1" dirty="0"/>
              <a:t>万人浏览，提出修改意见</a:t>
            </a:r>
            <a:endParaRPr lang="en-US" altLang="zh-CN" sz="3600" b="1" dirty="0"/>
          </a:p>
          <a:p>
            <a:pPr lvl="1"/>
            <a:r>
              <a:rPr lang="en-US" altLang="zh-CN" sz="3600" b="1" dirty="0"/>
              <a:t>20</a:t>
            </a:r>
            <a:r>
              <a:rPr lang="zh-CN" altLang="en-US" sz="3600" b="1" dirty="0"/>
              <a:t>个与教育、科学和技术有关的全国性机构和组织审</a:t>
            </a:r>
            <a:r>
              <a:rPr lang="zh-CN" altLang="en-US" sz="3600" b="1" dirty="0" smtClean="0"/>
              <a:t>阅</a:t>
            </a:r>
            <a:endParaRPr lang="en-US" altLang="zh-CN" sz="3600" b="1" dirty="0" smtClean="0"/>
          </a:p>
          <a:p>
            <a:pPr lvl="1"/>
            <a:r>
              <a:rPr lang="en-US" altLang="zh-CN" sz="3600" b="1" dirty="0" smtClean="0"/>
              <a:t>2013</a:t>
            </a:r>
            <a:r>
              <a:rPr lang="zh-CN" altLang="en-US" sz="3600" b="1" dirty="0" smtClean="0"/>
              <a:t>年出版</a:t>
            </a:r>
            <a:endParaRPr lang="en-US" altLang="zh-CN" sz="3600" b="1" dirty="0"/>
          </a:p>
          <a:p>
            <a:endParaRPr lang="en-US" dirty="0"/>
          </a:p>
        </p:txBody>
      </p:sp>
    </p:spTree>
    <p:extLst>
      <p:ext uri="{BB962C8B-B14F-4D97-AF65-F5344CB8AC3E}">
        <p14:creationId xmlns:p14="http://schemas.microsoft.com/office/powerpoint/2010/main" val="40599376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48342"/>
            <a:ext cx="11207262" cy="6298643"/>
          </a:xfrm>
        </p:spPr>
        <p:txBody>
          <a:bodyPr/>
          <a:lstStyle/>
          <a:p>
            <a:endParaRPr lang="en-US" altLang="zh-CN" sz="3200" b="1" dirty="0" smtClean="0"/>
          </a:p>
          <a:p>
            <a:r>
              <a:rPr lang="zh-CN" altLang="en-US" sz="3600" b="1" dirty="0" smtClean="0"/>
              <a:t>标</a:t>
            </a:r>
            <a:r>
              <a:rPr lang="zh-CN" altLang="en-US" sz="3600" b="1" dirty="0"/>
              <a:t>准制定原因</a:t>
            </a:r>
            <a:endParaRPr lang="en-US" altLang="zh-CN" sz="3600" b="1" dirty="0"/>
          </a:p>
          <a:p>
            <a:pPr lvl="1"/>
            <a:r>
              <a:rPr lang="en-US" altLang="zh-CN" sz="3600" b="1" dirty="0"/>
              <a:t>1996 </a:t>
            </a:r>
            <a:r>
              <a:rPr lang="zh-CN" altLang="en-US" sz="3600" b="1" dirty="0"/>
              <a:t>科学标准已</a:t>
            </a:r>
            <a:r>
              <a:rPr lang="en-US" altLang="zh-CN" sz="3600" b="1" dirty="0"/>
              <a:t>15</a:t>
            </a:r>
            <a:r>
              <a:rPr lang="zh-CN" altLang="en-US" sz="3600" b="1" dirty="0"/>
              <a:t>年，科学</a:t>
            </a:r>
            <a:r>
              <a:rPr lang="en-US" altLang="zh-CN" sz="3600" b="1" dirty="0"/>
              <a:t>/</a:t>
            </a:r>
            <a:r>
              <a:rPr lang="zh-CN" altLang="en-US" sz="3600" b="1" dirty="0"/>
              <a:t>科学教育</a:t>
            </a:r>
            <a:r>
              <a:rPr lang="en-US" altLang="zh-CN" sz="3600" b="1" dirty="0"/>
              <a:t>/</a:t>
            </a:r>
            <a:r>
              <a:rPr lang="zh-CN" altLang="en-US" sz="3600" b="1" dirty="0"/>
              <a:t>创新驱动的经济发展</a:t>
            </a:r>
            <a:endParaRPr lang="en-US" altLang="zh-CN" sz="3600" b="1" dirty="0"/>
          </a:p>
          <a:p>
            <a:pPr lvl="1"/>
            <a:r>
              <a:rPr lang="zh-CN" altLang="en-US" sz="3600" b="1" dirty="0"/>
              <a:t>太少的学生愿意进入</a:t>
            </a:r>
            <a:r>
              <a:rPr lang="en-US" altLang="zh-CN" sz="3600" b="1" dirty="0"/>
              <a:t>STEM</a:t>
            </a:r>
            <a:r>
              <a:rPr lang="zh-CN" altLang="en-US" sz="3600" b="1" dirty="0"/>
              <a:t>领域学习和工</a:t>
            </a:r>
            <a:r>
              <a:rPr lang="zh-CN" altLang="en-US" sz="3600" b="1" dirty="0" smtClean="0"/>
              <a:t>作</a:t>
            </a:r>
            <a:endParaRPr lang="en-US" altLang="zh-CN" sz="3600" b="1" dirty="0" smtClean="0"/>
          </a:p>
          <a:p>
            <a:r>
              <a:rPr lang="zh-CN" altLang="en-US" sz="3600" b="1" dirty="0"/>
              <a:t>特</a:t>
            </a:r>
            <a:r>
              <a:rPr lang="zh-CN" altLang="en-US" sz="3600" b="1" dirty="0" smtClean="0"/>
              <a:t>点</a:t>
            </a:r>
            <a:r>
              <a:rPr lang="zh-CN" altLang="en-US" sz="3600" b="1" dirty="0"/>
              <a:t>：</a:t>
            </a:r>
            <a:r>
              <a:rPr lang="zh-CN" altLang="en-US" sz="3600" b="1" dirty="0" smtClean="0"/>
              <a:t>三位一体</a:t>
            </a:r>
            <a:endParaRPr lang="en-US" altLang="zh-CN" sz="3600" b="1" dirty="0"/>
          </a:p>
          <a:p>
            <a:pPr lvl="1"/>
            <a:r>
              <a:rPr lang="zh-CN" altLang="en-US" sz="3600" b="1" dirty="0" smtClean="0"/>
              <a:t>科学和工程实践</a:t>
            </a:r>
            <a:endParaRPr lang="en-US" altLang="zh-CN" sz="3600" b="1" dirty="0"/>
          </a:p>
          <a:p>
            <a:pPr lvl="1"/>
            <a:r>
              <a:rPr lang="zh-CN" altLang="en-US" sz="3600" b="1" dirty="0" smtClean="0"/>
              <a:t>跨学科概念</a:t>
            </a:r>
            <a:endParaRPr lang="en-US" altLang="zh-CN" sz="3600" b="1" dirty="0"/>
          </a:p>
          <a:p>
            <a:pPr lvl="1"/>
            <a:r>
              <a:rPr lang="zh-CN" altLang="en-US" sz="3600" b="1" dirty="0" smtClean="0"/>
              <a:t>学科核心概念</a:t>
            </a:r>
            <a:endParaRPr lang="en-US" altLang="zh-CN" sz="3600" b="1" dirty="0" smtClean="0"/>
          </a:p>
          <a:p>
            <a:pPr lvl="2"/>
            <a:endParaRPr lang="en-US" altLang="zh-CN" dirty="0" smtClean="0"/>
          </a:p>
          <a:p>
            <a:pPr lvl="1"/>
            <a:endParaRPr lang="en-US" altLang="zh-CN" dirty="0" smtClean="0"/>
          </a:p>
          <a:p>
            <a:endParaRPr lang="en-US" altLang="zh-CN" dirty="0"/>
          </a:p>
          <a:p>
            <a:endParaRPr lang="en-US" dirty="0"/>
          </a:p>
        </p:txBody>
      </p:sp>
      <p:pic>
        <p:nvPicPr>
          <p:cNvPr id="4" name="Picture 3"/>
          <p:cNvPicPr>
            <a:picLocks noChangeAspect="1"/>
          </p:cNvPicPr>
          <p:nvPr/>
        </p:nvPicPr>
        <p:blipFill>
          <a:blip r:embed="rId2"/>
          <a:stretch>
            <a:fillRect/>
          </a:stretch>
        </p:blipFill>
        <p:spPr>
          <a:xfrm>
            <a:off x="6761551" y="3677465"/>
            <a:ext cx="4655128" cy="2161309"/>
          </a:xfrm>
          <a:prstGeom prst="rect">
            <a:avLst/>
          </a:prstGeom>
        </p:spPr>
      </p:pic>
    </p:spTree>
    <p:extLst>
      <p:ext uri="{BB962C8B-B14F-4D97-AF65-F5344CB8AC3E}">
        <p14:creationId xmlns:p14="http://schemas.microsoft.com/office/powerpoint/2010/main" val="2226140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36115" y="-896815"/>
            <a:ext cx="14731372" cy="8282353"/>
          </a:xfrm>
          <a:prstGeom prst="rect">
            <a:avLst/>
          </a:prstGeom>
        </p:spPr>
      </p:pic>
    </p:spTree>
    <p:extLst>
      <p:ext uri="{BB962C8B-B14F-4D97-AF65-F5344CB8AC3E}">
        <p14:creationId xmlns:p14="http://schemas.microsoft.com/office/powerpoint/2010/main" val="24833814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466493" y="-3451734"/>
            <a:ext cx="20116801" cy="11310177"/>
          </a:xfrm>
          <a:prstGeom prst="rect">
            <a:avLst/>
          </a:prstGeom>
        </p:spPr>
      </p:pic>
    </p:spTree>
    <p:extLst>
      <p:ext uri="{BB962C8B-B14F-4D97-AF65-F5344CB8AC3E}">
        <p14:creationId xmlns:p14="http://schemas.microsoft.com/office/powerpoint/2010/main" val="15277217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890731" y="-250581"/>
            <a:ext cx="25349850" cy="14252331"/>
          </a:xfrm>
          <a:prstGeom prst="rect">
            <a:avLst/>
          </a:prstGeom>
        </p:spPr>
      </p:pic>
    </p:spTree>
    <p:extLst>
      <p:ext uri="{BB962C8B-B14F-4D97-AF65-F5344CB8AC3E}">
        <p14:creationId xmlns:p14="http://schemas.microsoft.com/office/powerpoint/2010/main" val="42112992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5648</TotalTime>
  <Words>1897</Words>
  <Application>Microsoft Office PowerPoint</Application>
  <PresentationFormat>Widescreen</PresentationFormat>
  <Paragraphs>197</Paragraphs>
  <Slides>35</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宋体</vt:lpstr>
      <vt:lpstr>Arial</vt:lpstr>
      <vt:lpstr>Calibri</vt:lpstr>
      <vt:lpstr>Calibri Light</vt:lpstr>
      <vt:lpstr>Wingdings</vt:lpstr>
      <vt:lpstr>Office Theme</vt:lpstr>
      <vt:lpstr> 怎样设计3 D 学习的科学课？ ---美国新一代科学标准和教学改革</vt:lpstr>
      <vt:lpstr>PowerPoint Presentation</vt:lpstr>
      <vt:lpstr>美国新一代科学标准 Next Generation Science Standards (NGSS,2013)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新一代科学标准（NGSS，2013）vs.  国家科学教育标准(NSES, 1996)</vt:lpstr>
      <vt:lpstr>PowerPoint Presentation</vt:lpstr>
      <vt:lpstr>跨学科概念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两个案例比较</vt:lpstr>
      <vt:lpstr>PowerPoint Presentation</vt:lpstr>
      <vt:lpstr>PowerPoint Presentation</vt:lpstr>
      <vt:lpstr>PowerPoint Presentation</vt:lpstr>
      <vt:lpstr>PowerPoint Presentation</vt:lpstr>
      <vt:lpstr>PowerPoint Presentation</vt:lpstr>
      <vt:lpstr>PowerPoint Presentation</vt:lpstr>
      <vt:lpstr>科学实践(scientific practices) </vt:lpstr>
      <vt:lpstr>PowerPoint Presentation</vt:lpstr>
      <vt:lpstr>PowerPoint Presentation</vt:lpstr>
      <vt:lpstr>PowerPoint Presentation</vt:lpstr>
      <vt:lpstr>科学实践是教学内容意味着什么？。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weitian jiang</dc:creator>
  <cp:lastModifiedBy>weitian jiang</cp:lastModifiedBy>
  <cp:revision>816</cp:revision>
  <dcterms:created xsi:type="dcterms:W3CDTF">2016-02-28T17:44:20Z</dcterms:created>
  <dcterms:modified xsi:type="dcterms:W3CDTF">2016-11-19T14:00:51Z</dcterms:modified>
</cp:coreProperties>
</file>