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ags/tag2.xml" ContentType="application/vnd.openxmlformats-officedocument.presentationml.tags+xml"/>
  <Default Extension="jpeg" ContentType="image/jpeg"/>
  <Override PartName="/ppt/tags/tag3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7" r:id="rId2"/>
    <p:sldId id="302" r:id="rId3"/>
    <p:sldId id="333" r:id="rId4"/>
    <p:sldId id="345" r:id="rId5"/>
    <p:sldId id="344" r:id="rId6"/>
    <p:sldId id="346" r:id="rId7"/>
    <p:sldId id="348" r:id="rId8"/>
    <p:sldId id="337" r:id="rId9"/>
    <p:sldId id="347" r:id="rId10"/>
    <p:sldId id="352" r:id="rId11"/>
    <p:sldId id="349" r:id="rId12"/>
    <p:sldId id="353" r:id="rId13"/>
    <p:sldId id="318" r:id="rId14"/>
    <p:sldId id="360" r:id="rId15"/>
    <p:sldId id="295" r:id="rId16"/>
    <p:sldId id="341" r:id="rId17"/>
    <p:sldId id="354" r:id="rId18"/>
    <p:sldId id="28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6699"/>
    <a:srgbClr val="468DE4"/>
    <a:srgbClr val="33FD2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8" autoAdjust="0"/>
    <p:restoredTop sz="94660"/>
  </p:normalViewPr>
  <p:slideViewPr>
    <p:cSldViewPr>
      <p:cViewPr varScale="1">
        <p:scale>
          <a:sx n="67" d="100"/>
          <a:sy n="67" d="100"/>
        </p:scale>
        <p:origin x="-129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7633697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631622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157192"/>
            <a:ext cx="91440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小学科学教学网资源建设团队  章俐鑫 </a:t>
            </a:r>
            <a:endParaRPr lang="en-US" altLang="zh-CN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437418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866046"/>
            <a:ext cx="91440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观察我们的身体</a:t>
            </a: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84652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/>
              <a:t> 教科版二年级下册第一单元第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8870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ChangeArrowheads="1"/>
          </p:cNvSpPr>
          <p:nvPr/>
        </p:nvSpPr>
        <p:spPr bwMode="auto">
          <a:xfrm rot="21444136">
            <a:off x="1301377" y="707284"/>
            <a:ext cx="685800" cy="1857634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4"/>
          <p:cNvGrpSpPr/>
          <p:nvPr/>
        </p:nvGrpSpPr>
        <p:grpSpPr bwMode="auto">
          <a:xfrm flipH="1">
            <a:off x="316941" y="369704"/>
            <a:ext cx="2471936" cy="1152128"/>
            <a:chOff x="2479904" y="117035"/>
            <a:chExt cx="1703715" cy="754008"/>
          </a:xfrm>
        </p:grpSpPr>
        <p:sp>
          <p:nvSpPr>
            <p:cNvPr id="8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8877" y="2858520"/>
            <a:ext cx="3429852" cy="3110659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0278" y="2882677"/>
            <a:ext cx="3429852" cy="30850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39413"/>
            <a:ext cx="2825819" cy="3114823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2987824" y="770253"/>
            <a:ext cx="5904656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ea typeface="华文楷体" panose="02010600040101010101" pitchFamily="2" charset="-122"/>
              </a:rPr>
              <a:t>摸</a:t>
            </a:r>
            <a:r>
              <a:rPr lang="zh-CN" altLang="en-US" sz="3600" b="1" dirty="0">
                <a:ea typeface="华文楷体" panose="02010600040101010101" pitchFamily="2" charset="-122"/>
              </a:rPr>
              <a:t>一摸胳膊、手、小腿等部位，感觉皮肤下面有什么。</a:t>
            </a:r>
          </a:p>
        </p:txBody>
      </p:sp>
      <p:sp>
        <p:nvSpPr>
          <p:cNvPr id="2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792" y="599730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9038" y="415550"/>
            <a:ext cx="5505450" cy="63722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707904" y="4005064"/>
            <a:ext cx="4896544" cy="2432315"/>
          </a:xfrm>
          <a:prstGeom prst="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376334"/>
            <a:ext cx="3096344" cy="58477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prstClr val="black"/>
                </a:solidFill>
                <a:sym typeface="+mn-ea"/>
              </a:rPr>
              <a:t>活动手册第</a:t>
            </a:r>
            <a:r>
              <a:rPr lang="en-US" altLang="zh-CN" sz="3200" b="1" dirty="0">
                <a:solidFill>
                  <a:prstClr val="black"/>
                </a:solidFill>
                <a:sym typeface="+mn-ea"/>
              </a:rPr>
              <a:t>12</a:t>
            </a:r>
            <a:r>
              <a:rPr lang="zh-CN" altLang="en-US" sz="3200" b="1" dirty="0">
                <a:solidFill>
                  <a:prstClr val="black"/>
                </a:solidFill>
                <a:sym typeface="+mn-ea"/>
              </a:rPr>
              <a:t>页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79512" y="1772816"/>
            <a:ext cx="3096344" cy="41174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ea typeface="华文楷体" panose="02010600040101010101" pitchFamily="2" charset="-122"/>
              </a:rPr>
              <a:t>1.</a:t>
            </a:r>
            <a:r>
              <a:rPr lang="zh-CN" altLang="en-US" sz="3600" b="1" dirty="0" smtClean="0">
                <a:ea typeface="华文楷体" panose="02010600040101010101" pitchFamily="2" charset="-122"/>
              </a:rPr>
              <a:t>把按在纸上，按照手的轮廓描下来。</a:t>
            </a:r>
            <a:endParaRPr lang="en-US" altLang="zh-CN" sz="3600" b="1" dirty="0" smtClean="0"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ea typeface="华文楷体" panose="02010600040101010101" pitchFamily="2" charset="-122"/>
              </a:rPr>
              <a:t>2.</a:t>
            </a:r>
            <a:r>
              <a:rPr lang="zh-CN" altLang="en-US" sz="3600" b="1" dirty="0" smtClean="0">
                <a:ea typeface="华文楷体" panose="02010600040101010101" pitchFamily="2" charset="-122"/>
              </a:rPr>
              <a:t>把观察</a:t>
            </a:r>
            <a:r>
              <a:rPr lang="zh-CN" altLang="en-US" sz="3600" b="1" dirty="0">
                <a:ea typeface="华文楷体" panose="02010600040101010101" pitchFamily="2" charset="-122"/>
              </a:rPr>
              <a:t>到的</a:t>
            </a:r>
            <a:r>
              <a:rPr lang="zh-CN" altLang="en-US" sz="3600" b="1" dirty="0" smtClean="0">
                <a:ea typeface="华文楷体" panose="02010600040101010101" pitchFamily="2" charset="-122"/>
              </a:rPr>
              <a:t>内容画下来</a:t>
            </a:r>
            <a:r>
              <a:rPr lang="zh-CN" altLang="en-US" sz="3600" b="1" dirty="0">
                <a:ea typeface="华文楷体" panose="02010600040101010101" pitchFamily="2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 noChangeArrowheads="1"/>
          </p:cNvSpPr>
          <p:nvPr/>
        </p:nvSpPr>
        <p:spPr bwMode="auto">
          <a:xfrm rot="21444136">
            <a:off x="1301377" y="707284"/>
            <a:ext cx="685800" cy="1857634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4"/>
          <p:cNvGrpSpPr/>
          <p:nvPr/>
        </p:nvGrpSpPr>
        <p:grpSpPr bwMode="auto">
          <a:xfrm flipH="1">
            <a:off x="316941" y="369704"/>
            <a:ext cx="2471936" cy="1152128"/>
            <a:chOff x="2479904" y="117035"/>
            <a:chExt cx="1703715" cy="754008"/>
          </a:xfrm>
        </p:grpSpPr>
        <p:sp>
          <p:nvSpPr>
            <p:cNvPr id="8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203849" y="548680"/>
            <a:ext cx="532859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听</a:t>
            </a:r>
            <a:r>
              <a:rPr lang="zh-CN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一听同学的腹部和背部，哪里有声音？</a:t>
            </a:r>
            <a:endParaRPr lang="zh-CN" altLang="en-US" sz="3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398" y="2766428"/>
            <a:ext cx="4028230" cy="362330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766429"/>
            <a:ext cx="4028230" cy="3623309"/>
          </a:xfrm>
          <a:prstGeom prst="rect">
            <a:avLst/>
          </a:prstGeom>
        </p:spPr>
      </p:pic>
      <p:sp>
        <p:nvSpPr>
          <p:cNvPr id="2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792" y="599730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4"/>
          <p:cNvGrpSpPr/>
          <p:nvPr/>
        </p:nvGrpSpPr>
        <p:grpSpPr bwMode="auto">
          <a:xfrm flipH="1">
            <a:off x="467544" y="54868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9845" y="83671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研讨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1</a:t>
            </a: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98782"/>
            <a:ext cx="4968552" cy="2723335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3779912" y="1268760"/>
            <a:ext cx="4680520" cy="16244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刚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才我们用了哪几种方法观察身体？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8425" y="3789040"/>
            <a:ext cx="1072119" cy="720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36" y="4729307"/>
            <a:ext cx="1072119" cy="81174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036" y="5736422"/>
            <a:ext cx="1074508" cy="770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0" name="组合 4"/>
          <p:cNvGrpSpPr/>
          <p:nvPr/>
        </p:nvGrpSpPr>
        <p:grpSpPr bwMode="auto">
          <a:xfrm flipH="1">
            <a:off x="467544" y="54868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9845" y="83671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研讨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98782"/>
            <a:ext cx="4968552" cy="2723335"/>
          </a:xfrm>
          <a:prstGeom prst="rect">
            <a:avLst/>
          </a:prstGeom>
          <a:noFill/>
        </p:spPr>
      </p:pic>
      <p:sp>
        <p:nvSpPr>
          <p:cNvPr id="22" name="矩形 21"/>
          <p:cNvSpPr/>
          <p:nvPr/>
        </p:nvSpPr>
        <p:spPr>
          <a:xfrm>
            <a:off x="3491880" y="1268760"/>
            <a:ext cx="48245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说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说观察中的新发现和想研究的问题。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-26988"/>
            <a:ext cx="9144000" cy="10763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l" eaLnBrk="1" fontAlgn="auto" hangingPunct="1">
              <a:defRPr/>
            </a:pPr>
            <a:r>
              <a:rPr lang="en-US" altLang="zh-CN" sz="28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      </a:t>
            </a: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根据人体结构图，联系我们观</a:t>
            </a:r>
          </a:p>
          <a:p>
            <a:pPr algn="l" eaLnBrk="1" fontAlgn="auto" hangingPunct="1">
              <a:defRPr/>
            </a:pPr>
            <a:r>
              <a:rPr lang="zh-CN" sz="3200" b="1" noProof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        察中的发现，想想它们可能是什么。</a:t>
            </a:r>
          </a:p>
        </p:txBody>
      </p:sp>
      <p:pic>
        <p:nvPicPr>
          <p:cNvPr id="8197" name="Picture 9" descr="https://img.zcool.cn/community/018d0b554bebe6000001bf72f78fbb.jpg@1280w_1l_2o_100s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961" r="17786"/>
          <a:stretch>
            <a:fillRect/>
          </a:stretch>
        </p:blipFill>
        <p:spPr bwMode="auto">
          <a:xfrm>
            <a:off x="2857500" y="1412875"/>
            <a:ext cx="2257425" cy="4567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11" descr="http://himg2.huanqiu.com/attachment2010/2016/0812/201608121238339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7350" y="1557338"/>
            <a:ext cx="3095625" cy="467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6"/>
          <p:cNvSpPr>
            <a:spLocks noChangeArrowheads="1"/>
          </p:cNvSpPr>
          <p:nvPr/>
        </p:nvSpPr>
        <p:spPr bwMode="auto">
          <a:xfrm rot="21444136">
            <a:off x="1098589" y="34694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4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拓展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1</a:t>
            </a:r>
          </a:p>
        </p:txBody>
      </p:sp>
      <p:pic>
        <p:nvPicPr>
          <p:cNvPr id="8196" name="Picture 2" descr="http://img.sootuu.com/vector/200801/206/0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413" y="1557338"/>
            <a:ext cx="2043112" cy="4630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098589" y="34694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20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996952"/>
            <a:ext cx="6120680" cy="3354833"/>
          </a:xfrm>
          <a:prstGeom prst="rect">
            <a:avLst/>
          </a:prstGeom>
          <a:noFill/>
        </p:spPr>
      </p:pic>
      <p:sp>
        <p:nvSpPr>
          <p:cNvPr id="16" name="矩形 15"/>
          <p:cNvSpPr/>
          <p:nvPr/>
        </p:nvSpPr>
        <p:spPr>
          <a:xfrm>
            <a:off x="3635896" y="980728"/>
            <a:ext cx="42904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可</a:t>
            </a: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以用尺子量一量我们的身体。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356992"/>
            <a:ext cx="1700927" cy="2470283"/>
          </a:xfrm>
          <a:prstGeom prst="rect">
            <a:avLst/>
          </a:prstGeom>
        </p:spPr>
      </p:pic>
      <p:sp>
        <p:nvSpPr>
          <p:cNvPr id="3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拓展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rrowheads="1"/>
          </p:cNvSpPr>
          <p:nvPr/>
        </p:nvSpPr>
        <p:spPr bwMode="auto">
          <a:xfrm rot="21444136">
            <a:off x="1098589" y="34694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4"/>
          <p:cNvGrpSpPr/>
          <p:nvPr/>
        </p:nvGrpSpPr>
        <p:grpSpPr bwMode="auto">
          <a:xfrm flipH="1">
            <a:off x="251520" y="188640"/>
            <a:ext cx="2471936" cy="1152128"/>
            <a:chOff x="2479904" y="117035"/>
            <a:chExt cx="1703715" cy="754008"/>
          </a:xfrm>
        </p:grpSpPr>
        <p:sp>
          <p:nvSpPr>
            <p:cNvPr id="11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55576" y="47667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拓展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433" y="294699"/>
            <a:ext cx="5670536" cy="6563302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3347864" y="2360193"/>
            <a:ext cx="5040560" cy="1644872"/>
          </a:xfrm>
          <a:prstGeom prst="rect">
            <a:avLst/>
          </a:prstGeom>
          <a:noFill/>
          <a:ln w="603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52" y="2953514"/>
            <a:ext cx="2392397" cy="34745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solidFill>
                  <a:schemeClr val="tx1"/>
                </a:solidFill>
              </a:rPr>
              <a:t>    本课件和配套教案版权归小学科学教学网资源建设团队所有，供全国小学科学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教师个人在课堂教学中无偿</a:t>
            </a:r>
            <a:r>
              <a:rPr lang="zh-CN" altLang="en-US" sz="3600" b="1" dirty="0">
                <a:solidFill>
                  <a:schemeClr val="tx1"/>
                </a:solidFill>
              </a:rPr>
              <a:t>使用。其他网站或个人想要转载，请与资源建设团队联系；如果其他网站或个人用于赢利，我们保留追究的权利！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 noChangeArrowheads="1"/>
          </p:cNvSpPr>
          <p:nvPr/>
        </p:nvSpPr>
        <p:spPr bwMode="auto">
          <a:xfrm rot="21444136">
            <a:off x="1338108" y="471398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6" name="组合 4"/>
          <p:cNvGrpSpPr/>
          <p:nvPr/>
        </p:nvGrpSpPr>
        <p:grpSpPr bwMode="auto">
          <a:xfrm flipH="1">
            <a:off x="299864" y="333400"/>
            <a:ext cx="304800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91197" y="657656"/>
            <a:ext cx="297583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  <a:sym typeface="+mn-ea"/>
              </a:rPr>
              <a:t>猜猜我是谁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grpSp>
        <p:nvGrpSpPr>
          <p:cNvPr id="12" name="组合 4"/>
          <p:cNvGrpSpPr/>
          <p:nvPr/>
        </p:nvGrpSpPr>
        <p:grpSpPr bwMode="auto">
          <a:xfrm>
            <a:off x="1190625" y="1938959"/>
            <a:ext cx="7329170" cy="4449445"/>
            <a:chOff x="-979833" y="640333"/>
            <a:chExt cx="8740637" cy="5838078"/>
          </a:xfrm>
        </p:grpSpPr>
        <p:pic>
          <p:nvPicPr>
            <p:cNvPr id="15" name="Picture 6" descr="http://p3.so.qhmsg.com/bdr/200_200_/t01d6cbfb4e67eacb68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979833" y="2709114"/>
              <a:ext cx="3505494" cy="37692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8" descr="http://58pic.ooopic.com/58pic/16/58/56/47b58PICuRZ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9164" y="2583303"/>
              <a:ext cx="4481640" cy="36743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14" descr="http://g-ec4.images-amazon.com/images/G/28/BOOK-Catalog/annaww2/B003ZS5R70_01_AMZN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5276" t="4791" r="4205" b="9290"/>
            <a:stretch>
              <a:fillRect/>
            </a:stretch>
          </p:blipFill>
          <p:spPr bwMode="auto">
            <a:xfrm>
              <a:off x="3806645" y="640333"/>
              <a:ext cx="2347463" cy="22281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0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5253" y="305517"/>
            <a:ext cx="117184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82495" y="1592580"/>
            <a:ext cx="2716530" cy="160909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 noChangeArrowheads="1"/>
          </p:cNvSpPr>
          <p:nvPr/>
        </p:nvSpPr>
        <p:spPr bwMode="auto">
          <a:xfrm rot="21444136">
            <a:off x="1338108" y="471398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" name="组合 4"/>
          <p:cNvGrpSpPr/>
          <p:nvPr/>
        </p:nvGrpSpPr>
        <p:grpSpPr bwMode="auto">
          <a:xfrm flipH="1">
            <a:off x="299864" y="333400"/>
            <a:ext cx="3048000" cy="1295400"/>
            <a:chOff x="2479904" y="117035"/>
            <a:chExt cx="1703715" cy="754008"/>
          </a:xfrm>
        </p:grpSpPr>
        <p:sp>
          <p:nvSpPr>
            <p:cNvPr id="7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16322" y="657656"/>
            <a:ext cx="2975832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  <a:sym typeface="+mn-ea"/>
              </a:rPr>
              <a:t>猜猜我是谁</a:t>
            </a:r>
            <a:endParaRPr lang="zh-CN" altLang="en-US" sz="3600" b="1" dirty="0">
              <a:latin typeface="方正静蕾简体"/>
              <a:ea typeface="方正静蕾简体"/>
              <a:cs typeface="方正静蕾简体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184" y="2927460"/>
            <a:ext cx="3528662" cy="344902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239" y="1304253"/>
            <a:ext cx="3746465" cy="458076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9320" y="5830404"/>
            <a:ext cx="1323160" cy="622931"/>
          </a:xfrm>
          <a:prstGeom prst="rect">
            <a:avLst/>
          </a:prstGeom>
        </p:spPr>
      </p:pic>
      <p:pic>
        <p:nvPicPr>
          <p:cNvPr id="19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69320" y="456901"/>
            <a:ext cx="117184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" name="组合 4"/>
          <p:cNvGrpSpPr/>
          <p:nvPr/>
        </p:nvGrpSpPr>
        <p:grpSpPr bwMode="auto">
          <a:xfrm flipH="1">
            <a:off x="467544" y="548680"/>
            <a:ext cx="2471936" cy="1152128"/>
            <a:chOff x="2479904" y="117035"/>
            <a:chExt cx="1703715" cy="754008"/>
          </a:xfrm>
        </p:grpSpPr>
        <p:sp>
          <p:nvSpPr>
            <p:cNvPr id="15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71600" y="836712"/>
            <a:ext cx="164315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聚焦</a:t>
            </a:r>
          </a:p>
        </p:txBody>
      </p:sp>
      <p:sp>
        <p:nvSpPr>
          <p:cNvPr id="24" name="矩形 23"/>
          <p:cNvSpPr/>
          <p:nvPr/>
        </p:nvSpPr>
        <p:spPr>
          <a:xfrm>
            <a:off x="3203848" y="620688"/>
            <a:ext cx="561662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/>
              <a:t>讨</a:t>
            </a:r>
            <a:r>
              <a:rPr lang="zh-CN" altLang="en-US" sz="4000" b="1" dirty="0"/>
              <a:t>论：关于我们的身体，你知道些什么？</a:t>
            </a:r>
          </a:p>
        </p:txBody>
      </p:sp>
      <p:pic>
        <p:nvPicPr>
          <p:cNvPr id="28" name="Picture 2" descr="https://i01picsos.sogoucdn.com/3de8065040c4bdf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27784" y="4090041"/>
            <a:ext cx="4968552" cy="2723335"/>
          </a:xfrm>
          <a:prstGeom prst="rect">
            <a:avLst/>
          </a:prstGeom>
          <a:noFill/>
        </p:spPr>
      </p:pic>
      <p:sp>
        <p:nvSpPr>
          <p:cNvPr id="30" name="云形标注 29"/>
          <p:cNvSpPr/>
          <p:nvPr/>
        </p:nvSpPr>
        <p:spPr>
          <a:xfrm>
            <a:off x="6156176" y="3081929"/>
            <a:ext cx="1944216" cy="1083568"/>
          </a:xfrm>
          <a:prstGeom prst="cloudCallout">
            <a:avLst>
              <a:gd name="adj1" fmla="val -38167"/>
              <a:gd name="adj2" fmla="val 90553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6660232" y="3369961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头？</a:t>
            </a:r>
          </a:p>
        </p:txBody>
      </p:sp>
      <p:sp>
        <p:nvSpPr>
          <p:cNvPr id="32" name="云形标注 31"/>
          <p:cNvSpPr/>
          <p:nvPr/>
        </p:nvSpPr>
        <p:spPr>
          <a:xfrm>
            <a:off x="971600" y="3730001"/>
            <a:ext cx="1656184" cy="1083568"/>
          </a:xfrm>
          <a:prstGeom prst="cloudCallout">
            <a:avLst>
              <a:gd name="adj1" fmla="val 74424"/>
              <a:gd name="adj2" fmla="val 6753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259632" y="4018033"/>
            <a:ext cx="12241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皮肤？</a:t>
            </a:r>
          </a:p>
        </p:txBody>
      </p:sp>
      <p:sp>
        <p:nvSpPr>
          <p:cNvPr id="34" name="云形标注 33"/>
          <p:cNvSpPr/>
          <p:nvPr/>
        </p:nvSpPr>
        <p:spPr>
          <a:xfrm>
            <a:off x="3347864" y="3225945"/>
            <a:ext cx="1944216" cy="1083568"/>
          </a:xfrm>
          <a:prstGeom prst="cloudCallout">
            <a:avLst>
              <a:gd name="adj1" fmla="val 25968"/>
              <a:gd name="adj2" fmla="val 86717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564890" y="3514090"/>
            <a:ext cx="15113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/>
              <a:t>手和脚？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 animBg="1"/>
      <p:bldP spid="33" grpId="0"/>
      <p:bldP spid="34" grpId="0" animBg="1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645" y="879883"/>
            <a:ext cx="6548510" cy="589024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07704" y="312292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/>
              <a:t>人的身体有哪些部分组成？</a:t>
            </a:r>
          </a:p>
        </p:txBody>
      </p:sp>
      <p:sp>
        <p:nvSpPr>
          <p:cNvPr id="10" name="Freeform 6"/>
          <p:cNvSpPr>
            <a:spLocks noChangeArrowheads="1"/>
          </p:cNvSpPr>
          <p:nvPr/>
        </p:nvSpPr>
        <p:spPr bwMode="auto">
          <a:xfrm rot="21444136">
            <a:off x="1314613" y="128102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1" name="组合 4"/>
          <p:cNvGrpSpPr/>
          <p:nvPr/>
        </p:nvGrpSpPr>
        <p:grpSpPr bwMode="auto">
          <a:xfrm flipH="1">
            <a:off x="467544" y="1122720"/>
            <a:ext cx="2471936" cy="1152128"/>
            <a:chOff x="2479904" y="117035"/>
            <a:chExt cx="1703715" cy="754008"/>
          </a:xfrm>
        </p:grpSpPr>
        <p:sp>
          <p:nvSpPr>
            <p:cNvPr id="12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6345" y="1396782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94" y="0"/>
            <a:ext cx="762441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16632"/>
            <a:ext cx="7624412" cy="6858000"/>
          </a:xfrm>
          <a:prstGeom prst="rect">
            <a:avLst/>
          </a:prstGeom>
        </p:spPr>
      </p:pic>
      <p:sp>
        <p:nvSpPr>
          <p:cNvPr id="6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4"/>
          <p:cNvGrpSpPr/>
          <p:nvPr/>
        </p:nvGrpSpPr>
        <p:grpSpPr bwMode="auto">
          <a:xfrm flipH="1">
            <a:off x="547988" y="332656"/>
            <a:ext cx="2471936" cy="1152128"/>
            <a:chOff x="2479904" y="117035"/>
            <a:chExt cx="1703715" cy="754008"/>
          </a:xfrm>
        </p:grpSpPr>
        <p:sp>
          <p:nvSpPr>
            <p:cNvPr id="8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29597" y="625130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  <p:sp>
        <p:nvSpPr>
          <p:cNvPr id="13" name="矩形 12"/>
          <p:cNvSpPr/>
          <p:nvPr/>
        </p:nvSpPr>
        <p:spPr>
          <a:xfrm>
            <a:off x="395536" y="3645024"/>
            <a:ext cx="3600400" cy="17947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/>
              <a:t>你们能拼出他另一半身体吗？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260648"/>
            <a:ext cx="9144000" cy="64633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/>
              <a:t>活动：</a:t>
            </a:r>
            <a:r>
              <a:rPr lang="zh-CN" altLang="en-US" sz="3600" b="1" dirty="0"/>
              <a:t>人体结构拼图</a:t>
            </a:r>
          </a:p>
        </p:txBody>
      </p:sp>
      <p:sp>
        <p:nvSpPr>
          <p:cNvPr id="7" name="矩形 6"/>
          <p:cNvSpPr/>
          <p:nvPr/>
        </p:nvSpPr>
        <p:spPr>
          <a:xfrm>
            <a:off x="5580112" y="1556792"/>
            <a:ext cx="26277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ea typeface="华文楷体" panose="02010600040101010101" pitchFamily="2" charset="-122"/>
              </a:rPr>
              <a:t>活动步骤</a:t>
            </a:r>
            <a:r>
              <a:rPr lang="zh-CN" altLang="en-US" sz="3600" b="1" dirty="0">
                <a:ea typeface="华文楷体" panose="02010600040101010101" pitchFamily="2" charset="-122"/>
              </a:rPr>
              <a:t>：</a:t>
            </a:r>
          </a:p>
        </p:txBody>
      </p:sp>
      <p:sp>
        <p:nvSpPr>
          <p:cNvPr id="17" name="矩形 16"/>
          <p:cNvSpPr/>
          <p:nvPr/>
        </p:nvSpPr>
        <p:spPr>
          <a:xfrm>
            <a:off x="6516216" y="2564904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1.</a:t>
            </a:r>
            <a:r>
              <a:rPr lang="zh-CN" altLang="en-US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取下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524320" y="3429000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2.</a:t>
            </a:r>
            <a:r>
              <a:rPr lang="zh-CN" altLang="en-US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拼图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6516216" y="4294837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3.</a:t>
            </a:r>
            <a:r>
              <a:rPr lang="zh-CN" altLang="en-US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讨论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6524320" y="5158933"/>
            <a:ext cx="18641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4.</a:t>
            </a:r>
            <a:r>
              <a:rPr lang="zh-CN" altLang="en-US" sz="3600" b="1" dirty="0">
                <a:solidFill>
                  <a:prstClr val="black"/>
                </a:solidFill>
                <a:ea typeface="华文楷体" panose="02010600040101010101" pitchFamily="2" charset="-122"/>
              </a:rPr>
              <a:t>整理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71871"/>
            <a:ext cx="3819036" cy="5301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9254" y="116632"/>
            <a:ext cx="7494746" cy="6741368"/>
          </a:xfrm>
          <a:prstGeom prst="rect">
            <a:avLst/>
          </a:prstGeom>
        </p:spPr>
      </p:pic>
      <p:sp>
        <p:nvSpPr>
          <p:cNvPr id="6" name="Freeform 6"/>
          <p:cNvSpPr>
            <a:spLocks noChangeArrowheads="1"/>
          </p:cNvSpPr>
          <p:nvPr/>
        </p:nvSpPr>
        <p:spPr bwMode="auto">
          <a:xfrm rot="21444136">
            <a:off x="1314613" y="706983"/>
            <a:ext cx="685800" cy="2441709"/>
          </a:xfrm>
          <a:custGeom>
            <a:avLst/>
            <a:gdLst/>
            <a:ahLst/>
            <a:cxnLst>
              <a:cxn ang="0">
                <a:pos x="81" y="30"/>
              </a:cxn>
              <a:cxn ang="0">
                <a:pos x="24" y="50"/>
              </a:cxn>
              <a:cxn ang="0">
                <a:pos x="22" y="548"/>
              </a:cxn>
              <a:cxn ang="0">
                <a:pos x="18" y="650"/>
              </a:cxn>
              <a:cxn ang="0">
                <a:pos x="24" y="787"/>
              </a:cxn>
              <a:cxn ang="0">
                <a:pos x="77" y="764"/>
              </a:cxn>
              <a:cxn ang="0">
                <a:pos x="76" y="655"/>
              </a:cxn>
              <a:cxn ang="0">
                <a:pos x="77" y="540"/>
              </a:cxn>
              <a:cxn ang="0">
                <a:pos x="82" y="31"/>
              </a:cxn>
              <a:cxn ang="0">
                <a:pos x="81" y="30"/>
              </a:cxn>
            </a:cxnLst>
            <a:rect l="0" t="0" r="r" b="b"/>
            <a:pathLst>
              <a:path w="118" h="817">
                <a:moveTo>
                  <a:pt x="81" y="30"/>
                </a:moveTo>
                <a:cubicBezTo>
                  <a:pt x="57" y="10"/>
                  <a:pt x="26" y="0"/>
                  <a:pt x="24" y="50"/>
                </a:cubicBezTo>
                <a:cubicBezTo>
                  <a:pt x="23" y="83"/>
                  <a:pt x="23" y="515"/>
                  <a:pt x="22" y="548"/>
                </a:cubicBezTo>
                <a:cubicBezTo>
                  <a:pt x="20" y="582"/>
                  <a:pt x="18" y="616"/>
                  <a:pt x="18" y="650"/>
                </a:cubicBezTo>
                <a:cubicBezTo>
                  <a:pt x="18" y="692"/>
                  <a:pt x="0" y="750"/>
                  <a:pt x="24" y="787"/>
                </a:cubicBezTo>
                <a:cubicBezTo>
                  <a:pt x="45" y="817"/>
                  <a:pt x="75" y="805"/>
                  <a:pt x="77" y="764"/>
                </a:cubicBezTo>
                <a:cubicBezTo>
                  <a:pt x="78" y="728"/>
                  <a:pt x="75" y="691"/>
                  <a:pt x="76" y="655"/>
                </a:cubicBezTo>
                <a:cubicBezTo>
                  <a:pt x="77" y="617"/>
                  <a:pt x="72" y="577"/>
                  <a:pt x="77" y="540"/>
                </a:cubicBezTo>
                <a:cubicBezTo>
                  <a:pt x="84" y="499"/>
                  <a:pt x="118" y="64"/>
                  <a:pt x="82" y="31"/>
                </a:cubicBezTo>
                <a:cubicBezTo>
                  <a:pt x="82" y="31"/>
                  <a:pt x="81" y="31"/>
                  <a:pt x="81" y="30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4"/>
          <p:cNvGrpSpPr/>
          <p:nvPr/>
        </p:nvGrpSpPr>
        <p:grpSpPr bwMode="auto">
          <a:xfrm flipH="1">
            <a:off x="547988" y="332656"/>
            <a:ext cx="2471936" cy="1152128"/>
            <a:chOff x="2479904" y="117035"/>
            <a:chExt cx="1703715" cy="754008"/>
          </a:xfrm>
        </p:grpSpPr>
        <p:sp>
          <p:nvSpPr>
            <p:cNvPr id="8" name="Freeform 13"/>
            <p:cNvSpPr/>
            <p:nvPr/>
          </p:nvSpPr>
          <p:spPr bwMode="auto">
            <a:xfrm>
              <a:off x="2704380" y="126628"/>
              <a:ext cx="1473483" cy="704126"/>
            </a:xfrm>
            <a:custGeom>
              <a:avLst/>
              <a:gdLst>
                <a:gd name="T0" fmla="*/ 2147483647 w 465"/>
                <a:gd name="T1" fmla="*/ 2147483647 h 222"/>
                <a:gd name="T2" fmla="*/ 2147483647 w 465"/>
                <a:gd name="T3" fmla="*/ 2147483647 h 222"/>
                <a:gd name="T4" fmla="*/ 2147483647 w 465"/>
                <a:gd name="T5" fmla="*/ 2147483647 h 222"/>
                <a:gd name="T6" fmla="*/ 2147483647 w 465"/>
                <a:gd name="T7" fmla="*/ 2147483647 h 222"/>
                <a:gd name="T8" fmla="*/ 2147483647 w 465"/>
                <a:gd name="T9" fmla="*/ 2147483647 h 222"/>
                <a:gd name="T10" fmla="*/ 2147483647 w 465"/>
                <a:gd name="T11" fmla="*/ 2147483647 h 222"/>
                <a:gd name="T12" fmla="*/ 2147483647 w 465"/>
                <a:gd name="T13" fmla="*/ 2147483647 h 222"/>
                <a:gd name="T14" fmla="*/ 2147483647 w 465"/>
                <a:gd name="T15" fmla="*/ 2147483647 h 222"/>
                <a:gd name="T16" fmla="*/ 2147483647 w 465"/>
                <a:gd name="T17" fmla="*/ 2147483647 h 222"/>
                <a:gd name="T18" fmla="*/ 2147483647 w 465"/>
                <a:gd name="T19" fmla="*/ 2147483647 h 222"/>
                <a:gd name="T20" fmla="*/ 2147483647 w 465"/>
                <a:gd name="T21" fmla="*/ 2147483647 h 222"/>
                <a:gd name="T22" fmla="*/ 2147483647 w 465"/>
                <a:gd name="T23" fmla="*/ 2147483647 h 222"/>
                <a:gd name="T24" fmla="*/ 2147483647 w 465"/>
                <a:gd name="T25" fmla="*/ 2147483647 h 222"/>
                <a:gd name="T26" fmla="*/ 2147483647 w 465"/>
                <a:gd name="T27" fmla="*/ 2147483647 h 222"/>
                <a:gd name="T28" fmla="*/ 2147483647 w 465"/>
                <a:gd name="T29" fmla="*/ 2147483647 h 22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465"/>
                <a:gd name="T46" fmla="*/ 0 h 222"/>
                <a:gd name="T47" fmla="*/ 465 w 465"/>
                <a:gd name="T48" fmla="*/ 222 h 222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465" h="222">
                  <a:moveTo>
                    <a:pt x="300" y="17"/>
                  </a:moveTo>
                  <a:cubicBezTo>
                    <a:pt x="338" y="21"/>
                    <a:pt x="401" y="20"/>
                    <a:pt x="434" y="32"/>
                  </a:cubicBezTo>
                  <a:cubicBezTo>
                    <a:pt x="445" y="36"/>
                    <a:pt x="442" y="41"/>
                    <a:pt x="447" y="47"/>
                  </a:cubicBezTo>
                  <a:cubicBezTo>
                    <a:pt x="459" y="61"/>
                    <a:pt x="459" y="78"/>
                    <a:pt x="460" y="95"/>
                  </a:cubicBezTo>
                  <a:cubicBezTo>
                    <a:pt x="461" y="122"/>
                    <a:pt x="457" y="147"/>
                    <a:pt x="463" y="173"/>
                  </a:cubicBezTo>
                  <a:cubicBezTo>
                    <a:pt x="465" y="183"/>
                    <a:pt x="450" y="204"/>
                    <a:pt x="443" y="212"/>
                  </a:cubicBezTo>
                  <a:cubicBezTo>
                    <a:pt x="433" y="222"/>
                    <a:pt x="410" y="219"/>
                    <a:pt x="389" y="218"/>
                  </a:cubicBezTo>
                  <a:cubicBezTo>
                    <a:pt x="322" y="215"/>
                    <a:pt x="280" y="202"/>
                    <a:pt x="212" y="199"/>
                  </a:cubicBezTo>
                  <a:cubicBezTo>
                    <a:pt x="192" y="198"/>
                    <a:pt x="17" y="187"/>
                    <a:pt x="12" y="175"/>
                  </a:cubicBezTo>
                  <a:cubicBezTo>
                    <a:pt x="7" y="163"/>
                    <a:pt x="16" y="135"/>
                    <a:pt x="18" y="123"/>
                  </a:cubicBezTo>
                  <a:cubicBezTo>
                    <a:pt x="21" y="95"/>
                    <a:pt x="0" y="60"/>
                    <a:pt x="5" y="33"/>
                  </a:cubicBezTo>
                  <a:cubicBezTo>
                    <a:pt x="7" y="22"/>
                    <a:pt x="14" y="17"/>
                    <a:pt x="24" y="8"/>
                  </a:cubicBezTo>
                  <a:cubicBezTo>
                    <a:pt x="31" y="0"/>
                    <a:pt x="54" y="0"/>
                    <a:pt x="71" y="1"/>
                  </a:cubicBezTo>
                  <a:cubicBezTo>
                    <a:pt x="121" y="3"/>
                    <a:pt x="233" y="8"/>
                    <a:pt x="253" y="12"/>
                  </a:cubicBezTo>
                  <a:cubicBezTo>
                    <a:pt x="300" y="17"/>
                    <a:pt x="300" y="17"/>
                    <a:pt x="300" y="17"/>
                  </a:cubicBezTo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14"/>
            <p:cNvSpPr/>
            <p:nvPr/>
          </p:nvSpPr>
          <p:spPr bwMode="auto">
            <a:xfrm>
              <a:off x="2639147" y="117035"/>
              <a:ext cx="1544472" cy="732904"/>
            </a:xfrm>
            <a:custGeom>
              <a:avLst/>
              <a:gdLst>
                <a:gd name="T0" fmla="*/ 2147483647 w 488"/>
                <a:gd name="T1" fmla="*/ 2147483647 h 231"/>
                <a:gd name="T2" fmla="*/ 2147483647 w 488"/>
                <a:gd name="T3" fmla="*/ 2147483647 h 231"/>
                <a:gd name="T4" fmla="*/ 2147483647 w 488"/>
                <a:gd name="T5" fmla="*/ 2147483647 h 231"/>
                <a:gd name="T6" fmla="*/ 2147483647 w 488"/>
                <a:gd name="T7" fmla="*/ 2147483647 h 231"/>
                <a:gd name="T8" fmla="*/ 2147483647 w 488"/>
                <a:gd name="T9" fmla="*/ 2147483647 h 231"/>
                <a:gd name="T10" fmla="*/ 2147483647 w 488"/>
                <a:gd name="T11" fmla="*/ 2147483647 h 231"/>
                <a:gd name="T12" fmla="*/ 2147483647 w 488"/>
                <a:gd name="T13" fmla="*/ 2147483647 h 231"/>
                <a:gd name="T14" fmla="*/ 2147483647 w 488"/>
                <a:gd name="T15" fmla="*/ 2147483647 h 231"/>
                <a:gd name="T16" fmla="*/ 2147483647 w 488"/>
                <a:gd name="T17" fmla="*/ 2147483647 h 231"/>
                <a:gd name="T18" fmla="*/ 2147483647 w 488"/>
                <a:gd name="T19" fmla="*/ 2147483647 h 231"/>
                <a:gd name="T20" fmla="*/ 2147483647 w 488"/>
                <a:gd name="T21" fmla="*/ 2147483647 h 231"/>
                <a:gd name="T22" fmla="*/ 2147483647 w 488"/>
                <a:gd name="T23" fmla="*/ 2147483647 h 231"/>
                <a:gd name="T24" fmla="*/ 2147483647 w 488"/>
                <a:gd name="T25" fmla="*/ 2147483647 h 231"/>
                <a:gd name="T26" fmla="*/ 2147483647 w 488"/>
                <a:gd name="T27" fmla="*/ 2147483647 h 231"/>
                <a:gd name="T28" fmla="*/ 2147483647 w 488"/>
                <a:gd name="T29" fmla="*/ 2147483647 h 231"/>
                <a:gd name="T30" fmla="*/ 2147483647 w 488"/>
                <a:gd name="T31" fmla="*/ 2147483647 h 231"/>
                <a:gd name="T32" fmla="*/ 2147483647 w 488"/>
                <a:gd name="T33" fmla="*/ 2147483647 h 231"/>
                <a:gd name="T34" fmla="*/ 2147483647 w 488"/>
                <a:gd name="T35" fmla="*/ 2147483647 h 231"/>
                <a:gd name="T36" fmla="*/ 2147483647 w 488"/>
                <a:gd name="T37" fmla="*/ 2147483647 h 231"/>
                <a:gd name="T38" fmla="*/ 2147483647 w 488"/>
                <a:gd name="T39" fmla="*/ 2147483647 h 231"/>
                <a:gd name="T40" fmla="*/ 2147483647 w 488"/>
                <a:gd name="T41" fmla="*/ 2147483647 h 231"/>
                <a:gd name="T42" fmla="*/ 2147483647 w 488"/>
                <a:gd name="T43" fmla="*/ 2147483647 h 231"/>
                <a:gd name="T44" fmla="*/ 2147483647 w 488"/>
                <a:gd name="T45" fmla="*/ 2147483647 h 231"/>
                <a:gd name="T46" fmla="*/ 2147483647 w 488"/>
                <a:gd name="T47" fmla="*/ 2147483647 h 231"/>
                <a:gd name="T48" fmla="*/ 2147483647 w 488"/>
                <a:gd name="T49" fmla="*/ 2147483647 h 231"/>
                <a:gd name="T50" fmla="*/ 2147483647 w 488"/>
                <a:gd name="T51" fmla="*/ 2147483647 h 231"/>
                <a:gd name="T52" fmla="*/ 2147483647 w 488"/>
                <a:gd name="T53" fmla="*/ 2147483647 h 231"/>
                <a:gd name="T54" fmla="*/ 2147483647 w 488"/>
                <a:gd name="T55" fmla="*/ 2147483647 h 231"/>
                <a:gd name="T56" fmla="*/ 2147483647 w 488"/>
                <a:gd name="T57" fmla="*/ 2147483647 h 231"/>
                <a:gd name="T58" fmla="*/ 2147483647 w 488"/>
                <a:gd name="T59" fmla="*/ 2147483647 h 231"/>
                <a:gd name="T60" fmla="*/ 2147483647 w 488"/>
                <a:gd name="T61" fmla="*/ 2147483647 h 231"/>
                <a:gd name="T62" fmla="*/ 2147483647 w 488"/>
                <a:gd name="T63" fmla="*/ 2147483647 h 231"/>
                <a:gd name="T64" fmla="*/ 2147483647 w 488"/>
                <a:gd name="T65" fmla="*/ 2147483647 h 231"/>
                <a:gd name="T66" fmla="*/ 2147483647 w 488"/>
                <a:gd name="T67" fmla="*/ 2147483647 h 231"/>
                <a:gd name="T68" fmla="*/ 2147483647 w 488"/>
                <a:gd name="T69" fmla="*/ 2147483647 h 231"/>
                <a:gd name="T70" fmla="*/ 2147483647 w 488"/>
                <a:gd name="T71" fmla="*/ 2147483647 h 231"/>
                <a:gd name="T72" fmla="*/ 2147483647 w 488"/>
                <a:gd name="T73" fmla="*/ 2147483647 h 231"/>
                <a:gd name="T74" fmla="*/ 2147483647 w 488"/>
                <a:gd name="T75" fmla="*/ 2147483647 h 231"/>
                <a:gd name="T76" fmla="*/ 2147483647 w 488"/>
                <a:gd name="T77" fmla="*/ 2147483647 h 23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88"/>
                <a:gd name="T118" fmla="*/ 0 h 231"/>
                <a:gd name="T119" fmla="*/ 488 w 488"/>
                <a:gd name="T120" fmla="*/ 231 h 23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88" h="231">
                  <a:moveTo>
                    <a:pt x="320" y="21"/>
                  </a:moveTo>
                  <a:cubicBezTo>
                    <a:pt x="342" y="24"/>
                    <a:pt x="364" y="24"/>
                    <a:pt x="386" y="26"/>
                  </a:cubicBezTo>
                  <a:cubicBezTo>
                    <a:pt x="406" y="27"/>
                    <a:pt x="455" y="26"/>
                    <a:pt x="464" y="47"/>
                  </a:cubicBezTo>
                  <a:cubicBezTo>
                    <a:pt x="466" y="52"/>
                    <a:pt x="470" y="57"/>
                    <a:pt x="473" y="62"/>
                  </a:cubicBezTo>
                  <a:cubicBezTo>
                    <a:pt x="476" y="69"/>
                    <a:pt x="477" y="78"/>
                    <a:pt x="478" y="85"/>
                  </a:cubicBezTo>
                  <a:cubicBezTo>
                    <a:pt x="479" y="99"/>
                    <a:pt x="479" y="113"/>
                    <a:pt x="478" y="127"/>
                  </a:cubicBezTo>
                  <a:cubicBezTo>
                    <a:pt x="478" y="141"/>
                    <a:pt x="478" y="155"/>
                    <a:pt x="480" y="169"/>
                  </a:cubicBezTo>
                  <a:cubicBezTo>
                    <a:pt x="482" y="185"/>
                    <a:pt x="476" y="196"/>
                    <a:pt x="467" y="208"/>
                  </a:cubicBezTo>
                  <a:cubicBezTo>
                    <a:pt x="450" y="231"/>
                    <a:pt x="398" y="219"/>
                    <a:pt x="374" y="216"/>
                  </a:cubicBezTo>
                  <a:cubicBezTo>
                    <a:pt x="346" y="214"/>
                    <a:pt x="318" y="209"/>
                    <a:pt x="290" y="205"/>
                  </a:cubicBezTo>
                  <a:cubicBezTo>
                    <a:pt x="258" y="201"/>
                    <a:pt x="225" y="200"/>
                    <a:pt x="193" y="198"/>
                  </a:cubicBezTo>
                  <a:cubicBezTo>
                    <a:pt x="159" y="195"/>
                    <a:pt x="125" y="193"/>
                    <a:pt x="91" y="189"/>
                  </a:cubicBezTo>
                  <a:cubicBezTo>
                    <a:pt x="77" y="187"/>
                    <a:pt x="63" y="185"/>
                    <a:pt x="49" y="182"/>
                  </a:cubicBezTo>
                  <a:cubicBezTo>
                    <a:pt x="45" y="182"/>
                    <a:pt x="41" y="181"/>
                    <a:pt x="37" y="179"/>
                  </a:cubicBezTo>
                  <a:cubicBezTo>
                    <a:pt x="29" y="175"/>
                    <a:pt x="36" y="151"/>
                    <a:pt x="37" y="144"/>
                  </a:cubicBezTo>
                  <a:cubicBezTo>
                    <a:pt x="42" y="123"/>
                    <a:pt x="41" y="107"/>
                    <a:pt x="36" y="86"/>
                  </a:cubicBezTo>
                  <a:cubicBezTo>
                    <a:pt x="28" y="57"/>
                    <a:pt x="19" y="15"/>
                    <a:pt x="60" y="7"/>
                  </a:cubicBezTo>
                  <a:cubicBezTo>
                    <a:pt x="79" y="3"/>
                    <a:pt x="101" y="6"/>
                    <a:pt x="120" y="7"/>
                  </a:cubicBezTo>
                  <a:cubicBezTo>
                    <a:pt x="142" y="8"/>
                    <a:pt x="164" y="9"/>
                    <a:pt x="186" y="10"/>
                  </a:cubicBezTo>
                  <a:cubicBezTo>
                    <a:pt x="231" y="13"/>
                    <a:pt x="276" y="17"/>
                    <a:pt x="320" y="21"/>
                  </a:cubicBezTo>
                  <a:cubicBezTo>
                    <a:pt x="323" y="22"/>
                    <a:pt x="325" y="18"/>
                    <a:pt x="321" y="18"/>
                  </a:cubicBezTo>
                  <a:cubicBezTo>
                    <a:pt x="261" y="12"/>
                    <a:pt x="201" y="7"/>
                    <a:pt x="140" y="4"/>
                  </a:cubicBezTo>
                  <a:cubicBezTo>
                    <a:pt x="123" y="3"/>
                    <a:pt x="105" y="3"/>
                    <a:pt x="87" y="2"/>
                  </a:cubicBezTo>
                  <a:cubicBezTo>
                    <a:pt x="73" y="1"/>
                    <a:pt x="55" y="0"/>
                    <a:pt x="43" y="10"/>
                  </a:cubicBezTo>
                  <a:cubicBezTo>
                    <a:pt x="0" y="41"/>
                    <a:pt x="42" y="88"/>
                    <a:pt x="36" y="129"/>
                  </a:cubicBezTo>
                  <a:cubicBezTo>
                    <a:pt x="34" y="142"/>
                    <a:pt x="23" y="166"/>
                    <a:pt x="31" y="179"/>
                  </a:cubicBezTo>
                  <a:cubicBezTo>
                    <a:pt x="33" y="183"/>
                    <a:pt x="40" y="184"/>
                    <a:pt x="45" y="185"/>
                  </a:cubicBezTo>
                  <a:cubicBezTo>
                    <a:pt x="73" y="192"/>
                    <a:pt x="103" y="194"/>
                    <a:pt x="131" y="197"/>
                  </a:cubicBezTo>
                  <a:cubicBezTo>
                    <a:pt x="161" y="199"/>
                    <a:pt x="191" y="202"/>
                    <a:pt x="222" y="203"/>
                  </a:cubicBezTo>
                  <a:cubicBezTo>
                    <a:pt x="266" y="206"/>
                    <a:pt x="309" y="212"/>
                    <a:pt x="353" y="218"/>
                  </a:cubicBezTo>
                  <a:cubicBezTo>
                    <a:pt x="378" y="221"/>
                    <a:pt x="403" y="223"/>
                    <a:pt x="429" y="224"/>
                  </a:cubicBezTo>
                  <a:cubicBezTo>
                    <a:pt x="442" y="225"/>
                    <a:pt x="455" y="225"/>
                    <a:pt x="466" y="216"/>
                  </a:cubicBezTo>
                  <a:cubicBezTo>
                    <a:pt x="476" y="208"/>
                    <a:pt x="484" y="192"/>
                    <a:pt x="486" y="180"/>
                  </a:cubicBezTo>
                  <a:cubicBezTo>
                    <a:pt x="488" y="172"/>
                    <a:pt x="484" y="162"/>
                    <a:pt x="484" y="155"/>
                  </a:cubicBezTo>
                  <a:cubicBezTo>
                    <a:pt x="482" y="141"/>
                    <a:pt x="483" y="126"/>
                    <a:pt x="483" y="112"/>
                  </a:cubicBezTo>
                  <a:cubicBezTo>
                    <a:pt x="484" y="90"/>
                    <a:pt x="484" y="68"/>
                    <a:pt x="471" y="49"/>
                  </a:cubicBezTo>
                  <a:cubicBezTo>
                    <a:pt x="462" y="37"/>
                    <a:pt x="459" y="33"/>
                    <a:pt x="443" y="29"/>
                  </a:cubicBezTo>
                  <a:cubicBezTo>
                    <a:pt x="404" y="19"/>
                    <a:pt x="362" y="22"/>
                    <a:pt x="321" y="18"/>
                  </a:cubicBezTo>
                  <a:cubicBezTo>
                    <a:pt x="318" y="17"/>
                    <a:pt x="317" y="21"/>
                    <a:pt x="320" y="21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15"/>
            <p:cNvSpPr/>
            <p:nvPr/>
          </p:nvSpPr>
          <p:spPr bwMode="auto">
            <a:xfrm>
              <a:off x="2483741" y="168836"/>
              <a:ext cx="1642320" cy="702207"/>
            </a:xfrm>
            <a:custGeom>
              <a:avLst/>
              <a:gdLst>
                <a:gd name="T0" fmla="*/ 2147483647 w 519"/>
                <a:gd name="T1" fmla="*/ 2147483647 h 222"/>
                <a:gd name="T2" fmla="*/ 2147483647 w 519"/>
                <a:gd name="T3" fmla="*/ 2147483647 h 222"/>
                <a:gd name="T4" fmla="*/ 2147483647 w 519"/>
                <a:gd name="T5" fmla="*/ 2147483647 h 222"/>
                <a:gd name="T6" fmla="*/ 2147483647 w 519"/>
                <a:gd name="T7" fmla="*/ 2147483647 h 222"/>
                <a:gd name="T8" fmla="*/ 2147483647 w 519"/>
                <a:gd name="T9" fmla="*/ 2147483647 h 222"/>
                <a:gd name="T10" fmla="*/ 2147483647 w 519"/>
                <a:gd name="T11" fmla="*/ 2147483647 h 222"/>
                <a:gd name="T12" fmla="*/ 2147483647 w 519"/>
                <a:gd name="T13" fmla="*/ 2147483647 h 222"/>
                <a:gd name="T14" fmla="*/ 2147483647 w 519"/>
                <a:gd name="T15" fmla="*/ 2147483647 h 222"/>
                <a:gd name="T16" fmla="*/ 2147483647 w 519"/>
                <a:gd name="T17" fmla="*/ 2147483647 h 222"/>
                <a:gd name="T18" fmla="*/ 2147483647 w 519"/>
                <a:gd name="T19" fmla="*/ 2147483647 h 222"/>
                <a:gd name="T20" fmla="*/ 2147483647 w 519"/>
                <a:gd name="T21" fmla="*/ 2147483647 h 222"/>
                <a:gd name="T22" fmla="*/ 2147483647 w 519"/>
                <a:gd name="T23" fmla="*/ 2147483647 h 222"/>
                <a:gd name="T24" fmla="*/ 2147483647 w 519"/>
                <a:gd name="T25" fmla="*/ 2147483647 h 222"/>
                <a:gd name="T26" fmla="*/ 2147483647 w 519"/>
                <a:gd name="T27" fmla="*/ 2147483647 h 222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519"/>
                <a:gd name="T43" fmla="*/ 0 h 222"/>
                <a:gd name="T44" fmla="*/ 519 w 519"/>
                <a:gd name="T45" fmla="*/ 222 h 222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519" h="222">
                  <a:moveTo>
                    <a:pt x="354" y="17"/>
                  </a:moveTo>
                  <a:cubicBezTo>
                    <a:pt x="392" y="21"/>
                    <a:pt x="455" y="20"/>
                    <a:pt x="488" y="32"/>
                  </a:cubicBezTo>
                  <a:cubicBezTo>
                    <a:pt x="500" y="36"/>
                    <a:pt x="497" y="41"/>
                    <a:pt x="502" y="47"/>
                  </a:cubicBezTo>
                  <a:cubicBezTo>
                    <a:pt x="513" y="61"/>
                    <a:pt x="513" y="78"/>
                    <a:pt x="514" y="95"/>
                  </a:cubicBezTo>
                  <a:cubicBezTo>
                    <a:pt x="515" y="122"/>
                    <a:pt x="512" y="147"/>
                    <a:pt x="517" y="174"/>
                  </a:cubicBezTo>
                  <a:cubicBezTo>
                    <a:pt x="519" y="183"/>
                    <a:pt x="505" y="205"/>
                    <a:pt x="497" y="212"/>
                  </a:cubicBezTo>
                  <a:cubicBezTo>
                    <a:pt x="487" y="222"/>
                    <a:pt x="464" y="219"/>
                    <a:pt x="444" y="218"/>
                  </a:cubicBezTo>
                  <a:cubicBezTo>
                    <a:pt x="376" y="215"/>
                    <a:pt x="334" y="202"/>
                    <a:pt x="267" y="199"/>
                  </a:cubicBezTo>
                  <a:cubicBezTo>
                    <a:pt x="246" y="198"/>
                    <a:pt x="72" y="188"/>
                    <a:pt x="66" y="175"/>
                  </a:cubicBezTo>
                  <a:cubicBezTo>
                    <a:pt x="62" y="164"/>
                    <a:pt x="14" y="128"/>
                    <a:pt x="3" y="77"/>
                  </a:cubicBezTo>
                  <a:cubicBezTo>
                    <a:pt x="0" y="66"/>
                    <a:pt x="69" y="17"/>
                    <a:pt x="78" y="8"/>
                  </a:cubicBezTo>
                  <a:cubicBezTo>
                    <a:pt x="86" y="0"/>
                    <a:pt x="109" y="1"/>
                    <a:pt x="125" y="1"/>
                  </a:cubicBezTo>
                  <a:cubicBezTo>
                    <a:pt x="175" y="3"/>
                    <a:pt x="288" y="8"/>
                    <a:pt x="307" y="12"/>
                  </a:cubicBezTo>
                  <a:cubicBezTo>
                    <a:pt x="354" y="17"/>
                    <a:pt x="354" y="17"/>
                    <a:pt x="354" y="17"/>
                  </a:cubicBezTo>
                </a:path>
              </a:pathLst>
            </a:custGeom>
            <a:solidFill>
              <a:srgbClr val="FFE395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16"/>
            <p:cNvSpPr/>
            <p:nvPr/>
          </p:nvSpPr>
          <p:spPr bwMode="auto">
            <a:xfrm>
              <a:off x="2479904" y="145813"/>
              <a:ext cx="1659588" cy="723312"/>
            </a:xfrm>
            <a:custGeom>
              <a:avLst/>
              <a:gdLst>
                <a:gd name="T0" fmla="*/ 2147483647 w 524"/>
                <a:gd name="T1" fmla="*/ 2147483647 h 228"/>
                <a:gd name="T2" fmla="*/ 2147483647 w 524"/>
                <a:gd name="T3" fmla="*/ 2147483647 h 228"/>
                <a:gd name="T4" fmla="*/ 2147483647 w 524"/>
                <a:gd name="T5" fmla="*/ 2147483647 h 228"/>
                <a:gd name="T6" fmla="*/ 2147483647 w 524"/>
                <a:gd name="T7" fmla="*/ 2147483647 h 228"/>
                <a:gd name="T8" fmla="*/ 2147483647 w 524"/>
                <a:gd name="T9" fmla="*/ 2147483647 h 228"/>
                <a:gd name="T10" fmla="*/ 2147483647 w 524"/>
                <a:gd name="T11" fmla="*/ 2147483647 h 228"/>
                <a:gd name="T12" fmla="*/ 2147483647 w 524"/>
                <a:gd name="T13" fmla="*/ 2147483647 h 228"/>
                <a:gd name="T14" fmla="*/ 2147483647 w 524"/>
                <a:gd name="T15" fmla="*/ 2147483647 h 228"/>
                <a:gd name="T16" fmla="*/ 2147483647 w 524"/>
                <a:gd name="T17" fmla="*/ 2147483647 h 228"/>
                <a:gd name="T18" fmla="*/ 2147483647 w 524"/>
                <a:gd name="T19" fmla="*/ 2147483647 h 228"/>
                <a:gd name="T20" fmla="*/ 2147483647 w 524"/>
                <a:gd name="T21" fmla="*/ 2147483647 h 228"/>
                <a:gd name="T22" fmla="*/ 2147483647 w 524"/>
                <a:gd name="T23" fmla="*/ 2147483647 h 228"/>
                <a:gd name="T24" fmla="*/ 2147483647 w 524"/>
                <a:gd name="T25" fmla="*/ 2147483647 h 228"/>
                <a:gd name="T26" fmla="*/ 2147483647 w 524"/>
                <a:gd name="T27" fmla="*/ 2147483647 h 228"/>
                <a:gd name="T28" fmla="*/ 2147483647 w 524"/>
                <a:gd name="T29" fmla="*/ 2147483647 h 228"/>
                <a:gd name="T30" fmla="*/ 2147483647 w 524"/>
                <a:gd name="T31" fmla="*/ 2147483647 h 228"/>
                <a:gd name="T32" fmla="*/ 2147483647 w 524"/>
                <a:gd name="T33" fmla="*/ 2147483647 h 228"/>
                <a:gd name="T34" fmla="*/ 2147483647 w 524"/>
                <a:gd name="T35" fmla="*/ 2147483647 h 228"/>
                <a:gd name="T36" fmla="*/ 2147483647 w 524"/>
                <a:gd name="T37" fmla="*/ 2147483647 h 228"/>
                <a:gd name="T38" fmla="*/ 2147483647 w 524"/>
                <a:gd name="T39" fmla="*/ 2147483647 h 228"/>
                <a:gd name="T40" fmla="*/ 2147483647 w 524"/>
                <a:gd name="T41" fmla="*/ 2147483647 h 228"/>
                <a:gd name="T42" fmla="*/ 2147483647 w 524"/>
                <a:gd name="T43" fmla="*/ 2147483647 h 228"/>
                <a:gd name="T44" fmla="*/ 2147483647 w 524"/>
                <a:gd name="T45" fmla="*/ 2147483647 h 228"/>
                <a:gd name="T46" fmla="*/ 2147483647 w 524"/>
                <a:gd name="T47" fmla="*/ 2147483647 h 228"/>
                <a:gd name="T48" fmla="*/ 2147483647 w 524"/>
                <a:gd name="T49" fmla="*/ 2147483647 h 228"/>
                <a:gd name="T50" fmla="*/ 2147483647 w 524"/>
                <a:gd name="T51" fmla="*/ 2147483647 h 228"/>
                <a:gd name="T52" fmla="*/ 2147483647 w 524"/>
                <a:gd name="T53" fmla="*/ 2147483647 h 228"/>
                <a:gd name="T54" fmla="*/ 2147483647 w 524"/>
                <a:gd name="T55" fmla="*/ 2147483647 h 228"/>
                <a:gd name="T56" fmla="*/ 2147483647 w 524"/>
                <a:gd name="T57" fmla="*/ 2147483647 h 228"/>
                <a:gd name="T58" fmla="*/ 2147483647 w 524"/>
                <a:gd name="T59" fmla="*/ 2147483647 h 228"/>
                <a:gd name="T60" fmla="*/ 2147483647 w 524"/>
                <a:gd name="T61" fmla="*/ 2147483647 h 228"/>
                <a:gd name="T62" fmla="*/ 2147483647 w 524"/>
                <a:gd name="T63" fmla="*/ 2147483647 h 228"/>
                <a:gd name="T64" fmla="*/ 2147483647 w 524"/>
                <a:gd name="T65" fmla="*/ 2147483647 h 228"/>
                <a:gd name="T66" fmla="*/ 2147483647 w 524"/>
                <a:gd name="T67" fmla="*/ 2147483647 h 228"/>
                <a:gd name="T68" fmla="*/ 2147483647 w 524"/>
                <a:gd name="T69" fmla="*/ 2147483647 h 228"/>
                <a:gd name="T70" fmla="*/ 2147483647 w 524"/>
                <a:gd name="T71" fmla="*/ 2147483647 h 228"/>
                <a:gd name="T72" fmla="*/ 2147483647 w 524"/>
                <a:gd name="T73" fmla="*/ 2147483647 h 228"/>
                <a:gd name="T74" fmla="*/ 2147483647 w 524"/>
                <a:gd name="T75" fmla="*/ 2147483647 h 228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24"/>
                <a:gd name="T115" fmla="*/ 0 h 228"/>
                <a:gd name="T116" fmla="*/ 524 w 524"/>
                <a:gd name="T117" fmla="*/ 228 h 228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24" h="228">
                  <a:moveTo>
                    <a:pt x="356" y="24"/>
                  </a:moveTo>
                  <a:cubicBezTo>
                    <a:pt x="376" y="26"/>
                    <a:pt x="396" y="27"/>
                    <a:pt x="416" y="28"/>
                  </a:cubicBezTo>
                  <a:cubicBezTo>
                    <a:pt x="436" y="29"/>
                    <a:pt x="455" y="31"/>
                    <a:pt x="474" y="35"/>
                  </a:cubicBezTo>
                  <a:cubicBezTo>
                    <a:pt x="493" y="39"/>
                    <a:pt x="499" y="49"/>
                    <a:pt x="507" y="65"/>
                  </a:cubicBezTo>
                  <a:cubicBezTo>
                    <a:pt x="518" y="87"/>
                    <a:pt x="513" y="121"/>
                    <a:pt x="513" y="145"/>
                  </a:cubicBezTo>
                  <a:cubicBezTo>
                    <a:pt x="512" y="158"/>
                    <a:pt x="515" y="170"/>
                    <a:pt x="516" y="183"/>
                  </a:cubicBezTo>
                  <a:cubicBezTo>
                    <a:pt x="516" y="193"/>
                    <a:pt x="506" y="205"/>
                    <a:pt x="501" y="213"/>
                  </a:cubicBezTo>
                  <a:cubicBezTo>
                    <a:pt x="490" y="228"/>
                    <a:pt x="473" y="227"/>
                    <a:pt x="456" y="226"/>
                  </a:cubicBezTo>
                  <a:cubicBezTo>
                    <a:pt x="438" y="225"/>
                    <a:pt x="419" y="223"/>
                    <a:pt x="401" y="221"/>
                  </a:cubicBezTo>
                  <a:cubicBezTo>
                    <a:pt x="373" y="218"/>
                    <a:pt x="346" y="213"/>
                    <a:pt x="318" y="210"/>
                  </a:cubicBezTo>
                  <a:cubicBezTo>
                    <a:pt x="288" y="206"/>
                    <a:pt x="259" y="206"/>
                    <a:pt x="229" y="204"/>
                  </a:cubicBezTo>
                  <a:cubicBezTo>
                    <a:pt x="193" y="201"/>
                    <a:pt x="157" y="198"/>
                    <a:pt x="121" y="194"/>
                  </a:cubicBezTo>
                  <a:cubicBezTo>
                    <a:pt x="106" y="192"/>
                    <a:pt x="91" y="191"/>
                    <a:pt x="77" y="186"/>
                  </a:cubicBezTo>
                  <a:cubicBezTo>
                    <a:pt x="69" y="184"/>
                    <a:pt x="64" y="175"/>
                    <a:pt x="59" y="169"/>
                  </a:cubicBezTo>
                  <a:cubicBezTo>
                    <a:pt x="45" y="154"/>
                    <a:pt x="31" y="138"/>
                    <a:pt x="21" y="121"/>
                  </a:cubicBezTo>
                  <a:cubicBezTo>
                    <a:pt x="13" y="108"/>
                    <a:pt x="0" y="88"/>
                    <a:pt x="11" y="74"/>
                  </a:cubicBezTo>
                  <a:cubicBezTo>
                    <a:pt x="31" y="51"/>
                    <a:pt x="58" y="36"/>
                    <a:pt x="81" y="16"/>
                  </a:cubicBezTo>
                  <a:cubicBezTo>
                    <a:pt x="99" y="0"/>
                    <a:pt x="142" y="9"/>
                    <a:pt x="166" y="10"/>
                  </a:cubicBezTo>
                  <a:cubicBezTo>
                    <a:pt x="195" y="12"/>
                    <a:pt x="223" y="13"/>
                    <a:pt x="252" y="15"/>
                  </a:cubicBezTo>
                  <a:cubicBezTo>
                    <a:pt x="287" y="17"/>
                    <a:pt x="321" y="21"/>
                    <a:pt x="356" y="24"/>
                  </a:cubicBezTo>
                  <a:cubicBezTo>
                    <a:pt x="359" y="24"/>
                    <a:pt x="356" y="24"/>
                    <a:pt x="355" y="23"/>
                  </a:cubicBezTo>
                  <a:cubicBezTo>
                    <a:pt x="299" y="18"/>
                    <a:pt x="244" y="13"/>
                    <a:pt x="188" y="11"/>
                  </a:cubicBezTo>
                  <a:cubicBezTo>
                    <a:pt x="155" y="9"/>
                    <a:pt x="115" y="1"/>
                    <a:pt x="83" y="11"/>
                  </a:cubicBezTo>
                  <a:cubicBezTo>
                    <a:pt x="74" y="14"/>
                    <a:pt x="65" y="24"/>
                    <a:pt x="58" y="30"/>
                  </a:cubicBezTo>
                  <a:cubicBezTo>
                    <a:pt x="43" y="41"/>
                    <a:pt x="29" y="52"/>
                    <a:pt x="16" y="64"/>
                  </a:cubicBezTo>
                  <a:cubicBezTo>
                    <a:pt x="4" y="75"/>
                    <a:pt x="0" y="79"/>
                    <a:pt x="4" y="95"/>
                  </a:cubicBezTo>
                  <a:cubicBezTo>
                    <a:pt x="11" y="117"/>
                    <a:pt x="25" y="136"/>
                    <a:pt x="40" y="153"/>
                  </a:cubicBezTo>
                  <a:cubicBezTo>
                    <a:pt x="52" y="167"/>
                    <a:pt x="61" y="184"/>
                    <a:pt x="79" y="188"/>
                  </a:cubicBezTo>
                  <a:cubicBezTo>
                    <a:pt x="133" y="201"/>
                    <a:pt x="192" y="202"/>
                    <a:pt x="247" y="206"/>
                  </a:cubicBezTo>
                  <a:cubicBezTo>
                    <a:pt x="299" y="209"/>
                    <a:pt x="350" y="216"/>
                    <a:pt x="401" y="222"/>
                  </a:cubicBezTo>
                  <a:cubicBezTo>
                    <a:pt x="426" y="225"/>
                    <a:pt x="452" y="227"/>
                    <a:pt x="477" y="227"/>
                  </a:cubicBezTo>
                  <a:cubicBezTo>
                    <a:pt x="499" y="227"/>
                    <a:pt x="510" y="211"/>
                    <a:pt x="519" y="192"/>
                  </a:cubicBezTo>
                  <a:cubicBezTo>
                    <a:pt x="524" y="180"/>
                    <a:pt x="518" y="165"/>
                    <a:pt x="518" y="152"/>
                  </a:cubicBezTo>
                  <a:cubicBezTo>
                    <a:pt x="517" y="136"/>
                    <a:pt x="518" y="119"/>
                    <a:pt x="518" y="102"/>
                  </a:cubicBezTo>
                  <a:cubicBezTo>
                    <a:pt x="517" y="87"/>
                    <a:pt x="516" y="73"/>
                    <a:pt x="509" y="60"/>
                  </a:cubicBezTo>
                  <a:cubicBezTo>
                    <a:pt x="505" y="52"/>
                    <a:pt x="500" y="42"/>
                    <a:pt x="491" y="39"/>
                  </a:cubicBezTo>
                  <a:cubicBezTo>
                    <a:pt x="448" y="24"/>
                    <a:pt x="400" y="28"/>
                    <a:pt x="355" y="23"/>
                  </a:cubicBezTo>
                  <a:cubicBezTo>
                    <a:pt x="351" y="23"/>
                    <a:pt x="354" y="24"/>
                    <a:pt x="356" y="24"/>
                  </a:cubicBezTo>
                </a:path>
              </a:pathLst>
            </a:custGeom>
            <a:solidFill>
              <a:srgbClr val="493216"/>
            </a:solidFill>
            <a:ln w="9525">
              <a:noFill/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" name="PA_库_文本框 20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01352" y="625130"/>
            <a:ext cx="1643150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方正静蕾简体"/>
                <a:ea typeface="方正静蕾简体"/>
                <a:cs typeface="方正静蕾简体"/>
              </a:rPr>
              <a:t>探索</a:t>
            </a:r>
            <a:r>
              <a:rPr lang="en-US" altLang="zh-CN" sz="3600" b="1" dirty="0">
                <a:latin typeface="方正静蕾简体"/>
                <a:ea typeface="方正静蕾简体"/>
                <a:cs typeface="方正静蕾简体"/>
              </a:rPr>
              <a:t>2</a:t>
            </a:r>
          </a:p>
        </p:txBody>
      </p:sp>
      <p:sp>
        <p:nvSpPr>
          <p:cNvPr id="13" name="矩形 12"/>
          <p:cNvSpPr/>
          <p:nvPr/>
        </p:nvSpPr>
        <p:spPr>
          <a:xfrm>
            <a:off x="395536" y="3861048"/>
            <a:ext cx="39959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/>
              <a:t>人</a:t>
            </a:r>
            <a:r>
              <a:rPr lang="zh-CN" altLang="en-US" sz="4000" b="1" dirty="0"/>
              <a:t>体的结构左右两边是</a:t>
            </a:r>
            <a:r>
              <a:rPr lang="zh-CN" altLang="en-US" sz="4000" b="1" dirty="0">
                <a:solidFill>
                  <a:srgbClr val="FF0000"/>
                </a:solidFill>
              </a:rPr>
              <a:t>对称</a:t>
            </a:r>
            <a:r>
              <a:rPr lang="zh-CN" altLang="en-US" sz="4000" b="1" dirty="0"/>
              <a:t>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435</Words>
  <Application>Microsoft Office PowerPoint</Application>
  <PresentationFormat>全屏显示(4:3)</PresentationFormat>
  <Paragraphs>41</Paragraphs>
  <Slides>18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293</cp:revision>
  <dcterms:created xsi:type="dcterms:W3CDTF">2017-08-06T08:46:00Z</dcterms:created>
  <dcterms:modified xsi:type="dcterms:W3CDTF">2019-04-08T13:52:55Z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2052-11.1.0.8573</vt:lpwstr>
  </property>
</Properties>
</file>