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80" r:id="rId3"/>
    <p:sldId id="261" r:id="rId4"/>
    <p:sldId id="263" r:id="rId5"/>
    <p:sldId id="265" r:id="rId6"/>
    <p:sldId id="281" r:id="rId7"/>
    <p:sldId id="266" r:id="rId8"/>
    <p:sldId id="262" r:id="rId9"/>
    <p:sldId id="267" r:id="rId10"/>
    <p:sldId id="28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2C"/>
    <a:srgbClr val="009900"/>
    <a:srgbClr val="98CEA6"/>
    <a:srgbClr val="B9F472"/>
    <a:srgbClr val="CCFF33"/>
    <a:srgbClr val="66FF33"/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83" d="100"/>
          <a:sy n="83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08A73B-03A9-46F8-A772-5F9DC427B568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DF1CB2-A6D5-4F64-8972-3057EBB2E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8AC29-B2A4-4BAA-80FC-ACCC075B1A36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79C2B-E4AF-4EBC-BFC2-EC7F04DE4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810B9-C9E5-4998-BDCD-7037C8455F3F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72D96-C3BC-42DF-8B68-33D287967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C3020-E55F-4A7D-A7CC-ED11C1F7EEDC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B542E-21A6-4148-BF46-20A34D5DAA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E15EE-2EF7-4CF9-9C33-830C52D05EEA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F1DC6-EF4C-4179-BF75-D6C8FAAF8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78A01-9471-4B40-B735-62B538E2BFCC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0D38F-C3C7-4C22-9558-36A3CDBCAD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16D1B-0796-44C2-9FED-D34A499E4590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C3342-0E34-4248-9C36-65703BD4CB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C711F-2C74-405A-B2AC-A80E8C17A63D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EF9FF-1C0B-422E-B130-C2B5A29268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8870B-1414-4577-A3A1-0D73648072B3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A29B0-7B96-493A-8901-6F76242D8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30553-5C5C-4929-8908-D3EE6D40C635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C202-E090-4385-8B23-75EFD25992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67CF8-6A19-4124-9346-AAA07EFE86E6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88C06-A1AD-4CE8-80E2-4EB5AD15EE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6C923-1BDB-4FD7-B9E0-1B65EB4A9D6D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882C8-BD67-4795-A093-C5279B2852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E672BE-6BF0-4793-AC99-0ABED8F5A471}" type="datetimeFigureOut">
              <a:rPr lang="zh-CN" altLang="en-US"/>
              <a:pPr>
                <a:defRPr/>
              </a:pPr>
              <a:t>2017/8/21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4AD6C8-32A0-466F-8DE0-B5BEA42F4F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57338"/>
            <a:ext cx="9144000" cy="341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49418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绍兴市北海小学教育集团   蒋利红 </a:t>
            </a:r>
            <a:endParaRPr lang="en-US" altLang="zh-CN" sz="28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2276475"/>
            <a:ext cx="9144000" cy="2071688"/>
          </a:xfrm>
          <a:prstGeom prst="rect">
            <a:avLst/>
          </a:prstGeom>
          <a:solidFill>
            <a:srgbClr val="99CC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0" y="3284538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  这 是 谁 的 叶</a:t>
            </a:r>
          </a:p>
        </p:txBody>
      </p:sp>
      <p:sp>
        <p:nvSpPr>
          <p:cNvPr id="14341" name="任意多边形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95288" y="404813"/>
            <a:ext cx="6643687" cy="1000125"/>
          </a:xfrm>
          <a:custGeom>
            <a:avLst/>
            <a:gdLst>
              <a:gd name="T0" fmla="*/ 5 w 3878508"/>
              <a:gd name="T1" fmla="*/ 0 h 762904"/>
              <a:gd name="T2" fmla="*/ 10261114 w 3878508"/>
              <a:gd name="T3" fmla="*/ 0 h 762904"/>
              <a:gd name="T4" fmla="*/ 11380376 w 3878508"/>
              <a:gd name="T5" fmla="*/ 655559 h 762904"/>
              <a:gd name="T6" fmla="*/ 11380369 w 3878508"/>
              <a:gd name="T7" fmla="*/ 655559 h 762904"/>
              <a:gd name="T8" fmla="*/ 10261108 w 3878508"/>
              <a:gd name="T9" fmla="*/ 1311118 h 762904"/>
              <a:gd name="T10" fmla="*/ 0 w 3878508"/>
              <a:gd name="T11" fmla="*/ 1311116 h 762904"/>
              <a:gd name="T12" fmla="*/ 150895 w 3878508"/>
              <a:gd name="T13" fmla="*/ 1238198 h 762904"/>
              <a:gd name="T14" fmla="*/ 562939 w 3878508"/>
              <a:gd name="T15" fmla="*/ 655558 h 762904"/>
              <a:gd name="T16" fmla="*/ 150895 w 3878508"/>
              <a:gd name="T17" fmla="*/ 72917 h 7629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78508"/>
              <a:gd name="T28" fmla="*/ 0 h 762904"/>
              <a:gd name="T29" fmla="*/ 3878508 w 3878508"/>
              <a:gd name="T30" fmla="*/ 762904 h 7629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98CEA6"/>
          </a:solidFill>
          <a:ln w="25400" algn="ctr">
            <a:noFill/>
            <a:miter lim="800000"/>
            <a:headEnd/>
            <a:tailEnd/>
          </a:ln>
        </p:spPr>
        <p:txBody>
          <a:bodyPr lIns="396000" tIns="0" rIns="0" bIns="0"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Calibri" pitchFamily="34" charset="0"/>
              </a:rPr>
              <a:t> 教科版一年级上册第一单元第</a:t>
            </a:r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课 </a:t>
            </a:r>
            <a:endParaRPr lang="zh-CN" altLang="en-US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04813"/>
            <a:ext cx="142875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2843213" y="2565400"/>
            <a:ext cx="3605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zhè  shì  shéi  de  yè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353425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3132138" y="1052513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科学星空</a:t>
            </a: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981075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2051050" y="2349500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合作星</a:t>
            </a: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2051050" y="3284538"/>
            <a:ext cx="12557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交流星</a:t>
            </a:r>
          </a:p>
        </p:txBody>
      </p:sp>
      <p:sp>
        <p:nvSpPr>
          <p:cNvPr id="23558" name="Text Box 11"/>
          <p:cNvSpPr txBox="1">
            <a:spLocks noChangeArrowheads="1"/>
          </p:cNvSpPr>
          <p:nvPr/>
        </p:nvSpPr>
        <p:spPr bwMode="auto">
          <a:xfrm>
            <a:off x="2051050" y="4149725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智慧星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900113" y="1557338"/>
            <a:ext cx="4103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这两种叶子一样吗？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539750" y="476250"/>
            <a:ext cx="20875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比一比</a:t>
            </a: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476250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0" descr="2"/>
          <p:cNvPicPr>
            <a:picLocks noChangeAspect="1" noChangeArrowheads="1"/>
          </p:cNvPicPr>
          <p:nvPr/>
        </p:nvPicPr>
        <p:blipFill>
          <a:blip r:embed="rId3"/>
          <a:srcRect l="28696" t="12654" r="31966" b="25252"/>
          <a:stretch>
            <a:fillRect/>
          </a:stretch>
        </p:blipFill>
        <p:spPr bwMode="auto">
          <a:xfrm>
            <a:off x="5148263" y="2492375"/>
            <a:ext cx="3386137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1" descr="3"/>
          <p:cNvPicPr>
            <a:picLocks noChangeAspect="1" noChangeArrowheads="1"/>
          </p:cNvPicPr>
          <p:nvPr/>
        </p:nvPicPr>
        <p:blipFill>
          <a:blip r:embed="rId4"/>
          <a:srcRect l="9369" r="12505" b="-3044"/>
          <a:stretch>
            <a:fillRect/>
          </a:stretch>
        </p:blipFill>
        <p:spPr bwMode="auto">
          <a:xfrm>
            <a:off x="684213" y="2565400"/>
            <a:ext cx="36004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4679950" y="1557338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有哪些地方不一样？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468313" y="1844675"/>
            <a:ext cx="4176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这是同一种植物的叶吗？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357188" y="428625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分一分</a:t>
            </a: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57188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468313" y="2781300"/>
            <a:ext cx="7561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哪几片叶子可能是同一种？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6390" name="Picture 10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836613"/>
            <a:ext cx="327660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AutoShape 11"/>
          <p:cNvSpPr>
            <a:spLocks noChangeArrowheads="1"/>
          </p:cNvSpPr>
          <p:nvPr/>
        </p:nvSpPr>
        <p:spPr bwMode="auto">
          <a:xfrm>
            <a:off x="7092950" y="4724400"/>
            <a:ext cx="1223963" cy="1800225"/>
          </a:xfrm>
          <a:prstGeom prst="wedgeRoundRectCallout">
            <a:avLst>
              <a:gd name="adj1" fmla="val -86963"/>
              <a:gd name="adj2" fmla="val -8095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此图片需更换成学生分组实验材料照片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357188" y="428625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想一想</a:t>
            </a: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57188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2"/>
          <p:cNvPicPr>
            <a:picLocks noChangeAspect="1" noChangeArrowheads="1"/>
          </p:cNvPicPr>
          <p:nvPr/>
        </p:nvPicPr>
        <p:blipFill>
          <a:blip r:embed="rId4"/>
          <a:srcRect l="28696" t="12654" r="31966" b="25252"/>
          <a:stretch>
            <a:fillRect/>
          </a:stretch>
        </p:blipFill>
        <p:spPr bwMode="auto">
          <a:xfrm>
            <a:off x="4284663" y="1412875"/>
            <a:ext cx="387667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755650" y="2205038"/>
            <a:ext cx="30956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华文中宋"/>
                <a:ea typeface="华文中宋"/>
                <a:cs typeface="华文中宋"/>
              </a:rPr>
              <a:t>  我们可以根据叶的哪些特征来认识它们？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4"/>
          <p:cNvSpPr>
            <a:spLocks noChangeArrowheads="1"/>
          </p:cNvSpPr>
          <p:nvPr/>
        </p:nvSpPr>
        <p:spPr bwMode="auto">
          <a:xfrm>
            <a:off x="468313" y="188913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看形状</a:t>
            </a:r>
          </a:p>
        </p:txBody>
      </p:sp>
      <p:pic>
        <p:nvPicPr>
          <p:cNvPr id="18434" name="Picture 12" descr="u=384145033,2359785947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20367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88913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u=607245845,981643153&amp;gp=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1412875"/>
            <a:ext cx="266382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5" descr="88858PICIv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1268413"/>
            <a:ext cx="266541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6" descr="9757141_134541252151_2"/>
          <p:cNvPicPr>
            <a:picLocks noChangeAspect="1" noChangeArrowheads="1"/>
          </p:cNvPicPr>
          <p:nvPr/>
        </p:nvPicPr>
        <p:blipFill>
          <a:blip r:embed="rId6"/>
          <a:srcRect l="37115" t="3320" r="11562" b="46352"/>
          <a:stretch>
            <a:fillRect/>
          </a:stretch>
        </p:blipFill>
        <p:spPr bwMode="auto">
          <a:xfrm>
            <a:off x="827088" y="3933825"/>
            <a:ext cx="237648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7" descr="1223479050712_mthumb"/>
          <p:cNvPicPr>
            <a:picLocks noChangeAspect="1" noChangeArrowheads="1"/>
          </p:cNvPicPr>
          <p:nvPr/>
        </p:nvPicPr>
        <p:blipFill>
          <a:blip r:embed="rId7"/>
          <a:srcRect l="4930" t="3490" r="14931" b="6589"/>
          <a:stretch>
            <a:fillRect/>
          </a:stretch>
        </p:blipFill>
        <p:spPr bwMode="auto">
          <a:xfrm>
            <a:off x="3635375" y="3860800"/>
            <a:ext cx="2449513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8" descr="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43663" y="3789363"/>
            <a:ext cx="2312987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88913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684213" y="404813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看边缘</a:t>
            </a:r>
          </a:p>
        </p:txBody>
      </p:sp>
      <p:pic>
        <p:nvPicPr>
          <p:cNvPr id="19459" name="Picture 6" descr="7"/>
          <p:cNvPicPr>
            <a:picLocks noChangeAspect="1" noChangeArrowheads="1"/>
          </p:cNvPicPr>
          <p:nvPr/>
        </p:nvPicPr>
        <p:blipFill>
          <a:blip r:embed="rId3"/>
          <a:srcRect l="7945" t="7127" r="11096" b="9695"/>
          <a:stretch>
            <a:fillRect/>
          </a:stretch>
        </p:blipFill>
        <p:spPr bwMode="auto">
          <a:xfrm>
            <a:off x="611188" y="1989138"/>
            <a:ext cx="367188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 descr="timgT7MXBS1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052513"/>
            <a:ext cx="3251200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"/>
          <p:cNvSpPr>
            <a:spLocks noChangeArrowheads="1"/>
          </p:cNvSpPr>
          <p:nvPr/>
        </p:nvSpPr>
        <p:spPr bwMode="auto">
          <a:xfrm>
            <a:off x="285750" y="71438"/>
            <a:ext cx="2500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画一画</a:t>
            </a: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EWE8(~J~R27%C1HH]42$N~H"/>
          <p:cNvPicPr>
            <a:picLocks noChangeAspect="1" noChangeArrowheads="1"/>
          </p:cNvPicPr>
          <p:nvPr/>
        </p:nvPicPr>
        <p:blipFill>
          <a:blip r:embed="rId3"/>
          <a:srcRect t="2896"/>
          <a:stretch>
            <a:fillRect/>
          </a:stretch>
        </p:blipFill>
        <p:spPr bwMode="auto">
          <a:xfrm>
            <a:off x="1116013" y="1125538"/>
            <a:ext cx="6551612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835150" y="5300663"/>
            <a:ext cx="5183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这是什么植物的叶子呢？</a:t>
            </a:r>
          </a:p>
          <a:p>
            <a:r>
              <a:rPr lang="zh-CN" altLang="en-US" sz="2800" b="1">
                <a:solidFill>
                  <a:srgbClr val="FF3300"/>
                </a:solidFill>
              </a:rPr>
              <a:t>长在我们校园的哪个位置呢？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2"/>
          <p:cNvSpPr>
            <a:spLocks noChangeArrowheads="1"/>
          </p:cNvSpPr>
          <p:nvPr/>
        </p:nvSpPr>
        <p:spPr bwMode="auto">
          <a:xfrm>
            <a:off x="357188" y="428625"/>
            <a:ext cx="250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找一找</a:t>
            </a: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57188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8" descr="8GT2_C]}@3KS6U5@H[S210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412875"/>
            <a:ext cx="73437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1116013" y="3573463"/>
            <a:ext cx="2684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外出活动规则：</a:t>
            </a:r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1187450" y="4149725"/>
            <a:ext cx="2582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1.</a:t>
            </a:r>
            <a:r>
              <a:rPr lang="zh-CN" altLang="en-US" sz="2400" b="1">
                <a:solidFill>
                  <a:srgbClr val="FF0000"/>
                </a:solidFill>
              </a:rPr>
              <a:t>以小组为单位；</a:t>
            </a:r>
          </a:p>
        </p:txBody>
      </p:sp>
      <p:sp>
        <p:nvSpPr>
          <p:cNvPr id="21510" name="Text Box 11"/>
          <p:cNvSpPr txBox="1">
            <a:spLocks noChangeArrowheads="1"/>
          </p:cNvSpPr>
          <p:nvPr/>
        </p:nvSpPr>
        <p:spPr bwMode="auto">
          <a:xfrm>
            <a:off x="1187450" y="4652963"/>
            <a:ext cx="5646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2.</a:t>
            </a:r>
            <a:r>
              <a:rPr lang="zh-CN" altLang="en-US" sz="2400" b="1">
                <a:solidFill>
                  <a:srgbClr val="FF0000"/>
                </a:solidFill>
              </a:rPr>
              <a:t>注意全和纪律，保护校园里的动植物；</a:t>
            </a:r>
          </a:p>
        </p:txBody>
      </p:sp>
      <p:sp>
        <p:nvSpPr>
          <p:cNvPr id="21511" name="Text Box 12"/>
          <p:cNvSpPr txBox="1">
            <a:spLocks noChangeArrowheads="1"/>
          </p:cNvSpPr>
          <p:nvPr/>
        </p:nvSpPr>
        <p:spPr bwMode="auto">
          <a:xfrm>
            <a:off x="1187450" y="566102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4.</a:t>
            </a:r>
            <a:r>
              <a:rPr lang="zh-CN" altLang="en-US" sz="2400" b="1">
                <a:solidFill>
                  <a:srgbClr val="FF0000"/>
                </a:solidFill>
              </a:rPr>
              <a:t>说说根据什么特征找到的？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187450" y="5157788"/>
            <a:ext cx="2582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3.</a:t>
            </a:r>
            <a:r>
              <a:rPr lang="zh-CN" altLang="en-US" sz="2400" b="1">
                <a:solidFill>
                  <a:srgbClr val="FF0000"/>
                </a:solidFill>
              </a:rPr>
              <a:t>及时记录结果；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353425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3203575" y="1052513"/>
            <a:ext cx="2500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中宋"/>
                <a:ea typeface="华文中宋"/>
                <a:cs typeface="华文中宋"/>
              </a:rPr>
              <a:t>交流会</a:t>
            </a: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981075"/>
            <a:ext cx="1155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12"/>
          <p:cNvSpPr txBox="1">
            <a:spLocks noChangeArrowheads="1"/>
          </p:cNvSpPr>
          <p:nvPr/>
        </p:nvSpPr>
        <p:spPr bwMode="auto">
          <a:xfrm>
            <a:off x="2051050" y="2060575"/>
            <a:ext cx="4410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1.</a:t>
            </a:r>
            <a:r>
              <a:rPr lang="zh-CN" altLang="en-US" sz="2800" b="1"/>
              <a:t>小组合作及纪律、安全；</a:t>
            </a:r>
          </a:p>
        </p:txBody>
      </p:sp>
      <p:sp>
        <p:nvSpPr>
          <p:cNvPr id="22533" name="Text Box 13"/>
          <p:cNvSpPr txBox="1">
            <a:spLocks noChangeArrowheads="1"/>
          </p:cNvSpPr>
          <p:nvPr/>
        </p:nvSpPr>
        <p:spPr bwMode="auto">
          <a:xfrm>
            <a:off x="2051050" y="2838450"/>
            <a:ext cx="4767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2.</a:t>
            </a:r>
            <a:r>
              <a:rPr lang="zh-CN" altLang="en-US" sz="2800" b="1"/>
              <a:t>有没有找到我们画的叶子？</a:t>
            </a:r>
          </a:p>
        </p:txBody>
      </p:sp>
      <p:sp>
        <p:nvSpPr>
          <p:cNvPr id="22534" name="Text Box 14"/>
          <p:cNvSpPr txBox="1">
            <a:spLocks noChangeArrowheads="1"/>
          </p:cNvSpPr>
          <p:nvPr/>
        </p:nvSpPr>
        <p:spPr bwMode="auto">
          <a:xfrm>
            <a:off x="2051050" y="3557588"/>
            <a:ext cx="4052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3.</a:t>
            </a:r>
            <a:r>
              <a:rPr lang="zh-CN" altLang="en-US" sz="2800" b="1"/>
              <a:t>你是根据什么找到的？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2051050" y="4278313"/>
            <a:ext cx="2624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4.</a:t>
            </a:r>
            <a:r>
              <a:rPr lang="zh-CN" altLang="en-US" sz="2800" b="1"/>
              <a:t>有什么收获？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255</Words>
  <PresentationFormat>全屏显示(4:3)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Calibri</vt:lpstr>
      <vt:lpstr>华文楷体</vt:lpstr>
      <vt:lpstr>微软雅黑</vt:lpstr>
      <vt:lpstr>+mn-ea</vt:lpstr>
      <vt:lpstr>华文中宋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79</cp:revision>
  <dcterms:created xsi:type="dcterms:W3CDTF">2017-08-06T08:46:27Z</dcterms:created>
  <dcterms:modified xsi:type="dcterms:W3CDTF">2017-08-21T14:13:47Z</dcterms:modified>
</cp:coreProperties>
</file>