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88" r:id="rId2"/>
    <p:sldId id="300" r:id="rId3"/>
    <p:sldId id="299" r:id="rId4"/>
    <p:sldId id="257" r:id="rId5"/>
    <p:sldId id="275" r:id="rId6"/>
    <p:sldId id="286" r:id="rId7"/>
    <p:sldId id="290" r:id="rId8"/>
    <p:sldId id="294" r:id="rId9"/>
    <p:sldId id="289" r:id="rId10"/>
    <p:sldId id="291" r:id="rId11"/>
    <p:sldId id="292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41" autoAdjust="0"/>
    <p:restoredTop sz="94660"/>
  </p:normalViewPr>
  <p:slideViewPr>
    <p:cSldViewPr>
      <p:cViewPr varScale="1">
        <p:scale>
          <a:sx n="65" d="100"/>
          <a:sy n="65" d="100"/>
        </p:scale>
        <p:origin x="-1542" y="-114"/>
      </p:cViewPr>
      <p:guideLst>
        <p:guide orient="horz" pos="2143"/>
        <p:guide pos="290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3B12F6-B055-42E9-ADB1-C23B626529A0}" type="datetimeFigureOut">
              <a:rPr lang="zh-CN" altLang="en-US" smtClean="0"/>
              <a:pPr/>
              <a:t>2017/8/18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54A037-93EE-4FAA-A7A1-30C298F538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4A037-93EE-4FAA-A7A1-30C298F5389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4A037-93EE-4FAA-A7A1-30C298F53894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4A037-93EE-4FAA-A7A1-30C298F5389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4A037-93EE-4FAA-A7A1-30C298F53894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4A037-93EE-4FAA-A7A1-30C298F53894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4A037-93EE-4FAA-A7A1-30C298F53894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4A037-93EE-4FAA-A7A1-30C298F53894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4A037-93EE-4FAA-A7A1-30C298F53894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4A037-93EE-4FAA-A7A1-30C298F53894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4A037-93EE-4FAA-A7A1-30C298F53894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6045" y="389890"/>
            <a:ext cx="2413635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华文中宋" pitchFamily="2" charset="-122"/>
                <a:ea typeface="华文中宋" pitchFamily="2" charset="-122"/>
              </a:rPr>
              <a:t>看一 看</a:t>
            </a:r>
          </a:p>
        </p:txBody>
      </p:sp>
      <p:pic>
        <p:nvPicPr>
          <p:cNvPr id="3" name="图片 2" descr="捕获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540" y="1214422"/>
            <a:ext cx="8760460" cy="53486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31775" y="229870"/>
            <a:ext cx="22879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/>
              <a:t>kàn       y ī       kàn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6" name="图片 59395"/>
          <p:cNvPicPr>
            <a:picLocks noChangeAspect="1"/>
          </p:cNvPicPr>
          <p:nvPr/>
        </p:nvPicPr>
        <p:blipFill>
          <a:blip r:embed="rId3">
            <a:lum contrast="64000"/>
          </a:blip>
          <a:stretch>
            <a:fillRect/>
          </a:stretch>
        </p:blipFill>
        <p:spPr>
          <a:xfrm>
            <a:off x="151765" y="57150"/>
            <a:ext cx="4653280" cy="33235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4996" name="图片 84995"/>
          <p:cNvPicPr>
            <a:picLocks noChangeAspect="1"/>
          </p:cNvPicPr>
          <p:nvPr/>
        </p:nvPicPr>
        <p:blipFill>
          <a:blip r:embed="rId4">
            <a:lum contrast="36000"/>
          </a:blip>
          <a:stretch>
            <a:fillRect/>
          </a:stretch>
        </p:blipFill>
        <p:spPr>
          <a:xfrm>
            <a:off x="4603115" y="3471545"/>
            <a:ext cx="4484370" cy="32600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20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84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21" name="图片 86020" descr="未命名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985" y="34290"/>
            <a:ext cx="4775835" cy="33204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71" name="图片 58370" descr="]XRZL3MB)F$RICPO`H%OPGI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1645" y="3354705"/>
            <a:ext cx="4596130" cy="35490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0052" y="441650"/>
            <a:ext cx="2500330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华文中宋" pitchFamily="2" charset="-122"/>
                <a:ea typeface="华文中宋" pitchFamily="2" charset="-122"/>
              </a:rPr>
              <a:t>看一看</a:t>
            </a:r>
          </a:p>
        </p:txBody>
      </p:sp>
      <p:pic>
        <p:nvPicPr>
          <p:cNvPr id="3" name="图片 2" descr="捕获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1142984"/>
            <a:ext cx="8288655" cy="552356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31775" y="229870"/>
            <a:ext cx="22879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/>
              <a:t>kàn       y ī       kàn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667" y="348940"/>
            <a:ext cx="2500330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华文中宋" pitchFamily="2" charset="-122"/>
                <a:ea typeface="华文中宋" pitchFamily="2" charset="-122"/>
              </a:rPr>
              <a:t>看一看</a:t>
            </a:r>
          </a:p>
        </p:txBody>
      </p:sp>
      <p:pic>
        <p:nvPicPr>
          <p:cNvPr id="3" name="图片 2" descr="捕获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1142984"/>
            <a:ext cx="7947660" cy="52927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6845" y="103505"/>
            <a:ext cx="22879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/>
              <a:t>kàn     y ī    kàn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00174"/>
            <a:ext cx="9144000" cy="34165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0" y="4955457"/>
            <a:ext cx="91440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 </a:t>
            </a:r>
            <a:endParaRPr lang="en-US" altLang="zh-CN" sz="4400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285992"/>
            <a:ext cx="9144000" cy="20717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2714620"/>
            <a:ext cx="91440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latin typeface="华文中宋" pitchFamily="2" charset="-122"/>
                <a:ea typeface="华文中宋" pitchFamily="2" charset="-122"/>
              </a:rPr>
              <a:t>观察叶</a:t>
            </a:r>
          </a:p>
        </p:txBody>
      </p:sp>
      <p:sp>
        <p:nvSpPr>
          <p:cNvPr id="10" name="任意多边形 9"/>
          <p:cNvSpPr/>
          <p:nvPr>
            <p:custDataLst>
              <p:tags r:id="rId1"/>
            </p:custDataLst>
          </p:nvPr>
        </p:nvSpPr>
        <p:spPr>
          <a:xfrm flipH="1">
            <a:off x="428596" y="428604"/>
            <a:ext cx="6643734" cy="1000132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b="1" dirty="0" smtClean="0"/>
              <a:t> 教科版一年级上册第一单元第</a:t>
            </a:r>
            <a:r>
              <a:rPr lang="en-US" altLang="zh-CN" sz="2800" b="1" dirty="0" smtClean="0"/>
              <a:t>3</a:t>
            </a:r>
            <a:r>
              <a:rPr lang="zh-CN" altLang="en-US" sz="2800" b="1" dirty="0" smtClean="0"/>
              <a:t>课 </a:t>
            </a:r>
            <a:endParaRPr lang="zh-CN" altLang="en-US" sz="28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3313" name="Picture 1" descr="C:\Users\Administrator\AppData\Roaming\Tencent\Users\173692760\QQ\WinTemp\RichOle\}K$YNEPCS}8]{OI1)TNI8Y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523386"/>
            <a:ext cx="9144000" cy="2334638"/>
          </a:xfrm>
          <a:prstGeom prst="rect">
            <a:avLst/>
          </a:prstGeom>
          <a:noFill/>
        </p:spPr>
      </p:pic>
      <p:sp>
        <p:nvSpPr>
          <p:cNvPr id="2" name="文本框 1"/>
          <p:cNvSpPr txBox="1"/>
          <p:nvPr/>
        </p:nvSpPr>
        <p:spPr>
          <a:xfrm>
            <a:off x="1691005" y="2381250"/>
            <a:ext cx="5588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                    </a:t>
            </a:r>
            <a:r>
              <a:rPr lang="en-US" altLang="zh-CN" sz="2800"/>
              <a:t>guān      chā      yè</a:t>
            </a:r>
          </a:p>
        </p:txBody>
      </p:sp>
      <p:pic>
        <p:nvPicPr>
          <p:cNvPr id="9" name="Picture 3" descr="C:\Users\chunfang\Desktop\2.png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15206" y="428604"/>
            <a:ext cx="1429385" cy="10604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92710" y="626110"/>
            <a:ext cx="8956675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>
                <a:latin typeface="华文中宋" pitchFamily="2" charset="-122"/>
                <a:ea typeface="华文中宋" pitchFamily="2" charset="-122"/>
              </a:rPr>
              <a:t> </a:t>
            </a:r>
            <a:r>
              <a:rPr lang="zh-CN" altLang="en-US" sz="4400" b="1" dirty="0">
                <a:latin typeface="华文中宋" pitchFamily="2" charset="-122"/>
                <a:ea typeface="华文中宋" pitchFamily="2" charset="-122"/>
              </a:rPr>
              <a:t>选 叶：</a:t>
            </a:r>
            <a:r>
              <a:rPr lang="zh-CN" altLang="en-US" sz="3200" dirty="0">
                <a:latin typeface="华文中宋" pitchFamily="2" charset="-122"/>
                <a:ea typeface="华文中宋" pitchFamily="2" charset="-122"/>
              </a:rPr>
              <a:t>每个小组选择其中一种叶进行观察</a:t>
            </a:r>
          </a:p>
        </p:txBody>
      </p:sp>
      <p:pic>
        <p:nvPicPr>
          <p:cNvPr id="65546" name="图片 65545" descr="72915e0b43f4743a94ca6be2"/>
          <p:cNvPicPr>
            <a:picLocks noChangeAspect="1"/>
          </p:cNvPicPr>
          <p:nvPr/>
        </p:nvPicPr>
        <p:blipFill>
          <a:blip r:embed="rId3">
            <a:clrChange>
              <a:clrFrom>
                <a:srgbClr val="FAFFFB"/>
              </a:clrFrom>
              <a:clrTo>
                <a:srgbClr val="FAFFFB">
                  <a:alpha val="0"/>
                </a:srgbClr>
              </a:clrTo>
            </a:clrChange>
          </a:blip>
          <a:srcRect l="9666" t="4027" r="22990" b="5811"/>
          <a:stretch>
            <a:fillRect/>
          </a:stretch>
        </p:blipFill>
        <p:spPr>
          <a:xfrm>
            <a:off x="384175" y="1778000"/>
            <a:ext cx="2941955" cy="2219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5540" name="图片 6553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5440" y="1394460"/>
            <a:ext cx="2811145" cy="239839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1937" name="Group 13"/>
          <p:cNvGrpSpPr/>
          <p:nvPr/>
        </p:nvGrpSpPr>
        <p:grpSpPr>
          <a:xfrm>
            <a:off x="316865" y="4221480"/>
            <a:ext cx="3427095" cy="1886941"/>
            <a:chOff x="2941" y="2355"/>
            <a:chExt cx="1621" cy="1368"/>
          </a:xfrm>
        </p:grpSpPr>
        <p:pic>
          <p:nvPicPr>
            <p:cNvPr id="81938" name="Picture 11" descr="YYB8QEAF70OF8S%X($I{8T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004" y="2355"/>
              <a:ext cx="780" cy="77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39" name="Rectangle 12"/>
            <p:cNvSpPr/>
            <p:nvPr/>
          </p:nvSpPr>
          <p:spPr>
            <a:xfrm>
              <a:off x="2941" y="3211"/>
              <a:ext cx="1621" cy="51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eaLnBrk="0" hangingPunct="0"/>
              <a:r>
                <a:rPr lang="zh-CN" altLang="en-US" dirty="0">
                  <a:latin typeface="Arial" panose="020B0604020202020204" pitchFamily="34" charset="0"/>
                  <a:ea typeface="等线" panose="02010600030101010101" pitchFamily="2" charset="-122"/>
                </a:rPr>
                <a:t> </a:t>
              </a:r>
              <a:r>
                <a:rPr lang="en-US" altLang="zh-CN" sz="2000" b="1" dirty="0">
                  <a:solidFill>
                    <a:srgbClr val="050701"/>
                  </a:solidFill>
                  <a:latin typeface="Arial" panose="020B0604020202020204" pitchFamily="34" charset="0"/>
                  <a:ea typeface="等线" panose="02010600030101010101" pitchFamily="2" charset="-122"/>
                </a:rPr>
                <a:t>fēnɡ shù yè  </a:t>
              </a:r>
            </a:p>
            <a:p>
              <a:pPr eaLnBrk="0" hangingPunct="0"/>
              <a:r>
                <a:rPr lang="en-US" altLang="zh-CN" sz="2000" b="1" dirty="0">
                  <a:solidFill>
                    <a:srgbClr val="050701"/>
                  </a:solidFill>
                  <a:latin typeface="Arial" panose="020B0604020202020204" pitchFamily="34" charset="0"/>
                  <a:ea typeface="等线" panose="02010600030101010101" pitchFamily="2" charset="-122"/>
                </a:rPr>
                <a:t>  </a:t>
              </a:r>
              <a:r>
                <a:rPr lang="zh-CN" altLang="en-US" sz="2000" b="1" dirty="0">
                  <a:solidFill>
                    <a:srgbClr val="050701"/>
                  </a:solidFill>
                  <a:latin typeface="Arial" panose="020B0604020202020204" pitchFamily="34" charset="0"/>
                  <a:ea typeface="等线" panose="02010600030101010101" pitchFamily="2" charset="-122"/>
                </a:rPr>
                <a:t>枫   树   叶  </a:t>
              </a:r>
            </a:p>
          </p:txBody>
        </p:sp>
      </p:grpSp>
      <p:grpSp>
        <p:nvGrpSpPr>
          <p:cNvPr id="81934" name="Group 8"/>
          <p:cNvGrpSpPr/>
          <p:nvPr/>
        </p:nvGrpSpPr>
        <p:grpSpPr>
          <a:xfrm>
            <a:off x="5500370" y="4565015"/>
            <a:ext cx="2959100" cy="1997712"/>
            <a:chOff x="25" y="2614"/>
            <a:chExt cx="1724" cy="1153"/>
          </a:xfrm>
        </p:grpSpPr>
        <p:pic>
          <p:nvPicPr>
            <p:cNvPr id="81935" name="Picture 9" descr="SK{%Y{{QOA4S]{FZGIV@FG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58" y="2614"/>
              <a:ext cx="995" cy="5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36" name="Rectangle 10"/>
            <p:cNvSpPr/>
            <p:nvPr/>
          </p:nvSpPr>
          <p:spPr>
            <a:xfrm>
              <a:off x="25" y="3359"/>
              <a:ext cx="1724" cy="4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eaLnBrk="0" hangingPunct="0"/>
              <a:r>
                <a:rPr lang="zh-CN" altLang="en-US" dirty="0">
                  <a:latin typeface="Arial" panose="020B0604020202020204" pitchFamily="34" charset="0"/>
                  <a:ea typeface="等线" panose="02010600030101010101" pitchFamily="2" charset="-122"/>
                </a:rPr>
                <a:t> </a:t>
              </a:r>
              <a:r>
                <a:rPr lang="en-US" altLang="zh-CN" sz="2000" b="1" dirty="0">
                  <a:solidFill>
                    <a:srgbClr val="050701"/>
                  </a:solidFill>
                  <a:latin typeface="Arial" panose="020B0604020202020204" pitchFamily="34" charset="0"/>
                  <a:ea typeface="等线" panose="02010600030101010101" pitchFamily="2" charset="-122"/>
                </a:rPr>
                <a:t>zhānɡ shù yè  </a:t>
              </a:r>
            </a:p>
            <a:p>
              <a:pPr eaLnBrk="0" hangingPunct="0"/>
              <a:r>
                <a:rPr lang="en-US" altLang="zh-CN" sz="2000" b="1" dirty="0">
                  <a:solidFill>
                    <a:srgbClr val="050701"/>
                  </a:solidFill>
                  <a:latin typeface="Arial" panose="020B0604020202020204" pitchFamily="34" charset="0"/>
                  <a:ea typeface="等线" panose="02010600030101010101" pitchFamily="2" charset="-122"/>
                </a:rPr>
                <a:t>  </a:t>
              </a:r>
              <a:r>
                <a:rPr lang="zh-CN" altLang="en-US" sz="2000" b="1" dirty="0">
                  <a:solidFill>
                    <a:srgbClr val="050701"/>
                  </a:solidFill>
                  <a:latin typeface="Arial" panose="020B0604020202020204" pitchFamily="34" charset="0"/>
                  <a:ea typeface="等线" panose="02010600030101010101" pitchFamily="2" charset="-122"/>
                </a:rPr>
                <a:t>樟       树    叶  </a:t>
              </a: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14630" y="222250"/>
            <a:ext cx="19570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/>
              <a:t>xuǎn  yè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65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3000"/>
                                        <p:tgtEl>
                                          <p:spTgt spid="81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3000"/>
                                        <p:tgtEl>
                                          <p:spTgt spid="81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317" y="698825"/>
            <a:ext cx="2500330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华文中宋" pitchFamily="2" charset="-122"/>
                <a:ea typeface="华文中宋" pitchFamily="2" charset="-122"/>
              </a:rPr>
              <a:t>观 叶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932680" y="1293495"/>
            <a:ext cx="3926205" cy="50463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要求：</a:t>
            </a:r>
          </a:p>
          <a:p>
            <a:r>
              <a:rPr lang="en-US" altLang="zh-CN"/>
              <a:t>       </a:t>
            </a:r>
          </a:p>
          <a:p>
            <a:endParaRPr lang="en-US" altLang="zh-CN" sz="3200"/>
          </a:p>
          <a:p>
            <a:r>
              <a:rPr lang="en-US" altLang="zh-CN"/>
              <a:t>       </a:t>
            </a:r>
            <a:r>
              <a:rPr lang="en-US" altLang="zh-CN" sz="3200"/>
              <a:t>1 </a:t>
            </a:r>
            <a:r>
              <a:rPr lang="zh-CN" altLang="en-US" sz="3200"/>
              <a:t>声 音 小</a:t>
            </a:r>
          </a:p>
          <a:p>
            <a:endParaRPr lang="zh-CN" altLang="en-US" sz="3600"/>
          </a:p>
          <a:p>
            <a:r>
              <a:rPr lang="en-US" altLang="zh-CN" sz="3200"/>
              <a:t>    </a:t>
            </a:r>
          </a:p>
          <a:p>
            <a:r>
              <a:rPr lang="en-US" altLang="zh-CN" sz="3200"/>
              <a:t>    2边 观  </a:t>
            </a:r>
            <a:r>
              <a:rPr lang="zh-CN" altLang="en-US" sz="3200"/>
              <a:t>边  画</a:t>
            </a:r>
          </a:p>
          <a:p>
            <a:endParaRPr lang="zh-CN" altLang="en-US" sz="3600"/>
          </a:p>
          <a:p>
            <a:endParaRPr lang="zh-CN" altLang="en-US" sz="4000"/>
          </a:p>
          <a:p>
            <a:r>
              <a:rPr lang="en-US" altLang="zh-CN" sz="3200"/>
              <a:t>     3 </a:t>
            </a:r>
            <a:r>
              <a:rPr lang="zh-CN" altLang="en-US" sz="3200"/>
              <a:t>整理物品归 位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50" y="2093595"/>
            <a:ext cx="4422140" cy="32067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6040" y="330835"/>
            <a:ext cx="2458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guān          yè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773930" y="825500"/>
            <a:ext cx="17424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yāo     qíu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012690" y="2230120"/>
            <a:ext cx="22618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 shēng    yīn   xiǎo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500370" y="3865245"/>
            <a:ext cx="22555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/>
              <a:t> biān  guān  biān    huà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599430" y="5492750"/>
            <a:ext cx="29330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zhéng  l í   wù  pín   guī   wèi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5213" y="635960"/>
            <a:ext cx="2500330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华文中宋" pitchFamily="2" charset="-122"/>
                <a:ea typeface="华文中宋" pitchFamily="2" charset="-122"/>
              </a:rPr>
              <a:t>画 叶</a:t>
            </a:r>
          </a:p>
        </p:txBody>
      </p:sp>
      <p:pic>
        <p:nvPicPr>
          <p:cNvPr id="75789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7745" y="1296670"/>
            <a:ext cx="5934710" cy="54603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8260" y="213995"/>
            <a:ext cx="13550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huà     yè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8708" y="889325"/>
            <a:ext cx="2500330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华文中宋" pitchFamily="2" charset="-122"/>
                <a:ea typeface="华文中宋" pitchFamily="2" charset="-122"/>
              </a:rPr>
              <a:t>说 叶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525" y="1572895"/>
            <a:ext cx="3362960" cy="37274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626485" y="1047750"/>
            <a:ext cx="232219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1 </a:t>
            </a:r>
            <a:r>
              <a:rPr lang="zh-CN" altLang="en-US"/>
              <a:t>名   称</a:t>
            </a:r>
          </a:p>
          <a:p>
            <a:endParaRPr lang="en-US" altLang="zh-CN"/>
          </a:p>
          <a:p>
            <a:endParaRPr lang="en-US" altLang="zh-CN"/>
          </a:p>
          <a:p>
            <a:r>
              <a:rPr lang="en-US" altLang="zh-CN"/>
              <a:t>2</a:t>
            </a:r>
            <a:r>
              <a:rPr lang="zh-CN" altLang="en-US"/>
              <a:t>形     状、   颜    色</a:t>
            </a:r>
          </a:p>
          <a:p>
            <a:endParaRPr lang="en-US" altLang="zh-CN"/>
          </a:p>
          <a:p>
            <a:endParaRPr lang="en-US" altLang="zh-CN"/>
          </a:p>
          <a:p>
            <a:r>
              <a:rPr lang="en-US" altLang="zh-CN"/>
              <a:t>3</a:t>
            </a:r>
            <a:r>
              <a:rPr lang="zh-CN" altLang="en-US"/>
              <a:t>其 他  发   现</a:t>
            </a:r>
          </a:p>
        </p:txBody>
      </p:sp>
      <p:pic>
        <p:nvPicPr>
          <p:cNvPr id="87049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2875" y="4176713"/>
            <a:ext cx="5200650" cy="2505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84455" y="475615"/>
            <a:ext cx="15354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shuō   yè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626485" y="801370"/>
            <a:ext cx="18986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míng chēng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626485" y="1572895"/>
            <a:ext cx="2703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xíng zhuàng  yán   sè  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704590" y="2484755"/>
            <a:ext cx="1891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q í  t ā  f ā  xiàn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87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" grpId="1"/>
      <p:bldP spid="4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6" name="文本框 71685"/>
          <p:cNvSpPr txBox="1"/>
          <p:nvPr/>
        </p:nvSpPr>
        <p:spPr>
          <a:xfrm>
            <a:off x="250825" y="333375"/>
            <a:ext cx="86423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Arial" panose="020B0604020202020204" pitchFamily="34" charset="0"/>
              </a:rPr>
              <a:t>美丽的树叶手工艺品</a:t>
            </a:r>
            <a:r>
              <a:rPr lang="en-US" altLang="zh-CN" sz="3200" b="1">
                <a:latin typeface="Arial" panose="020B0604020202020204" pitchFamily="34" charset="0"/>
              </a:rPr>
              <a:t>——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树叶剪贴画</a:t>
            </a:r>
          </a:p>
        </p:txBody>
      </p:sp>
      <p:pic>
        <p:nvPicPr>
          <p:cNvPr id="71689" name="图片 71688"/>
          <p:cNvPicPr>
            <a:picLocks noChangeAspect="1"/>
          </p:cNvPicPr>
          <p:nvPr/>
        </p:nvPicPr>
        <p:blipFill>
          <a:blip r:embed="rId3">
            <a:lum contrast="72000"/>
          </a:blip>
          <a:stretch>
            <a:fillRect/>
          </a:stretch>
        </p:blipFill>
        <p:spPr>
          <a:xfrm>
            <a:off x="971550" y="1268413"/>
            <a:ext cx="7129463" cy="50498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71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4205849"/>
  <p:tag name="MH_LIBRARY" val="GRAPHIC"/>
  <p:tag name="MH_ORDER" val="Freeform 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164</Words>
  <Application>WPS 演示</Application>
  <PresentationFormat>全屏显示(4:3)</PresentationFormat>
  <Paragraphs>57</Paragraphs>
  <Slides>11</Slides>
  <Notes>10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Sky123.Org</cp:lastModifiedBy>
  <cp:revision>96</cp:revision>
  <dcterms:created xsi:type="dcterms:W3CDTF">2017-08-06T08:46:00Z</dcterms:created>
  <dcterms:modified xsi:type="dcterms:W3CDTF">2017-08-18T03:14:39Z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