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86" r:id="rId3"/>
    <p:sldId id="288" r:id="rId4"/>
    <p:sldId id="299" r:id="rId5"/>
    <p:sldId id="294" r:id="rId6"/>
    <p:sldId id="308" r:id="rId7"/>
    <p:sldId id="309" r:id="rId8"/>
    <p:sldId id="310" r:id="rId9"/>
    <p:sldId id="311" r:id="rId10"/>
    <p:sldId id="301" r:id="rId11"/>
    <p:sldId id="284"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468DE4"/>
    <a:srgbClr val="33FD23"/>
    <a:srgbClr val="FF66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25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2019-3-10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extLst>
      <p:ext uri="{BB962C8B-B14F-4D97-AF65-F5344CB8AC3E}">
        <p14:creationId xmlns="" xmlns:p14="http://schemas.microsoft.com/office/powerpoint/2010/main" val="455656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2019-3-10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55457"/>
            <a:ext cx="9144000" cy="646331"/>
          </a:xfrm>
          <a:prstGeom prst="rect">
            <a:avLst/>
          </a:prstGeom>
          <a:noFill/>
        </p:spPr>
        <p:txBody>
          <a:bodyPr wrap="square" rtlCol="0">
            <a:spAutoFit/>
          </a:bodyPr>
          <a:lstStyle/>
          <a:p>
            <a:pPr algn="ctr"/>
            <a:r>
              <a:rPr lang="zh-CN" altLang="en-US" sz="3600" b="1" dirty="0">
                <a:latin typeface="华文楷体" pitchFamily="2" charset="-122"/>
                <a:ea typeface="华文楷体" pitchFamily="2" charset="-122"/>
              </a:rPr>
              <a:t>小学科学教学网资源建设团队  杨一飞</a:t>
            </a:r>
            <a:endParaRPr lang="en-US" altLang="zh-CN" sz="3600" b="1" dirty="0">
              <a:latin typeface="华文楷体" pitchFamily="2" charset="-122"/>
              <a:ea typeface="华文楷体"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08920"/>
            <a:ext cx="9144000" cy="1107996"/>
          </a:xfrm>
          <a:prstGeom prst="rect">
            <a:avLst/>
          </a:prstGeom>
          <a:noFill/>
        </p:spPr>
        <p:txBody>
          <a:bodyPr wrap="square" rtlCol="0">
            <a:spAutoFit/>
          </a:bodyPr>
          <a:lstStyle/>
          <a:p>
            <a:pPr algn="ctr"/>
            <a:r>
              <a:rPr lang="zh-CN" altLang="en-US" sz="6600" b="1" dirty="0">
                <a:latin typeface="华文中宋" pitchFamily="2" charset="-122"/>
                <a:ea typeface="华文中宋" pitchFamily="2" charset="-122"/>
              </a:rPr>
              <a:t>做一个指南针</a:t>
            </a: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a:t> 教科版二年级下册第一单元第</a:t>
            </a:r>
            <a:r>
              <a:rPr lang="en-US" altLang="zh-CN" sz="2800" b="1" dirty="0"/>
              <a:t>5</a:t>
            </a:r>
            <a:r>
              <a:rPr lang="zh-CN" altLang="en-US" sz="2800" b="1" dirty="0"/>
              <a:t>课 </a:t>
            </a:r>
            <a:endParaRPr lang="zh-CN" altLang="en-US" sz="28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026" name="Picture 2"/>
          <p:cNvPicPr>
            <a:picLocks noChangeAspect="1" noChangeArrowheads="1"/>
          </p:cNvPicPr>
          <p:nvPr/>
        </p:nvPicPr>
        <p:blipFill>
          <a:blip r:embed="rId3"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42930"/>
            <a:ext cx="9144000" cy="769441"/>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rgbClr val="FF0000"/>
                </a:solidFill>
                <a:latin typeface="华文楷体" pitchFamily="2" charset="-122"/>
                <a:ea typeface="华文楷体" pitchFamily="2" charset="-122"/>
              </a:rPr>
              <a:t>制</a:t>
            </a:r>
            <a:r>
              <a:rPr lang="zh-CN" altLang="en-US" sz="4400" b="1" dirty="0">
                <a:solidFill>
                  <a:srgbClr val="FF0000"/>
                </a:solidFill>
                <a:latin typeface="华文楷体" pitchFamily="2" charset="-122"/>
                <a:ea typeface="华文楷体" pitchFamily="2" charset="-122"/>
              </a:rPr>
              <a:t>作指南针的其他方法</a:t>
            </a:r>
            <a:endParaRPr lang="en-US" altLang="zh-CN" sz="4400" b="1" dirty="0">
              <a:solidFill>
                <a:srgbClr val="FF0000"/>
              </a:solidFill>
              <a:latin typeface="华文楷体" pitchFamily="2" charset="-122"/>
              <a:ea typeface="华文楷体" pitchFamily="2" charset="-122"/>
            </a:endParaRPr>
          </a:p>
        </p:txBody>
      </p:sp>
      <p:pic>
        <p:nvPicPr>
          <p:cNvPr id="4" name="Picture 6" descr="C:\Users\Administrator\AppData\Roaming\Tencent\Users\173692760\QQ\WinTemp\RichOle\FGH31T0[S85QYWG3M079L72.jpg"/>
          <p:cNvPicPr>
            <a:picLocks noChangeAspect="1" noChangeArrowheads="1"/>
          </p:cNvPicPr>
          <p:nvPr/>
        </p:nvPicPr>
        <p:blipFill>
          <a:blip r:embed="rId2" cstate="print"/>
          <a:srcRect/>
          <a:stretch>
            <a:fillRect/>
          </a:stretch>
        </p:blipFill>
        <p:spPr bwMode="auto">
          <a:xfrm>
            <a:off x="6156176" y="1636676"/>
            <a:ext cx="2571750" cy="2686050"/>
          </a:xfrm>
          <a:prstGeom prst="rect">
            <a:avLst/>
          </a:prstGeom>
          <a:noFill/>
          <a:ln w="9525">
            <a:noFill/>
            <a:miter lim="800000"/>
            <a:headEnd/>
            <a:tailEnd/>
          </a:ln>
        </p:spPr>
      </p:pic>
      <p:pic>
        <p:nvPicPr>
          <p:cNvPr id="6" name="Picture 1"/>
          <p:cNvPicPr>
            <a:picLocks noChangeAspect="1" noChangeArrowheads="1"/>
          </p:cNvPicPr>
          <p:nvPr/>
        </p:nvPicPr>
        <p:blipFill>
          <a:blip r:embed="rId3" cstate="print"/>
          <a:srcRect/>
          <a:stretch>
            <a:fillRect/>
          </a:stretch>
        </p:blipFill>
        <p:spPr bwMode="auto">
          <a:xfrm>
            <a:off x="3923927" y="1744626"/>
            <a:ext cx="1785937" cy="2578100"/>
          </a:xfrm>
          <a:prstGeom prst="rect">
            <a:avLst/>
          </a:prstGeom>
          <a:noFill/>
          <a:ln w="9525">
            <a:noFill/>
            <a:miter lim="800000"/>
            <a:headEnd/>
            <a:tailEnd/>
          </a:ln>
        </p:spPr>
      </p:pic>
      <p:pic>
        <p:nvPicPr>
          <p:cNvPr id="7" name="Picture 8" descr="C:\Users\Administrator\AppData\Roaming\Tencent\Users\173692760\QQ\WinTemp\RichOle\P4VID`%W(0YQ@{9YG)8XKSX.jpg"/>
          <p:cNvPicPr>
            <a:picLocks noChangeAspect="1" noChangeArrowheads="1"/>
          </p:cNvPicPr>
          <p:nvPr/>
        </p:nvPicPr>
        <p:blipFill>
          <a:blip r:embed="rId4" cstate="print"/>
          <a:srcRect/>
          <a:stretch>
            <a:fillRect/>
          </a:stretch>
        </p:blipFill>
        <p:spPr bwMode="auto">
          <a:xfrm>
            <a:off x="251520" y="2234494"/>
            <a:ext cx="3279595" cy="2088232"/>
          </a:xfrm>
          <a:prstGeom prst="rect">
            <a:avLst/>
          </a:prstGeom>
          <a:noFill/>
          <a:ln w="9525">
            <a:noFill/>
            <a:miter lim="800000"/>
            <a:headEnd/>
            <a:tailEnd/>
          </a:ln>
        </p:spPr>
      </p:pic>
      <p:sp>
        <p:nvSpPr>
          <p:cNvPr id="8" name="TextBox 7"/>
          <p:cNvSpPr txBox="1"/>
          <p:nvPr/>
        </p:nvSpPr>
        <p:spPr>
          <a:xfrm>
            <a:off x="6229792" y="4580435"/>
            <a:ext cx="2501006" cy="646331"/>
          </a:xfrm>
          <a:prstGeom prst="rect">
            <a:avLst/>
          </a:prstGeom>
          <a:noFill/>
        </p:spPr>
        <p:txBody>
          <a:bodyPr wrap="none" rtlCol="0">
            <a:spAutoFit/>
          </a:bodyPr>
          <a:lstStyle/>
          <a:p>
            <a:r>
              <a:rPr lang="zh-CN" altLang="en-US" sz="3600" b="1" dirty="0">
                <a:solidFill>
                  <a:srgbClr val="FF0000"/>
                </a:solidFill>
              </a:rPr>
              <a:t>立式指南针</a:t>
            </a:r>
          </a:p>
        </p:txBody>
      </p:sp>
      <p:sp>
        <p:nvSpPr>
          <p:cNvPr id="9" name="TextBox 8"/>
          <p:cNvSpPr txBox="1"/>
          <p:nvPr/>
        </p:nvSpPr>
        <p:spPr>
          <a:xfrm>
            <a:off x="3635896" y="4532927"/>
            <a:ext cx="2376264" cy="1200329"/>
          </a:xfrm>
          <a:prstGeom prst="rect">
            <a:avLst/>
          </a:prstGeom>
          <a:noFill/>
        </p:spPr>
        <p:txBody>
          <a:bodyPr wrap="square" rtlCol="0">
            <a:spAutoFit/>
          </a:bodyPr>
          <a:lstStyle/>
          <a:p>
            <a:r>
              <a:rPr lang="zh-CN" altLang="en-US" sz="3600" b="1" dirty="0">
                <a:solidFill>
                  <a:srgbClr val="FF0000"/>
                </a:solidFill>
              </a:rPr>
              <a:t>悬挂式</a:t>
            </a:r>
            <a:endParaRPr lang="en-US" altLang="zh-CN" sz="3600" b="1" dirty="0">
              <a:solidFill>
                <a:srgbClr val="FF0000"/>
              </a:solidFill>
            </a:endParaRPr>
          </a:p>
          <a:p>
            <a:r>
              <a:rPr lang="zh-CN" altLang="en-US" sz="3600" b="1" dirty="0">
                <a:solidFill>
                  <a:srgbClr val="FF0000"/>
                </a:solidFill>
              </a:rPr>
              <a:t>指南针</a:t>
            </a:r>
          </a:p>
        </p:txBody>
      </p:sp>
      <p:sp>
        <p:nvSpPr>
          <p:cNvPr id="10" name="TextBox 9"/>
          <p:cNvSpPr txBox="1"/>
          <p:nvPr/>
        </p:nvSpPr>
        <p:spPr>
          <a:xfrm>
            <a:off x="626820" y="4532927"/>
            <a:ext cx="1785936" cy="1200329"/>
          </a:xfrm>
          <a:prstGeom prst="rect">
            <a:avLst/>
          </a:prstGeom>
          <a:noFill/>
        </p:spPr>
        <p:txBody>
          <a:bodyPr wrap="square" rtlCol="0">
            <a:spAutoFit/>
          </a:bodyPr>
          <a:lstStyle/>
          <a:p>
            <a:r>
              <a:rPr lang="zh-CN" altLang="en-US" sz="3600" b="1" dirty="0">
                <a:solidFill>
                  <a:srgbClr val="FF0000"/>
                </a:solidFill>
              </a:rPr>
              <a:t>水浮式</a:t>
            </a:r>
            <a:endParaRPr lang="en-US" altLang="zh-CN" sz="3600" b="1" dirty="0">
              <a:solidFill>
                <a:srgbClr val="FF0000"/>
              </a:solidFill>
            </a:endParaRPr>
          </a:p>
          <a:p>
            <a:r>
              <a:rPr lang="zh-CN" altLang="en-US" sz="3600" b="1" dirty="0">
                <a:solidFill>
                  <a:srgbClr val="FF0000"/>
                </a:solidFill>
              </a:rPr>
              <a:t>指南针</a:t>
            </a:r>
          </a:p>
        </p:txBody>
      </p:sp>
    </p:spTree>
    <p:extLst>
      <p:ext uri="{BB962C8B-B14F-4D97-AF65-F5344CB8AC3E}">
        <p14:creationId xmlns="" xmlns:p14="http://schemas.microsoft.com/office/powerpoint/2010/main" val="875182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a:solidFill>
                  <a:schemeClr val="bg1"/>
                </a:solidFill>
                <a:latin typeface="华文中宋" pitchFamily="2" charset="-122"/>
                <a:ea typeface="华文中宋" pitchFamily="2" charset="-122"/>
              </a:rPr>
              <a:t>郑重申明</a:t>
            </a: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a:solidFill>
                  <a:schemeClr val="tx1"/>
                </a:solidFill>
              </a:rPr>
              <a:t>    本课件和配套教案版权归小学科学教学网组建的精品课程开发团队所有，供全国小学科学</a:t>
            </a:r>
            <a:r>
              <a:rPr lang="zh-CN" altLang="en-US" sz="3600" b="1" dirty="0" smtClean="0">
                <a:solidFill>
                  <a:schemeClr val="tx1"/>
                </a:solidFill>
              </a:rPr>
              <a:t>教师个人在课堂教学中无偿</a:t>
            </a:r>
            <a:r>
              <a:rPr lang="zh-CN" altLang="en-US" sz="3600" b="1" dirty="0">
                <a:solidFill>
                  <a:schemeClr val="tx1"/>
                </a:solidFill>
              </a:rPr>
              <a:t>使用。其他网站或个人想要转载，请与开发团队联系；如果其</a:t>
            </a:r>
            <a:r>
              <a:rPr lang="zh-CN" altLang="en-US" sz="3600" b="1" dirty="0">
                <a:solidFill>
                  <a:schemeClr val="tx1"/>
                </a:solidFill>
              </a:rPr>
              <a:t>他网站或个人用于赢利，我们保留追究的权利！</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39279"/>
            <a:ext cx="9144000" cy="707886"/>
          </a:xfrm>
          <a:prstGeom prst="rect">
            <a:avLst/>
          </a:prstGeom>
          <a:solidFill>
            <a:schemeClr val="accent6">
              <a:lumMod val="40000"/>
              <a:lumOff val="60000"/>
            </a:schemeClr>
          </a:solidFill>
        </p:spPr>
        <p:txBody>
          <a:bodyPr wrap="square" rtlCol="0">
            <a:spAutoFit/>
          </a:bodyPr>
          <a:lstStyle/>
          <a:p>
            <a:pPr algn="ctr"/>
            <a:r>
              <a:rPr lang="zh-CN" altLang="en-US" sz="4000" b="1" dirty="0" smtClean="0">
                <a:solidFill>
                  <a:srgbClr val="0000CC"/>
                </a:solidFill>
                <a:latin typeface="华文楷体" pitchFamily="2" charset="-122"/>
                <a:ea typeface="华文楷体" pitchFamily="2" charset="-122"/>
              </a:rPr>
              <a:t>指南针是中国古代的四大发明之一</a:t>
            </a:r>
            <a:endParaRPr lang="en-US" altLang="zh-CN" sz="4000" b="1" dirty="0">
              <a:solidFill>
                <a:srgbClr val="0000CC"/>
              </a:solidFill>
              <a:latin typeface="华文楷体" pitchFamily="2" charset="-122"/>
              <a:ea typeface="华文楷体" pitchFamily="2" charset="-122"/>
            </a:endParaRPr>
          </a:p>
        </p:txBody>
      </p:sp>
      <p:pic>
        <p:nvPicPr>
          <p:cNvPr id="17" name="图片 16" descr="t01b60fa3b5309f17f1[1].jpg"/>
          <p:cNvPicPr>
            <a:picLocks noChangeAspect="1"/>
          </p:cNvPicPr>
          <p:nvPr/>
        </p:nvPicPr>
        <p:blipFill>
          <a:blip r:embed="rId2" cstate="print"/>
          <a:stretch>
            <a:fillRect/>
          </a:stretch>
        </p:blipFill>
        <p:spPr>
          <a:xfrm>
            <a:off x="1043608" y="3645024"/>
            <a:ext cx="3028950" cy="2286000"/>
          </a:xfrm>
          <a:prstGeom prst="rect">
            <a:avLst/>
          </a:prstGeom>
        </p:spPr>
      </p:pic>
      <p:pic>
        <p:nvPicPr>
          <p:cNvPr id="18" name="图片 17" descr="t01c938880c7294c0e3[1].jpg"/>
          <p:cNvPicPr>
            <a:picLocks noChangeAspect="1"/>
          </p:cNvPicPr>
          <p:nvPr/>
        </p:nvPicPr>
        <p:blipFill>
          <a:blip r:embed="rId3" cstate="print"/>
          <a:stretch>
            <a:fillRect/>
          </a:stretch>
        </p:blipFill>
        <p:spPr>
          <a:xfrm>
            <a:off x="827584" y="1052736"/>
            <a:ext cx="3779912" cy="2344131"/>
          </a:xfrm>
          <a:prstGeom prst="rect">
            <a:avLst/>
          </a:prstGeom>
        </p:spPr>
      </p:pic>
      <p:pic>
        <p:nvPicPr>
          <p:cNvPr id="19" name="图片 18" descr="t01b681eb3ee3ab1faa[1].jpg"/>
          <p:cNvPicPr>
            <a:picLocks noChangeAspect="1"/>
          </p:cNvPicPr>
          <p:nvPr/>
        </p:nvPicPr>
        <p:blipFill>
          <a:blip r:embed="rId4" cstate="print"/>
          <a:stretch>
            <a:fillRect/>
          </a:stretch>
        </p:blipFill>
        <p:spPr>
          <a:xfrm>
            <a:off x="4716016" y="1052736"/>
            <a:ext cx="3400425" cy="2286000"/>
          </a:xfrm>
          <a:prstGeom prst="rect">
            <a:avLst/>
          </a:prstGeom>
        </p:spPr>
      </p:pic>
      <p:pic>
        <p:nvPicPr>
          <p:cNvPr id="20" name="图片 19" descr="t018fbd657b82ac2052[1].jpg"/>
          <p:cNvPicPr>
            <a:picLocks noChangeAspect="1"/>
          </p:cNvPicPr>
          <p:nvPr/>
        </p:nvPicPr>
        <p:blipFill>
          <a:blip r:embed="rId5" cstate="print"/>
          <a:stretch>
            <a:fillRect/>
          </a:stretch>
        </p:blipFill>
        <p:spPr>
          <a:xfrm>
            <a:off x="4644008" y="3573016"/>
            <a:ext cx="3734274" cy="2016224"/>
          </a:xfrm>
          <a:prstGeom prst="rect">
            <a:avLst/>
          </a:prstGeom>
        </p:spPr>
      </p:pic>
      <p:sp>
        <p:nvSpPr>
          <p:cNvPr id="21" name="TextBox 20"/>
          <p:cNvSpPr txBox="1"/>
          <p:nvPr/>
        </p:nvSpPr>
        <p:spPr>
          <a:xfrm>
            <a:off x="180093" y="1700808"/>
            <a:ext cx="677108" cy="2016224"/>
          </a:xfrm>
          <a:prstGeom prst="rect">
            <a:avLst/>
          </a:prstGeom>
          <a:noFill/>
        </p:spPr>
        <p:txBody>
          <a:bodyPr vert="eaVert" wrap="square" rtlCol="0">
            <a:spAutoFit/>
          </a:bodyPr>
          <a:lstStyle/>
          <a:p>
            <a:r>
              <a:rPr lang="zh-CN" altLang="en-US" sz="3200" dirty="0">
                <a:solidFill>
                  <a:srgbClr val="FF0000"/>
                </a:solidFill>
              </a:rPr>
              <a:t>造纸术</a:t>
            </a:r>
          </a:p>
        </p:txBody>
      </p:sp>
      <p:sp>
        <p:nvSpPr>
          <p:cNvPr id="22" name="TextBox 21"/>
          <p:cNvSpPr txBox="1"/>
          <p:nvPr/>
        </p:nvSpPr>
        <p:spPr>
          <a:xfrm>
            <a:off x="8244408" y="1628800"/>
            <a:ext cx="677108" cy="2016224"/>
          </a:xfrm>
          <a:prstGeom prst="rect">
            <a:avLst/>
          </a:prstGeom>
          <a:noFill/>
        </p:spPr>
        <p:txBody>
          <a:bodyPr vert="eaVert" wrap="square" rtlCol="0">
            <a:spAutoFit/>
          </a:bodyPr>
          <a:lstStyle/>
          <a:p>
            <a:r>
              <a:rPr lang="zh-CN" altLang="en-US" sz="3200" dirty="0">
                <a:solidFill>
                  <a:srgbClr val="FF0000"/>
                </a:solidFill>
              </a:rPr>
              <a:t>印刷术</a:t>
            </a:r>
          </a:p>
        </p:txBody>
      </p:sp>
      <p:sp>
        <p:nvSpPr>
          <p:cNvPr id="23" name="TextBox 22"/>
          <p:cNvSpPr txBox="1"/>
          <p:nvPr/>
        </p:nvSpPr>
        <p:spPr>
          <a:xfrm>
            <a:off x="179512" y="4149080"/>
            <a:ext cx="677108" cy="2367880"/>
          </a:xfrm>
          <a:prstGeom prst="rect">
            <a:avLst/>
          </a:prstGeom>
          <a:noFill/>
        </p:spPr>
        <p:txBody>
          <a:bodyPr vert="eaVert" wrap="square" rtlCol="0">
            <a:spAutoFit/>
          </a:bodyPr>
          <a:lstStyle/>
          <a:p>
            <a:r>
              <a:rPr lang="zh-CN" altLang="en-US" sz="3200" dirty="0">
                <a:solidFill>
                  <a:srgbClr val="FF0000"/>
                </a:solidFill>
              </a:rPr>
              <a:t>指南针</a:t>
            </a:r>
          </a:p>
        </p:txBody>
      </p:sp>
      <p:sp>
        <p:nvSpPr>
          <p:cNvPr id="24" name="TextBox 23"/>
          <p:cNvSpPr txBox="1"/>
          <p:nvPr/>
        </p:nvSpPr>
        <p:spPr>
          <a:xfrm>
            <a:off x="8316416" y="4149080"/>
            <a:ext cx="677108" cy="2016224"/>
          </a:xfrm>
          <a:prstGeom prst="rect">
            <a:avLst/>
          </a:prstGeom>
          <a:noFill/>
        </p:spPr>
        <p:txBody>
          <a:bodyPr vert="eaVert" wrap="square" rtlCol="0">
            <a:spAutoFit/>
          </a:bodyPr>
          <a:lstStyle/>
          <a:p>
            <a:r>
              <a:rPr lang="zh-CN" altLang="en-US" sz="3200" dirty="0">
                <a:solidFill>
                  <a:srgbClr val="FF0000"/>
                </a:solidFill>
              </a:rPr>
              <a:t>火药</a:t>
            </a:r>
          </a:p>
        </p:txBody>
      </p:sp>
      <p:sp>
        <p:nvSpPr>
          <p:cNvPr id="25" name="TextBox 24"/>
          <p:cNvSpPr txBox="1"/>
          <p:nvPr/>
        </p:nvSpPr>
        <p:spPr>
          <a:xfrm>
            <a:off x="971600" y="6093296"/>
            <a:ext cx="8172400" cy="584775"/>
          </a:xfrm>
          <a:prstGeom prst="rect">
            <a:avLst/>
          </a:prstGeom>
          <a:noFill/>
        </p:spPr>
        <p:txBody>
          <a:bodyPr wrap="square" rtlCol="0">
            <a:spAutoFit/>
          </a:bodyPr>
          <a:lstStyle/>
          <a:p>
            <a:r>
              <a:rPr lang="zh-CN" altLang="en-US" sz="3200" b="1" dirty="0">
                <a:solidFill>
                  <a:srgbClr val="FF0000"/>
                </a:solidFill>
              </a:rPr>
              <a:t>指南针</a:t>
            </a:r>
            <a:r>
              <a:rPr lang="zh-CN" altLang="en-US" sz="3200" b="1" dirty="0">
                <a:solidFill>
                  <a:srgbClr val="000000"/>
                </a:solidFill>
              </a:rPr>
              <a:t>：利用</a:t>
            </a:r>
            <a:r>
              <a:rPr lang="zh-CN" altLang="en-US" sz="3200" b="1" dirty="0">
                <a:solidFill>
                  <a:srgbClr val="FF0000"/>
                </a:solidFill>
              </a:rPr>
              <a:t>磁铁指示方向</a:t>
            </a:r>
            <a:r>
              <a:rPr lang="zh-CN" altLang="en-US" sz="3200" b="1" dirty="0">
                <a:solidFill>
                  <a:srgbClr val="000000"/>
                </a:solidFill>
              </a:rPr>
              <a:t>的仪器</a:t>
            </a:r>
            <a:endParaRPr lang="zh-CN" altLang="en-US" sz="3200" dirty="0"/>
          </a:p>
        </p:txBody>
      </p:sp>
    </p:spTree>
    <p:extLst>
      <p:ext uri="{BB962C8B-B14F-4D97-AF65-F5344CB8AC3E}">
        <p14:creationId xmlns="" xmlns:p14="http://schemas.microsoft.com/office/powerpoint/2010/main" val="2465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heel(1)">
                                      <p:cBhvr>
                                        <p:cTn id="55"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t017364f6699dfa4a8b[1].jpg"/>
          <p:cNvPicPr>
            <a:picLocks noChangeAspect="1"/>
          </p:cNvPicPr>
          <p:nvPr/>
        </p:nvPicPr>
        <p:blipFill>
          <a:blip r:embed="rId2" cstate="print"/>
          <a:stretch>
            <a:fillRect/>
          </a:stretch>
        </p:blipFill>
        <p:spPr>
          <a:xfrm>
            <a:off x="2771800" y="1196752"/>
            <a:ext cx="2520280" cy="1515958"/>
          </a:xfrm>
          <a:prstGeom prst="rect">
            <a:avLst/>
          </a:prstGeom>
        </p:spPr>
      </p:pic>
      <p:sp>
        <p:nvSpPr>
          <p:cNvPr id="7" name="TextBox 6"/>
          <p:cNvSpPr txBox="1"/>
          <p:nvPr/>
        </p:nvSpPr>
        <p:spPr>
          <a:xfrm>
            <a:off x="0" y="139279"/>
            <a:ext cx="9144000" cy="769441"/>
          </a:xfrm>
          <a:prstGeom prst="rect">
            <a:avLst/>
          </a:prstGeom>
          <a:solidFill>
            <a:schemeClr val="accent6">
              <a:lumMod val="40000"/>
              <a:lumOff val="60000"/>
            </a:schemeClr>
          </a:solidFill>
        </p:spPr>
        <p:txBody>
          <a:bodyPr wrap="square" rtlCol="0">
            <a:spAutoFit/>
          </a:bodyPr>
          <a:lstStyle/>
          <a:p>
            <a:r>
              <a:rPr lang="zh-CN" altLang="en-US" sz="4400" b="1" dirty="0">
                <a:latin typeface="华文楷体" pitchFamily="2" charset="-122"/>
                <a:ea typeface="华文楷体" pitchFamily="2" charset="-122"/>
              </a:rPr>
              <a:t>指南针的历史</a:t>
            </a:r>
            <a:endParaRPr lang="en-US" altLang="zh-CN" sz="4400" b="1" dirty="0">
              <a:solidFill>
                <a:srgbClr val="FF0000"/>
              </a:solidFill>
              <a:latin typeface="华文楷体" pitchFamily="2" charset="-122"/>
              <a:ea typeface="华文楷体" pitchFamily="2" charset="-122"/>
            </a:endParaRPr>
          </a:p>
        </p:txBody>
      </p:sp>
      <p:sp>
        <p:nvSpPr>
          <p:cNvPr id="8" name="TextBox 7"/>
          <p:cNvSpPr txBox="1"/>
          <p:nvPr/>
        </p:nvSpPr>
        <p:spPr>
          <a:xfrm>
            <a:off x="841132" y="2793122"/>
            <a:ext cx="1210588" cy="707886"/>
          </a:xfrm>
          <a:prstGeom prst="rect">
            <a:avLst/>
          </a:prstGeom>
          <a:noFill/>
        </p:spPr>
        <p:txBody>
          <a:bodyPr wrap="none" rtlCol="0">
            <a:spAutoFit/>
          </a:bodyPr>
          <a:lstStyle/>
          <a:p>
            <a:r>
              <a:rPr lang="zh-CN" altLang="en-US" sz="4000" dirty="0"/>
              <a:t>磁石</a:t>
            </a:r>
          </a:p>
        </p:txBody>
      </p:sp>
      <p:cxnSp>
        <p:nvCxnSpPr>
          <p:cNvPr id="10" name="直接箭头连接符 9"/>
          <p:cNvCxnSpPr/>
          <p:nvPr/>
        </p:nvCxnSpPr>
        <p:spPr>
          <a:xfrm>
            <a:off x="2254196" y="3147065"/>
            <a:ext cx="1093668" cy="6097"/>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577436" y="2793122"/>
            <a:ext cx="1210588" cy="707886"/>
          </a:xfrm>
          <a:prstGeom prst="rect">
            <a:avLst/>
          </a:prstGeom>
          <a:noFill/>
        </p:spPr>
        <p:txBody>
          <a:bodyPr wrap="none" rtlCol="0">
            <a:spAutoFit/>
          </a:bodyPr>
          <a:lstStyle/>
          <a:p>
            <a:r>
              <a:rPr lang="zh-CN" altLang="en-US" sz="4000" dirty="0"/>
              <a:t>司南</a:t>
            </a:r>
          </a:p>
        </p:txBody>
      </p:sp>
      <p:cxnSp>
        <p:nvCxnSpPr>
          <p:cNvPr id="12" name="直接箭头连接符 11"/>
          <p:cNvCxnSpPr/>
          <p:nvPr/>
        </p:nvCxnSpPr>
        <p:spPr>
          <a:xfrm>
            <a:off x="4702468" y="3153162"/>
            <a:ext cx="1093668" cy="6097"/>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796136" y="2780928"/>
            <a:ext cx="1728192" cy="707886"/>
          </a:xfrm>
          <a:prstGeom prst="rect">
            <a:avLst/>
          </a:prstGeom>
          <a:noFill/>
        </p:spPr>
        <p:txBody>
          <a:bodyPr wrap="square" rtlCol="0">
            <a:spAutoFit/>
          </a:bodyPr>
          <a:lstStyle/>
          <a:p>
            <a:r>
              <a:rPr lang="zh-CN" altLang="en-US" sz="4000" dirty="0"/>
              <a:t>指南鱼</a:t>
            </a:r>
          </a:p>
        </p:txBody>
      </p:sp>
      <p:pic>
        <p:nvPicPr>
          <p:cNvPr id="15" name="图片 14" descr="t0132a293cb8171a9c3[1].jpg"/>
          <p:cNvPicPr>
            <a:picLocks noChangeAspect="1"/>
          </p:cNvPicPr>
          <p:nvPr/>
        </p:nvPicPr>
        <p:blipFill>
          <a:blip r:embed="rId3" cstate="print"/>
          <a:stretch>
            <a:fillRect/>
          </a:stretch>
        </p:blipFill>
        <p:spPr>
          <a:xfrm>
            <a:off x="5652120" y="1340768"/>
            <a:ext cx="2232248" cy="1417300"/>
          </a:xfrm>
          <a:prstGeom prst="rect">
            <a:avLst/>
          </a:prstGeom>
        </p:spPr>
      </p:pic>
      <p:cxnSp>
        <p:nvCxnSpPr>
          <p:cNvPr id="16" name="直接箭头连接符 15"/>
          <p:cNvCxnSpPr/>
          <p:nvPr/>
        </p:nvCxnSpPr>
        <p:spPr>
          <a:xfrm>
            <a:off x="6876256" y="3429000"/>
            <a:ext cx="0" cy="720080"/>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724128" y="4077072"/>
            <a:ext cx="3262432" cy="707886"/>
          </a:xfrm>
          <a:prstGeom prst="rect">
            <a:avLst/>
          </a:prstGeom>
          <a:noFill/>
        </p:spPr>
        <p:txBody>
          <a:bodyPr wrap="none" rtlCol="0">
            <a:spAutoFit/>
          </a:bodyPr>
          <a:lstStyle/>
          <a:p>
            <a:r>
              <a:rPr lang="zh-CN" altLang="en-US" sz="4000" dirty="0"/>
              <a:t>水浮式指南针</a:t>
            </a:r>
          </a:p>
        </p:txBody>
      </p:sp>
      <p:pic>
        <p:nvPicPr>
          <p:cNvPr id="1026" name="Picture 2"/>
          <p:cNvPicPr>
            <a:picLocks noChangeAspect="1" noChangeArrowheads="1"/>
          </p:cNvPicPr>
          <p:nvPr/>
        </p:nvPicPr>
        <p:blipFill>
          <a:blip r:embed="rId4" cstate="print"/>
          <a:srcRect/>
          <a:stretch>
            <a:fillRect/>
          </a:stretch>
        </p:blipFill>
        <p:spPr bwMode="auto">
          <a:xfrm>
            <a:off x="5688124" y="4738934"/>
            <a:ext cx="2160240" cy="1891261"/>
          </a:xfrm>
          <a:prstGeom prst="rect">
            <a:avLst/>
          </a:prstGeom>
          <a:noFill/>
          <a:ln w="9525">
            <a:noFill/>
            <a:miter lim="800000"/>
            <a:headEnd/>
            <a:tailEnd/>
          </a:ln>
        </p:spPr>
      </p:pic>
      <p:cxnSp>
        <p:nvCxnSpPr>
          <p:cNvPr id="20" name="直接箭头连接符 19"/>
          <p:cNvCxnSpPr/>
          <p:nvPr/>
        </p:nvCxnSpPr>
        <p:spPr>
          <a:xfrm flipH="1">
            <a:off x="4716016" y="4417595"/>
            <a:ext cx="1016496" cy="19517"/>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563888" y="4077072"/>
            <a:ext cx="1584176" cy="720080"/>
          </a:xfrm>
          <a:prstGeom prst="rect">
            <a:avLst/>
          </a:prstGeom>
          <a:noFill/>
        </p:spPr>
        <p:txBody>
          <a:bodyPr wrap="square" rtlCol="0">
            <a:spAutoFit/>
          </a:bodyPr>
          <a:lstStyle/>
          <a:p>
            <a:r>
              <a:rPr lang="zh-CN" altLang="en-US" sz="4000" dirty="0"/>
              <a:t>罗盘</a:t>
            </a:r>
          </a:p>
        </p:txBody>
      </p:sp>
      <p:pic>
        <p:nvPicPr>
          <p:cNvPr id="26" name="Picture 1" descr="C:\Users\Administrator\AppData\Roaming\Tencent\Users\173692760\QQ\WinTemp\RichOle\41Z7]IY`U8WYH{]YEGSHA0K.jpg"/>
          <p:cNvPicPr>
            <a:picLocks noChangeAspect="1" noChangeArrowheads="1"/>
          </p:cNvPicPr>
          <p:nvPr/>
        </p:nvPicPr>
        <p:blipFill>
          <a:blip r:embed="rId5" cstate="print"/>
          <a:srcRect/>
          <a:stretch>
            <a:fillRect/>
          </a:stretch>
        </p:blipFill>
        <p:spPr bwMode="auto">
          <a:xfrm>
            <a:off x="3347864" y="4725144"/>
            <a:ext cx="1728192" cy="1918842"/>
          </a:xfrm>
          <a:prstGeom prst="rect">
            <a:avLst/>
          </a:prstGeom>
          <a:noFill/>
          <a:ln w="9525">
            <a:noFill/>
            <a:miter lim="800000"/>
            <a:headEnd/>
            <a:tailEnd/>
          </a:ln>
        </p:spPr>
      </p:pic>
      <p:cxnSp>
        <p:nvCxnSpPr>
          <p:cNvPr id="27" name="直接箭头连接符 26"/>
          <p:cNvCxnSpPr/>
          <p:nvPr/>
        </p:nvCxnSpPr>
        <p:spPr>
          <a:xfrm flipH="1">
            <a:off x="2483768" y="4437112"/>
            <a:ext cx="1016496" cy="19517"/>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7584" y="4077072"/>
            <a:ext cx="1723549" cy="707886"/>
          </a:xfrm>
          <a:prstGeom prst="rect">
            <a:avLst/>
          </a:prstGeom>
          <a:noFill/>
        </p:spPr>
        <p:txBody>
          <a:bodyPr wrap="none" rtlCol="0">
            <a:spAutoFit/>
          </a:bodyPr>
          <a:lstStyle/>
          <a:p>
            <a:r>
              <a:rPr lang="zh-CN" altLang="en-US" sz="4000" dirty="0"/>
              <a:t>指南针</a:t>
            </a:r>
          </a:p>
        </p:txBody>
      </p:sp>
      <p:pic>
        <p:nvPicPr>
          <p:cNvPr id="1028" name="Picture 4" descr="http://p17.qhimgs3.com/dr/240_240_80/t013c8ed51dac3a7e4a.jpg?t=1548057642"/>
          <p:cNvPicPr>
            <a:picLocks noChangeAspect="1" noChangeArrowheads="1"/>
          </p:cNvPicPr>
          <p:nvPr/>
        </p:nvPicPr>
        <p:blipFill>
          <a:blip r:embed="rId6" cstate="print"/>
          <a:srcRect/>
          <a:stretch>
            <a:fillRect/>
          </a:stretch>
        </p:blipFill>
        <p:spPr bwMode="auto">
          <a:xfrm>
            <a:off x="683568" y="4797152"/>
            <a:ext cx="1728191" cy="1728192"/>
          </a:xfrm>
          <a:prstGeom prst="rect">
            <a:avLst/>
          </a:prstGeom>
          <a:noFill/>
        </p:spPr>
      </p:pic>
    </p:spTree>
    <p:extLst>
      <p:ext uri="{BB962C8B-B14F-4D97-AF65-F5344CB8AC3E}">
        <p14:creationId xmlns="" xmlns:p14="http://schemas.microsoft.com/office/powerpoint/2010/main" val="304292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7180" y="495327"/>
            <a:ext cx="9144000" cy="769441"/>
          </a:xfrm>
          <a:prstGeom prst="rect">
            <a:avLst/>
          </a:prstGeom>
          <a:solidFill>
            <a:schemeClr val="accent6">
              <a:lumMod val="40000"/>
              <a:lumOff val="60000"/>
            </a:schemeClr>
          </a:solidFill>
        </p:spPr>
        <p:txBody>
          <a:bodyPr wrap="square" rtlCol="0">
            <a:spAutoFit/>
          </a:bodyPr>
          <a:lstStyle/>
          <a:p>
            <a:r>
              <a:rPr lang="zh-CN" altLang="en-US" sz="4400" b="1" dirty="0">
                <a:solidFill>
                  <a:srgbClr val="FF0000"/>
                </a:solidFill>
                <a:latin typeface="华文楷体" pitchFamily="2" charset="-122"/>
                <a:ea typeface="华文楷体" pitchFamily="2" charset="-122"/>
              </a:rPr>
              <a:t>水浮式指南针</a:t>
            </a:r>
            <a:endParaRPr lang="en-US" altLang="zh-CN" sz="4400" b="1" dirty="0">
              <a:solidFill>
                <a:srgbClr val="FF0000"/>
              </a:solidFill>
              <a:latin typeface="华文楷体" pitchFamily="2" charset="-122"/>
              <a:ea typeface="华文楷体" pitchFamily="2" charset="-122"/>
            </a:endParaRPr>
          </a:p>
        </p:txBody>
      </p:sp>
      <p:pic>
        <p:nvPicPr>
          <p:cNvPr id="4" name="Picture 2" descr="C:\Users\Administrator\AppData\Roaming\Tencent\Users\173692760\QQ\WinTemp\RichOle\~XXNTUWQ}$_CM_5U85YG6ZG.jpg"/>
          <p:cNvPicPr>
            <a:picLocks noChangeAspect="1" noChangeArrowheads="1"/>
          </p:cNvPicPr>
          <p:nvPr/>
        </p:nvPicPr>
        <p:blipFill>
          <a:blip r:embed="rId2" cstate="print"/>
          <a:srcRect/>
          <a:stretch>
            <a:fillRect/>
          </a:stretch>
        </p:blipFill>
        <p:spPr bwMode="auto">
          <a:xfrm>
            <a:off x="539552" y="2132856"/>
            <a:ext cx="3221038" cy="2000250"/>
          </a:xfrm>
          <a:prstGeom prst="rect">
            <a:avLst/>
          </a:prstGeom>
          <a:noFill/>
          <a:ln w="9525">
            <a:noFill/>
            <a:miter lim="800000"/>
            <a:headEnd/>
            <a:tailEnd/>
          </a:ln>
        </p:spPr>
      </p:pic>
      <p:pic>
        <p:nvPicPr>
          <p:cNvPr id="8" name="Picture 1" descr="C:\Users\Administrator\AppData\Roaming\Tencent\Users\173692760\QQ\WinTemp\RichOle\A(6AX}PKDG)CDDQC_1GM%MM.jpg"/>
          <p:cNvPicPr>
            <a:picLocks noChangeAspect="1" noChangeArrowheads="1"/>
          </p:cNvPicPr>
          <p:nvPr/>
        </p:nvPicPr>
        <p:blipFill>
          <a:blip r:embed="rId3" cstate="print"/>
          <a:srcRect/>
          <a:stretch>
            <a:fillRect/>
          </a:stretch>
        </p:blipFill>
        <p:spPr bwMode="auto">
          <a:xfrm>
            <a:off x="4788024" y="1844824"/>
            <a:ext cx="3376613" cy="2857500"/>
          </a:xfrm>
          <a:prstGeom prst="rect">
            <a:avLst/>
          </a:prstGeom>
          <a:noFill/>
          <a:ln w="9525">
            <a:noFill/>
            <a:miter lim="800000"/>
            <a:headEnd/>
            <a:tailEnd/>
          </a:ln>
        </p:spPr>
      </p:pic>
      <p:cxnSp>
        <p:nvCxnSpPr>
          <p:cNvPr id="9" name="直接箭头连接符 9"/>
          <p:cNvCxnSpPr>
            <a:cxnSpLocks noChangeShapeType="1"/>
          </p:cNvCxnSpPr>
          <p:nvPr/>
        </p:nvCxnSpPr>
        <p:spPr bwMode="auto">
          <a:xfrm rot="5400000" flipH="1" flipV="1">
            <a:off x="5473526" y="3823618"/>
            <a:ext cx="1000125" cy="642937"/>
          </a:xfrm>
          <a:prstGeom prst="straightConnector1">
            <a:avLst/>
          </a:prstGeom>
          <a:noFill/>
          <a:ln w="50800">
            <a:solidFill>
              <a:srgbClr val="FF0000"/>
            </a:solidFill>
            <a:round/>
            <a:headEnd/>
            <a:tailEnd type="arrow" w="med" len="med"/>
          </a:ln>
        </p:spPr>
      </p:cxnSp>
      <p:cxnSp>
        <p:nvCxnSpPr>
          <p:cNvPr id="10" name="直接箭头连接符 11"/>
          <p:cNvCxnSpPr>
            <a:cxnSpLocks noChangeShapeType="1"/>
          </p:cNvCxnSpPr>
          <p:nvPr/>
        </p:nvCxnSpPr>
        <p:spPr bwMode="auto">
          <a:xfrm rot="16200000" flipV="1">
            <a:off x="6698233" y="3679031"/>
            <a:ext cx="1143000" cy="642938"/>
          </a:xfrm>
          <a:prstGeom prst="straightConnector1">
            <a:avLst/>
          </a:prstGeom>
          <a:noFill/>
          <a:ln w="50800">
            <a:solidFill>
              <a:srgbClr val="FF0000"/>
            </a:solidFill>
            <a:round/>
            <a:headEnd/>
            <a:tailEnd type="arrow" w="med" len="med"/>
          </a:ln>
        </p:spPr>
      </p:cxnSp>
      <p:sp>
        <p:nvSpPr>
          <p:cNvPr id="11" name="矩形 7"/>
          <p:cNvSpPr>
            <a:spLocks noChangeArrowheads="1"/>
          </p:cNvSpPr>
          <p:nvPr/>
        </p:nvSpPr>
        <p:spPr bwMode="auto">
          <a:xfrm>
            <a:off x="4788024" y="4725144"/>
            <a:ext cx="1785937" cy="708025"/>
          </a:xfrm>
          <a:prstGeom prst="rect">
            <a:avLst/>
          </a:prstGeom>
          <a:noFill/>
          <a:ln w="9525">
            <a:noFill/>
            <a:miter lim="800000"/>
            <a:headEnd/>
            <a:tailEnd/>
          </a:ln>
        </p:spPr>
        <p:txBody>
          <a:bodyPr>
            <a:spAutoFit/>
          </a:bodyPr>
          <a:lstStyle/>
          <a:p>
            <a:r>
              <a:rPr lang="zh-CN" altLang="en-US" sz="4000" b="1" dirty="0">
                <a:solidFill>
                  <a:srgbClr val="000000"/>
                </a:solidFill>
              </a:rPr>
              <a:t>灯草</a:t>
            </a:r>
          </a:p>
        </p:txBody>
      </p:sp>
      <p:sp>
        <p:nvSpPr>
          <p:cNvPr id="12" name="矩形 6"/>
          <p:cNvSpPr>
            <a:spLocks noChangeArrowheads="1"/>
          </p:cNvSpPr>
          <p:nvPr/>
        </p:nvSpPr>
        <p:spPr bwMode="auto">
          <a:xfrm>
            <a:off x="7020272" y="4653136"/>
            <a:ext cx="2428875" cy="708025"/>
          </a:xfrm>
          <a:prstGeom prst="rect">
            <a:avLst/>
          </a:prstGeom>
          <a:noFill/>
          <a:ln w="9525">
            <a:noFill/>
            <a:miter lim="800000"/>
            <a:headEnd/>
            <a:tailEnd/>
          </a:ln>
        </p:spPr>
        <p:txBody>
          <a:bodyPr>
            <a:spAutoFit/>
          </a:bodyPr>
          <a:lstStyle/>
          <a:p>
            <a:r>
              <a:rPr lang="zh-CN" altLang="en-US" sz="4000" b="1" dirty="0"/>
              <a:t>磁针</a:t>
            </a:r>
          </a:p>
        </p:txBody>
      </p:sp>
      <p:pic>
        <p:nvPicPr>
          <p:cNvPr id="10242" name="Picture 2" descr="http://p0.so.qhimgs1.com/bdr/_240_/t010592da9d1344c10c.jpg"/>
          <p:cNvPicPr>
            <a:picLocks noChangeAspect="1" noChangeArrowheads="1"/>
          </p:cNvPicPr>
          <p:nvPr/>
        </p:nvPicPr>
        <p:blipFill>
          <a:blip r:embed="rId4" cstate="print"/>
          <a:srcRect/>
          <a:stretch>
            <a:fillRect/>
          </a:stretch>
        </p:blipFill>
        <p:spPr bwMode="auto">
          <a:xfrm>
            <a:off x="251520" y="4293096"/>
            <a:ext cx="2286000" cy="2286001"/>
          </a:xfrm>
          <a:prstGeom prst="rect">
            <a:avLst/>
          </a:prstGeom>
          <a:noFill/>
        </p:spPr>
      </p:pic>
      <p:sp>
        <p:nvSpPr>
          <p:cNvPr id="14" name="云形 13"/>
          <p:cNvSpPr/>
          <p:nvPr/>
        </p:nvSpPr>
        <p:spPr>
          <a:xfrm>
            <a:off x="1691680" y="3861048"/>
            <a:ext cx="3096344" cy="1944216"/>
          </a:xfrm>
          <a:prstGeom prst="cloud">
            <a:avLst/>
          </a:prstGeom>
          <a:solidFill>
            <a:schemeClr val="bg1"/>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0000"/>
                </a:solidFill>
              </a:rPr>
              <a:t>灯草的用途是什么？</a:t>
            </a:r>
          </a:p>
        </p:txBody>
      </p:sp>
    </p:spTree>
    <p:extLst>
      <p:ext uri="{BB962C8B-B14F-4D97-AF65-F5344CB8AC3E}">
        <p14:creationId xmlns="" xmlns:p14="http://schemas.microsoft.com/office/powerpoint/2010/main" val="106112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circle(in)">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autoUpdateAnimBg="0"/>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180" y="495327"/>
            <a:ext cx="9144000" cy="769441"/>
          </a:xfrm>
          <a:prstGeom prst="rect">
            <a:avLst/>
          </a:prstGeom>
          <a:solidFill>
            <a:schemeClr val="accent6">
              <a:lumMod val="40000"/>
              <a:lumOff val="60000"/>
            </a:schemeClr>
          </a:solidFill>
        </p:spPr>
        <p:txBody>
          <a:bodyPr wrap="square" rtlCol="0">
            <a:spAutoFit/>
          </a:bodyPr>
          <a:lstStyle/>
          <a:p>
            <a:r>
              <a:rPr lang="zh-CN" altLang="en-US" sz="4400" b="1" dirty="0">
                <a:solidFill>
                  <a:srgbClr val="FF0000"/>
                </a:solidFill>
                <a:latin typeface="华文楷体" pitchFamily="2" charset="-122"/>
                <a:ea typeface="华文楷体" pitchFamily="2" charset="-122"/>
              </a:rPr>
              <a:t>制作水浮式指南针</a:t>
            </a:r>
            <a:endParaRPr lang="en-US" altLang="zh-CN" sz="4400" b="1" dirty="0">
              <a:solidFill>
                <a:srgbClr val="FF0000"/>
              </a:solidFill>
              <a:latin typeface="华文楷体" pitchFamily="2" charset="-122"/>
              <a:ea typeface="华文楷体" pitchFamily="2" charset="-122"/>
            </a:endParaRPr>
          </a:p>
        </p:txBody>
      </p:sp>
      <p:sp>
        <p:nvSpPr>
          <p:cNvPr id="5" name="TextBox 4"/>
          <p:cNvSpPr txBox="1"/>
          <p:nvPr/>
        </p:nvSpPr>
        <p:spPr>
          <a:xfrm>
            <a:off x="395536" y="1628800"/>
            <a:ext cx="8392041" cy="1077218"/>
          </a:xfrm>
          <a:prstGeom prst="rect">
            <a:avLst/>
          </a:prstGeom>
          <a:noFill/>
        </p:spPr>
        <p:txBody>
          <a:bodyPr wrap="none" rtlCol="0">
            <a:spAutoFit/>
          </a:bodyPr>
          <a:lstStyle/>
          <a:p>
            <a:r>
              <a:rPr lang="zh-CN" altLang="en-US" sz="3200" dirty="0"/>
              <a:t>准备材料：钢针、吹塑纸、指南针、条形磁铁</a:t>
            </a:r>
            <a:endParaRPr lang="en-US" altLang="zh-CN" sz="3200" dirty="0"/>
          </a:p>
          <a:p>
            <a:r>
              <a:rPr lang="en-US" altLang="zh-CN" sz="3200" dirty="0"/>
              <a:t>                      </a:t>
            </a:r>
            <a:r>
              <a:rPr lang="zh-CN" altLang="en-US" sz="3200" dirty="0"/>
              <a:t>（菱形）、盛水容器</a:t>
            </a:r>
          </a:p>
        </p:txBody>
      </p:sp>
      <p:pic>
        <p:nvPicPr>
          <p:cNvPr id="9217" name="Picture 1"/>
          <p:cNvPicPr>
            <a:picLocks noChangeAspect="1" noChangeArrowheads="1"/>
          </p:cNvPicPr>
          <p:nvPr/>
        </p:nvPicPr>
        <p:blipFill>
          <a:blip r:embed="rId2" cstate="print"/>
          <a:srcRect/>
          <a:stretch>
            <a:fillRect/>
          </a:stretch>
        </p:blipFill>
        <p:spPr bwMode="auto">
          <a:xfrm>
            <a:off x="3203848" y="2780928"/>
            <a:ext cx="5040560" cy="3780310"/>
          </a:xfrm>
          <a:prstGeom prst="rect">
            <a:avLst/>
          </a:prstGeom>
          <a:noFill/>
          <a:ln w="9525">
            <a:noFill/>
            <a:miter lim="800000"/>
            <a:headEnd/>
            <a:tailEnd/>
          </a:ln>
        </p:spPr>
      </p:pic>
      <p:pic>
        <p:nvPicPr>
          <p:cNvPr id="9219" name="Picture 3" descr="http://p2.so.qhmsg.com/bdr/_240_/t01ebd44548e624f7e7.jpg"/>
          <p:cNvPicPr>
            <a:picLocks noChangeAspect="1" noChangeArrowheads="1"/>
          </p:cNvPicPr>
          <p:nvPr/>
        </p:nvPicPr>
        <p:blipFill>
          <a:blip r:embed="rId3" cstate="print"/>
          <a:srcRect/>
          <a:stretch>
            <a:fillRect/>
          </a:stretch>
        </p:blipFill>
        <p:spPr bwMode="auto">
          <a:xfrm>
            <a:off x="251520" y="4221088"/>
            <a:ext cx="2695575" cy="2286001"/>
          </a:xfrm>
          <a:prstGeom prst="rect">
            <a:avLst/>
          </a:prstGeom>
          <a:noFill/>
        </p:spPr>
      </p:pic>
      <p:sp>
        <p:nvSpPr>
          <p:cNvPr id="7" name="TextBox 6"/>
          <p:cNvSpPr txBox="1"/>
          <p:nvPr/>
        </p:nvSpPr>
        <p:spPr>
          <a:xfrm>
            <a:off x="683568" y="5805264"/>
            <a:ext cx="1800200" cy="523220"/>
          </a:xfrm>
          <a:prstGeom prst="rect">
            <a:avLst/>
          </a:prstGeom>
          <a:noFill/>
        </p:spPr>
        <p:txBody>
          <a:bodyPr wrap="square" rtlCol="0">
            <a:spAutoFit/>
          </a:bodyPr>
          <a:lstStyle/>
          <a:p>
            <a:r>
              <a:rPr lang="zh-CN" altLang="en-US" sz="2800" b="1" dirty="0">
                <a:solidFill>
                  <a:srgbClr val="FF0000"/>
                </a:solidFill>
              </a:rPr>
              <a:t>注意针尖！</a:t>
            </a:r>
          </a:p>
        </p:txBody>
      </p:sp>
    </p:spTree>
    <p:extLst>
      <p:ext uri="{BB962C8B-B14F-4D97-AF65-F5344CB8AC3E}">
        <p14:creationId xmlns="" xmlns:p14="http://schemas.microsoft.com/office/powerpoint/2010/main" val="2255891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circle(in)">
                                      <p:cBhvr>
                                        <p:cTn id="7" dur="2000"/>
                                        <p:tgtEl>
                                          <p:spTgt spid="9217"/>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nodeType="clickEffect">
                                  <p:stCondLst>
                                    <p:cond delay="0"/>
                                  </p:stCondLst>
                                  <p:childTnLst>
                                    <p:animRot by="120000">
                                      <p:cBhvr>
                                        <p:cTn id="11" dur="100" fill="hold">
                                          <p:stCondLst>
                                            <p:cond delay="0"/>
                                          </p:stCondLst>
                                        </p:cTn>
                                        <p:tgtEl>
                                          <p:spTgt spid="9219"/>
                                        </p:tgtEl>
                                        <p:attrNameLst>
                                          <p:attrName>r</p:attrName>
                                        </p:attrNameLst>
                                      </p:cBhvr>
                                    </p:animRot>
                                    <p:animRot by="-240000">
                                      <p:cBhvr>
                                        <p:cTn id="12" dur="200" fill="hold">
                                          <p:stCondLst>
                                            <p:cond delay="200"/>
                                          </p:stCondLst>
                                        </p:cTn>
                                        <p:tgtEl>
                                          <p:spTgt spid="9219"/>
                                        </p:tgtEl>
                                        <p:attrNameLst>
                                          <p:attrName>r</p:attrName>
                                        </p:attrNameLst>
                                      </p:cBhvr>
                                    </p:animRot>
                                    <p:animRot by="240000">
                                      <p:cBhvr>
                                        <p:cTn id="13" dur="200" fill="hold">
                                          <p:stCondLst>
                                            <p:cond delay="400"/>
                                          </p:stCondLst>
                                        </p:cTn>
                                        <p:tgtEl>
                                          <p:spTgt spid="9219"/>
                                        </p:tgtEl>
                                        <p:attrNameLst>
                                          <p:attrName>r</p:attrName>
                                        </p:attrNameLst>
                                      </p:cBhvr>
                                    </p:animRot>
                                    <p:animRot by="-240000">
                                      <p:cBhvr>
                                        <p:cTn id="14" dur="200" fill="hold">
                                          <p:stCondLst>
                                            <p:cond delay="600"/>
                                          </p:stCondLst>
                                        </p:cTn>
                                        <p:tgtEl>
                                          <p:spTgt spid="9219"/>
                                        </p:tgtEl>
                                        <p:attrNameLst>
                                          <p:attrName>r</p:attrName>
                                        </p:attrNameLst>
                                      </p:cBhvr>
                                    </p:animRot>
                                    <p:animRot by="120000">
                                      <p:cBhvr>
                                        <p:cTn id="15" dur="200" fill="hold">
                                          <p:stCondLst>
                                            <p:cond delay="800"/>
                                          </p:stCondLst>
                                        </p:cTn>
                                        <p:tgtEl>
                                          <p:spTgt spid="9219"/>
                                        </p:tgtEl>
                                        <p:attrNameLst>
                                          <p:attrName>r</p:attrName>
                                        </p:attrNameLst>
                                      </p:cBhvr>
                                    </p:animRot>
                                  </p:childTnLst>
                                </p:cTn>
                              </p:par>
                              <p:par>
                                <p:cTn id="16" presetID="32" presetClass="emph" presetSubtype="0" fill="hold" grpId="0" nodeType="withEffect">
                                  <p:stCondLst>
                                    <p:cond delay="0"/>
                                  </p:stCondLst>
                                  <p:childTnLst>
                                    <p:animRot by="120000">
                                      <p:cBhvr>
                                        <p:cTn id="17" dur="100" fill="hold">
                                          <p:stCondLst>
                                            <p:cond delay="0"/>
                                          </p:stCondLst>
                                        </p:cTn>
                                        <p:tgtEl>
                                          <p:spTgt spid="7"/>
                                        </p:tgtEl>
                                        <p:attrNameLst>
                                          <p:attrName>r</p:attrName>
                                        </p:attrNameLst>
                                      </p:cBhvr>
                                    </p:animRot>
                                    <p:animRot by="-240000">
                                      <p:cBhvr>
                                        <p:cTn id="18" dur="200" fill="hold">
                                          <p:stCondLst>
                                            <p:cond delay="200"/>
                                          </p:stCondLst>
                                        </p:cTn>
                                        <p:tgtEl>
                                          <p:spTgt spid="7"/>
                                        </p:tgtEl>
                                        <p:attrNameLst>
                                          <p:attrName>r</p:attrName>
                                        </p:attrNameLst>
                                      </p:cBhvr>
                                    </p:animRot>
                                    <p:animRot by="240000">
                                      <p:cBhvr>
                                        <p:cTn id="19" dur="200" fill="hold">
                                          <p:stCondLst>
                                            <p:cond delay="400"/>
                                          </p:stCondLst>
                                        </p:cTn>
                                        <p:tgtEl>
                                          <p:spTgt spid="7"/>
                                        </p:tgtEl>
                                        <p:attrNameLst>
                                          <p:attrName>r</p:attrName>
                                        </p:attrNameLst>
                                      </p:cBhvr>
                                    </p:animRot>
                                    <p:animRot by="-240000">
                                      <p:cBhvr>
                                        <p:cTn id="20" dur="200" fill="hold">
                                          <p:stCondLst>
                                            <p:cond delay="600"/>
                                          </p:stCondLst>
                                        </p:cTn>
                                        <p:tgtEl>
                                          <p:spTgt spid="7"/>
                                        </p:tgtEl>
                                        <p:attrNameLst>
                                          <p:attrName>r</p:attrName>
                                        </p:attrNameLst>
                                      </p:cBhvr>
                                    </p:animRot>
                                    <p:animRot by="120000">
                                      <p:cBhvr>
                                        <p:cTn id="21"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a:stretch>
            <a:fillRect/>
          </a:stretch>
        </p:blipFill>
        <p:spPr bwMode="auto">
          <a:xfrm>
            <a:off x="0" y="1340768"/>
            <a:ext cx="3143250" cy="2786062"/>
          </a:xfrm>
          <a:prstGeom prst="rect">
            <a:avLst/>
          </a:prstGeom>
          <a:noFill/>
          <a:ln w="9525">
            <a:noFill/>
            <a:miter lim="800000"/>
            <a:headEnd/>
            <a:tailEnd/>
          </a:ln>
        </p:spPr>
      </p:pic>
      <p:sp>
        <p:nvSpPr>
          <p:cNvPr id="4" name="TextBox 3"/>
          <p:cNvSpPr txBox="1"/>
          <p:nvPr/>
        </p:nvSpPr>
        <p:spPr>
          <a:xfrm>
            <a:off x="27180" y="495327"/>
            <a:ext cx="9144000" cy="769441"/>
          </a:xfrm>
          <a:prstGeom prst="rect">
            <a:avLst/>
          </a:prstGeom>
          <a:solidFill>
            <a:schemeClr val="accent6">
              <a:lumMod val="40000"/>
              <a:lumOff val="60000"/>
            </a:schemeClr>
          </a:solidFill>
        </p:spPr>
        <p:txBody>
          <a:bodyPr wrap="square" rtlCol="0">
            <a:spAutoFit/>
          </a:bodyPr>
          <a:lstStyle/>
          <a:p>
            <a:r>
              <a:rPr lang="zh-CN" altLang="en-US" sz="4400" b="1" dirty="0">
                <a:solidFill>
                  <a:srgbClr val="FF0000"/>
                </a:solidFill>
                <a:latin typeface="华文楷体" pitchFamily="2" charset="-122"/>
                <a:ea typeface="华文楷体" pitchFamily="2" charset="-122"/>
              </a:rPr>
              <a:t>获得磁针的方法</a:t>
            </a:r>
            <a:endParaRPr lang="en-US" altLang="zh-CN" sz="4400" b="1" dirty="0">
              <a:solidFill>
                <a:srgbClr val="FF0000"/>
              </a:solidFill>
              <a:latin typeface="华文楷体" pitchFamily="2" charset="-122"/>
              <a:ea typeface="华文楷体" pitchFamily="2" charset="-122"/>
            </a:endParaRPr>
          </a:p>
        </p:txBody>
      </p:sp>
      <p:sp>
        <p:nvSpPr>
          <p:cNvPr id="9" name="矩形 5"/>
          <p:cNvSpPr>
            <a:spLocks noChangeArrowheads="1"/>
          </p:cNvSpPr>
          <p:nvPr/>
        </p:nvSpPr>
        <p:spPr bwMode="auto">
          <a:xfrm>
            <a:off x="2987824" y="1700808"/>
            <a:ext cx="5429250" cy="1938338"/>
          </a:xfrm>
          <a:prstGeom prst="rect">
            <a:avLst/>
          </a:prstGeom>
          <a:noFill/>
          <a:ln w="9525">
            <a:noFill/>
            <a:miter lim="800000"/>
            <a:headEnd/>
            <a:tailEnd/>
          </a:ln>
        </p:spPr>
        <p:txBody>
          <a:bodyPr>
            <a:spAutoFit/>
          </a:bodyPr>
          <a:lstStyle/>
          <a:p>
            <a:r>
              <a:rPr lang="zh-CN" altLang="en-US" sz="4000" b="1" dirty="0"/>
              <a:t>用条形磁铁磁极在钢针一端沿一个方向摩擦，重复摩擦</a:t>
            </a:r>
            <a:r>
              <a:rPr lang="en-US" altLang="zh-CN" sz="4000" b="1" dirty="0"/>
              <a:t>20—30</a:t>
            </a:r>
            <a:r>
              <a:rPr lang="zh-CN" altLang="en-US" sz="4000" b="1" dirty="0"/>
              <a:t>次。</a:t>
            </a:r>
          </a:p>
        </p:txBody>
      </p:sp>
      <p:pic>
        <p:nvPicPr>
          <p:cNvPr id="11" name="Picture 2"/>
          <p:cNvPicPr>
            <a:picLocks noChangeAspect="1" noChangeArrowheads="1"/>
          </p:cNvPicPr>
          <p:nvPr/>
        </p:nvPicPr>
        <p:blipFill>
          <a:blip r:embed="rId3" cstate="print"/>
          <a:srcRect/>
          <a:stretch>
            <a:fillRect/>
          </a:stretch>
        </p:blipFill>
        <p:spPr bwMode="auto">
          <a:xfrm>
            <a:off x="5148064" y="4173536"/>
            <a:ext cx="3354139" cy="2425950"/>
          </a:xfrm>
          <a:prstGeom prst="rect">
            <a:avLst/>
          </a:prstGeom>
          <a:noFill/>
          <a:ln w="9525">
            <a:noFill/>
            <a:miter lim="800000"/>
            <a:headEnd/>
            <a:tailEnd/>
          </a:ln>
        </p:spPr>
      </p:pic>
      <p:sp>
        <p:nvSpPr>
          <p:cNvPr id="12" name="右箭头 11"/>
          <p:cNvSpPr/>
          <p:nvPr/>
        </p:nvSpPr>
        <p:spPr>
          <a:xfrm>
            <a:off x="3779912" y="4869160"/>
            <a:ext cx="1224136" cy="86409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13" name="TextBox 12"/>
          <p:cNvSpPr txBox="1"/>
          <p:nvPr/>
        </p:nvSpPr>
        <p:spPr>
          <a:xfrm>
            <a:off x="467544" y="4725144"/>
            <a:ext cx="3096344" cy="1200329"/>
          </a:xfrm>
          <a:prstGeom prst="rect">
            <a:avLst/>
          </a:prstGeom>
          <a:noFill/>
        </p:spPr>
        <p:txBody>
          <a:bodyPr wrap="square" rtlCol="0">
            <a:spAutoFit/>
          </a:bodyPr>
          <a:lstStyle/>
          <a:p>
            <a:r>
              <a:rPr lang="zh-CN" altLang="en-US" sz="3600" b="1" dirty="0">
                <a:solidFill>
                  <a:srgbClr val="FF0000"/>
                </a:solidFill>
              </a:rPr>
              <a:t>钢针已经被磁化，具有磁性</a:t>
            </a:r>
          </a:p>
        </p:txBody>
      </p:sp>
    </p:spTree>
    <p:extLst>
      <p:ext uri="{BB962C8B-B14F-4D97-AF65-F5344CB8AC3E}">
        <p14:creationId xmlns="" xmlns:p14="http://schemas.microsoft.com/office/powerpoint/2010/main" val="2255891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22971"/>
            <a:ext cx="9144000" cy="769441"/>
          </a:xfrm>
          <a:prstGeom prst="rect">
            <a:avLst/>
          </a:prstGeom>
          <a:solidFill>
            <a:schemeClr val="accent6">
              <a:lumMod val="40000"/>
              <a:lumOff val="60000"/>
            </a:schemeClr>
          </a:solidFill>
        </p:spPr>
        <p:txBody>
          <a:bodyPr wrap="square" rtlCol="0">
            <a:spAutoFit/>
          </a:bodyPr>
          <a:lstStyle/>
          <a:p>
            <a:r>
              <a:rPr lang="zh-CN" altLang="en-US" sz="4400" b="1" dirty="0">
                <a:solidFill>
                  <a:srgbClr val="FF0000"/>
                </a:solidFill>
                <a:latin typeface="华文楷体" pitchFamily="2" charset="-122"/>
                <a:ea typeface="华文楷体" pitchFamily="2" charset="-122"/>
              </a:rPr>
              <a:t>活动：将磁针固定在吹塑纸上</a:t>
            </a:r>
            <a:endParaRPr lang="en-US" altLang="zh-CN" sz="4400" b="1" dirty="0">
              <a:solidFill>
                <a:srgbClr val="FF0000"/>
              </a:solidFill>
              <a:latin typeface="华文楷体" pitchFamily="2" charset="-122"/>
              <a:ea typeface="华文楷体" pitchFamily="2" charset="-122"/>
            </a:endParaRPr>
          </a:p>
        </p:txBody>
      </p:sp>
      <p:sp>
        <p:nvSpPr>
          <p:cNvPr id="8" name="TextBox 7"/>
          <p:cNvSpPr txBox="1"/>
          <p:nvPr/>
        </p:nvSpPr>
        <p:spPr>
          <a:xfrm>
            <a:off x="251520" y="1556792"/>
            <a:ext cx="8802410" cy="1077218"/>
          </a:xfrm>
          <a:prstGeom prst="rect">
            <a:avLst/>
          </a:prstGeom>
          <a:noFill/>
        </p:spPr>
        <p:txBody>
          <a:bodyPr wrap="none" rtlCol="0">
            <a:spAutoFit/>
          </a:bodyPr>
          <a:lstStyle/>
          <a:p>
            <a:r>
              <a:rPr lang="zh-CN" altLang="en-US" sz="3200" dirty="0"/>
              <a:t>先试着在活动手册上画一画磁针在吹塑之上的穿</a:t>
            </a:r>
            <a:endParaRPr lang="en-US" altLang="zh-CN" sz="3200" dirty="0"/>
          </a:p>
          <a:p>
            <a:r>
              <a:rPr lang="zh-CN" altLang="en-US" sz="3200" dirty="0"/>
              <a:t>法，再动手做一做。</a:t>
            </a:r>
          </a:p>
        </p:txBody>
      </p:sp>
      <p:sp>
        <p:nvSpPr>
          <p:cNvPr id="14" name="TextBox 13"/>
          <p:cNvSpPr txBox="1"/>
          <p:nvPr/>
        </p:nvSpPr>
        <p:spPr>
          <a:xfrm>
            <a:off x="3203848" y="5319682"/>
            <a:ext cx="3892412" cy="1077218"/>
          </a:xfrm>
          <a:prstGeom prst="rect">
            <a:avLst/>
          </a:prstGeom>
          <a:noFill/>
        </p:spPr>
        <p:txBody>
          <a:bodyPr wrap="none" rtlCol="0">
            <a:spAutoFit/>
          </a:bodyPr>
          <a:lstStyle/>
          <a:p>
            <a:r>
              <a:rPr lang="zh-CN" altLang="en-US" sz="3200" b="1" dirty="0">
                <a:solidFill>
                  <a:srgbClr val="FF0000"/>
                </a:solidFill>
              </a:rPr>
              <a:t>还可以怎么固定呢？</a:t>
            </a:r>
            <a:endParaRPr lang="en-US" altLang="zh-CN" sz="3200" b="1" dirty="0">
              <a:solidFill>
                <a:srgbClr val="FF0000"/>
              </a:solidFill>
            </a:endParaRPr>
          </a:p>
          <a:p>
            <a:r>
              <a:rPr lang="zh-CN" altLang="en-US" sz="3200" b="1" dirty="0">
                <a:solidFill>
                  <a:srgbClr val="FF0000"/>
                </a:solidFill>
              </a:rPr>
              <a:t>或许可以利用工具。</a:t>
            </a:r>
          </a:p>
        </p:txBody>
      </p:sp>
      <p:grpSp>
        <p:nvGrpSpPr>
          <p:cNvPr id="7" name="组合 6">
            <a:extLst>
              <a:ext uri="{FF2B5EF4-FFF2-40B4-BE49-F238E27FC236}">
                <a16:creationId xmlns="" xmlns:a16="http://schemas.microsoft.com/office/drawing/2014/main" id="{1A8A0DEB-5D1D-4495-BFAE-B1AC82F8A1C8}"/>
              </a:ext>
            </a:extLst>
          </p:cNvPr>
          <p:cNvGrpSpPr/>
          <p:nvPr/>
        </p:nvGrpSpPr>
        <p:grpSpPr>
          <a:xfrm>
            <a:off x="4552776" y="2767464"/>
            <a:ext cx="3877985" cy="2304256"/>
            <a:chOff x="4499992" y="2780928"/>
            <a:chExt cx="3877985" cy="2304256"/>
          </a:xfrm>
        </p:grpSpPr>
        <p:sp>
          <p:nvSpPr>
            <p:cNvPr id="2" name="矩形 1">
              <a:extLst>
                <a:ext uri="{FF2B5EF4-FFF2-40B4-BE49-F238E27FC236}">
                  <a16:creationId xmlns="" xmlns:a16="http://schemas.microsoft.com/office/drawing/2014/main" id="{048A694A-7BBF-4368-A208-EB383BADC00D}"/>
                </a:ext>
              </a:extLst>
            </p:cNvPr>
            <p:cNvSpPr/>
            <p:nvPr/>
          </p:nvSpPr>
          <p:spPr>
            <a:xfrm>
              <a:off x="4499992" y="2780928"/>
              <a:ext cx="3877985" cy="23042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a:extLst>
                <a:ext uri="{FF2B5EF4-FFF2-40B4-BE49-F238E27FC236}">
                  <a16:creationId xmlns="" xmlns:a16="http://schemas.microsoft.com/office/drawing/2014/main" id="{872F2750-9312-4C99-8274-6553FBCA176E}"/>
                </a:ext>
              </a:extLst>
            </p:cNvPr>
            <p:cNvSpPr/>
            <p:nvPr/>
          </p:nvSpPr>
          <p:spPr>
            <a:xfrm>
              <a:off x="4908813" y="3426098"/>
              <a:ext cx="3060341" cy="1080120"/>
            </a:xfrm>
            <a:prstGeom prst="diamond">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 name="直接连接符 5">
            <a:extLst>
              <a:ext uri="{FF2B5EF4-FFF2-40B4-BE49-F238E27FC236}">
                <a16:creationId xmlns="" xmlns:a16="http://schemas.microsoft.com/office/drawing/2014/main" id="{3E3C9C13-8163-4258-8C83-6E2D084C22C6}"/>
              </a:ext>
            </a:extLst>
          </p:cNvPr>
          <p:cNvCxnSpPr/>
          <p:nvPr/>
        </p:nvCxnSpPr>
        <p:spPr>
          <a:xfrm>
            <a:off x="611560" y="3919592"/>
            <a:ext cx="2016224"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 xmlns:a16="http://schemas.microsoft.com/office/drawing/2014/main" id="{D074D748-022A-4064-962F-63A5A50768C6}"/>
              </a:ext>
            </a:extLst>
          </p:cNvPr>
          <p:cNvGrpSpPr/>
          <p:nvPr/>
        </p:nvGrpSpPr>
        <p:grpSpPr>
          <a:xfrm>
            <a:off x="5292080" y="3940366"/>
            <a:ext cx="2363688" cy="12618"/>
            <a:chOff x="5292080" y="3940366"/>
            <a:chExt cx="2363688" cy="12618"/>
          </a:xfrm>
        </p:grpSpPr>
        <p:cxnSp>
          <p:nvCxnSpPr>
            <p:cNvPr id="11" name="直接连接符 10">
              <a:extLst>
                <a:ext uri="{FF2B5EF4-FFF2-40B4-BE49-F238E27FC236}">
                  <a16:creationId xmlns="" xmlns:a16="http://schemas.microsoft.com/office/drawing/2014/main" id="{0A4D8D37-42CF-4C6F-92D3-07CF4EB933EE}"/>
                </a:ext>
              </a:extLst>
            </p:cNvPr>
            <p:cNvCxnSpPr>
              <a:cxnSpLocks/>
            </p:cNvCxnSpPr>
            <p:nvPr/>
          </p:nvCxnSpPr>
          <p:spPr>
            <a:xfrm>
              <a:off x="6804248" y="3952984"/>
              <a:ext cx="851520"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9199B7CA-1B84-485D-8F4F-C05E312533BD}"/>
                </a:ext>
              </a:extLst>
            </p:cNvPr>
            <p:cNvCxnSpPr>
              <a:cxnSpLocks/>
            </p:cNvCxnSpPr>
            <p:nvPr/>
          </p:nvCxnSpPr>
          <p:spPr>
            <a:xfrm>
              <a:off x="5292080" y="3940366"/>
              <a:ext cx="855712"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0" name="Picture 2" descr="http://img1.juimg.com/161003/327706-1610030F43495.jpg">
            <a:extLst>
              <a:ext uri="{FF2B5EF4-FFF2-40B4-BE49-F238E27FC236}">
                <a16:creationId xmlns="" xmlns:a16="http://schemas.microsoft.com/office/drawing/2014/main" id="{F45CD24B-3DDF-417A-99E5-2A07ADA33ECF}"/>
              </a:ext>
            </a:extLst>
          </p:cNvPr>
          <p:cNvPicPr>
            <a:picLocks noChangeAspect="1" noChangeArrowheads="1"/>
          </p:cNvPicPr>
          <p:nvPr/>
        </p:nvPicPr>
        <p:blipFill>
          <a:blip r:embed="rId2" cstate="print"/>
          <a:srcRect/>
          <a:stretch>
            <a:fillRect/>
          </a:stretch>
        </p:blipFill>
        <p:spPr bwMode="auto">
          <a:xfrm>
            <a:off x="7222890" y="5138416"/>
            <a:ext cx="1207872" cy="1431552"/>
          </a:xfrm>
          <a:prstGeom prst="rect">
            <a:avLst/>
          </a:prstGeom>
          <a:noFill/>
        </p:spPr>
      </p:pic>
    </p:spTree>
    <p:extLst>
      <p:ext uri="{BB962C8B-B14F-4D97-AF65-F5344CB8AC3E}">
        <p14:creationId xmlns="" xmlns:p14="http://schemas.microsoft.com/office/powerpoint/2010/main" val="2255891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33333E-6 2.22222E-6 L 0.40174 2.22222E-6 " pathEditMode="relative" rAng="0" ptsTypes="AA">
                                      <p:cBhvr>
                                        <p:cTn id="6" dur="2000" fill="hold"/>
                                        <p:tgtEl>
                                          <p:spTgt spid="6"/>
                                        </p:tgtEl>
                                        <p:attrNameLst>
                                          <p:attrName>ppt_x</p:attrName>
                                          <p:attrName>ppt_y</p:attrName>
                                        </p:attrNameLst>
                                      </p:cBhvr>
                                      <p:rCtr x="20087" y="0"/>
                                    </p:animMotion>
                                  </p:childTnLst>
                                </p:cTn>
                              </p:par>
                            </p:childTnLst>
                          </p:cTn>
                        </p:par>
                        <p:par>
                          <p:cTn id="7" fill="hold">
                            <p:stCondLst>
                              <p:cond delay="2000"/>
                            </p:stCondLst>
                            <p:childTnLst>
                              <p:par>
                                <p:cTn id="8" presetID="1" presetClass="exit" presetSubtype="0" fill="hold" nodeType="afterEffect">
                                  <p:stCondLst>
                                    <p:cond delay="0"/>
                                  </p:stCondLst>
                                  <p:childTnLst>
                                    <p:set>
                                      <p:cBhvr>
                                        <p:cTn id="9" dur="1" fill="hold">
                                          <p:stCondLst>
                                            <p:cond delay="0"/>
                                          </p:stCondLst>
                                        </p:cTn>
                                        <p:tgtEl>
                                          <p:spTgt spid="6"/>
                                        </p:tgtEl>
                                        <p:attrNameLst>
                                          <p:attrName>style.visibility</p:attrName>
                                        </p:attrNameLst>
                                      </p:cBhvr>
                                      <p:to>
                                        <p:strVal val="hidden"/>
                                      </p:to>
                                    </p:set>
                                  </p:childTnLst>
                                </p:cTn>
                              </p:par>
                            </p:childTnLst>
                          </p:cTn>
                        </p:par>
                        <p:par>
                          <p:cTn id="10" fill="hold">
                            <p:stCondLst>
                              <p:cond delay="2000"/>
                            </p:stCondLst>
                            <p:childTnLst>
                              <p:par>
                                <p:cTn id="11" presetID="1"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3" presetClass="entr" presetSubtype="1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linds(horizontal)">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516225"/>
            <a:ext cx="9144000" cy="769441"/>
          </a:xfrm>
          <a:prstGeom prst="rect">
            <a:avLst/>
          </a:prstGeom>
          <a:solidFill>
            <a:schemeClr val="accent6">
              <a:lumMod val="40000"/>
              <a:lumOff val="60000"/>
            </a:schemeClr>
          </a:solidFill>
        </p:spPr>
        <p:txBody>
          <a:bodyPr wrap="square" rtlCol="0">
            <a:spAutoFit/>
          </a:bodyPr>
          <a:lstStyle/>
          <a:p>
            <a:r>
              <a:rPr lang="zh-CN" altLang="en-US" sz="4400" b="1" dirty="0">
                <a:solidFill>
                  <a:srgbClr val="FF0000"/>
                </a:solidFill>
                <a:latin typeface="华文楷体" pitchFamily="2" charset="-122"/>
                <a:ea typeface="华文楷体" pitchFamily="2" charset="-122"/>
              </a:rPr>
              <a:t>自制磁针也能指示方向</a:t>
            </a:r>
            <a:endParaRPr lang="en-US" altLang="zh-CN" sz="4400" b="1" dirty="0">
              <a:solidFill>
                <a:srgbClr val="FF0000"/>
              </a:solidFill>
              <a:latin typeface="华文楷体" pitchFamily="2" charset="-122"/>
              <a:ea typeface="华文楷体" pitchFamily="2" charset="-122"/>
            </a:endParaRPr>
          </a:p>
        </p:txBody>
      </p:sp>
      <p:sp>
        <p:nvSpPr>
          <p:cNvPr id="8" name="TextBox 7"/>
          <p:cNvSpPr txBox="1"/>
          <p:nvPr/>
        </p:nvSpPr>
        <p:spPr>
          <a:xfrm>
            <a:off x="251520" y="1556792"/>
            <a:ext cx="8802410" cy="1077218"/>
          </a:xfrm>
          <a:prstGeom prst="rect">
            <a:avLst/>
          </a:prstGeom>
          <a:noFill/>
        </p:spPr>
        <p:txBody>
          <a:bodyPr wrap="none" rtlCol="0">
            <a:spAutoFit/>
          </a:bodyPr>
          <a:lstStyle/>
          <a:p>
            <a:r>
              <a:rPr lang="zh-CN" altLang="en-US" sz="3200" dirty="0"/>
              <a:t>将磁针轻放到水面中央，待磁针慢慢偏转，停下</a:t>
            </a:r>
            <a:endParaRPr lang="en-US" altLang="zh-CN" sz="3200" dirty="0"/>
          </a:p>
          <a:p>
            <a:r>
              <a:rPr lang="zh-CN" altLang="en-US" sz="3200" dirty="0"/>
              <a:t>磁针便会指示南北方向。</a:t>
            </a:r>
          </a:p>
        </p:txBody>
      </p:sp>
      <p:sp>
        <p:nvSpPr>
          <p:cNvPr id="14" name="TextBox 13"/>
          <p:cNvSpPr txBox="1"/>
          <p:nvPr/>
        </p:nvSpPr>
        <p:spPr>
          <a:xfrm>
            <a:off x="467544" y="5589240"/>
            <a:ext cx="7600157" cy="584775"/>
          </a:xfrm>
          <a:prstGeom prst="rect">
            <a:avLst/>
          </a:prstGeom>
          <a:noFill/>
        </p:spPr>
        <p:txBody>
          <a:bodyPr wrap="none" rtlCol="0">
            <a:spAutoFit/>
          </a:bodyPr>
          <a:lstStyle/>
          <a:p>
            <a:r>
              <a:rPr lang="zh-CN" altLang="en-US" sz="3200" b="1" dirty="0">
                <a:solidFill>
                  <a:srgbClr val="FF0000"/>
                </a:solidFill>
              </a:rPr>
              <a:t>注意：多次试验，避免磁针碰撞容器内壁</a:t>
            </a:r>
          </a:p>
        </p:txBody>
      </p:sp>
      <p:pic>
        <p:nvPicPr>
          <p:cNvPr id="28674" name="Picture 2"/>
          <p:cNvPicPr>
            <a:picLocks noChangeAspect="1" noChangeArrowheads="1"/>
          </p:cNvPicPr>
          <p:nvPr/>
        </p:nvPicPr>
        <p:blipFill>
          <a:blip r:embed="rId2" cstate="print"/>
          <a:srcRect/>
          <a:stretch>
            <a:fillRect/>
          </a:stretch>
        </p:blipFill>
        <p:spPr bwMode="auto">
          <a:xfrm>
            <a:off x="467544" y="2763281"/>
            <a:ext cx="3240360" cy="2430200"/>
          </a:xfrm>
          <a:prstGeom prst="rect">
            <a:avLst/>
          </a:prstGeom>
          <a:noFill/>
          <a:ln w="9525">
            <a:noFill/>
            <a:miter lim="800000"/>
            <a:headEnd/>
            <a:tailEnd/>
          </a:ln>
        </p:spPr>
      </p:pic>
      <p:sp>
        <p:nvSpPr>
          <p:cNvPr id="9" name="右箭头 8"/>
          <p:cNvSpPr/>
          <p:nvPr/>
        </p:nvSpPr>
        <p:spPr>
          <a:xfrm>
            <a:off x="3851920" y="3573016"/>
            <a:ext cx="1224136" cy="86409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pic>
        <p:nvPicPr>
          <p:cNvPr id="28676" name="Picture 4"/>
          <p:cNvPicPr>
            <a:picLocks noChangeAspect="1" noChangeArrowheads="1"/>
          </p:cNvPicPr>
          <p:nvPr/>
        </p:nvPicPr>
        <p:blipFill>
          <a:blip r:embed="rId3" cstate="print"/>
          <a:srcRect/>
          <a:stretch>
            <a:fillRect/>
          </a:stretch>
        </p:blipFill>
        <p:spPr bwMode="auto">
          <a:xfrm>
            <a:off x="5220072" y="2780928"/>
            <a:ext cx="3264458" cy="2448272"/>
          </a:xfrm>
          <a:prstGeom prst="rect">
            <a:avLst/>
          </a:prstGeom>
          <a:noFill/>
          <a:ln w="9525">
            <a:noFill/>
            <a:miter lim="800000"/>
            <a:headEnd/>
            <a:tailEnd/>
          </a:ln>
        </p:spPr>
      </p:pic>
    </p:spTree>
    <p:extLst>
      <p:ext uri="{BB962C8B-B14F-4D97-AF65-F5344CB8AC3E}">
        <p14:creationId xmlns="" xmlns:p14="http://schemas.microsoft.com/office/powerpoint/2010/main" val="2255891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01180"/>
            <a:ext cx="9144000" cy="769441"/>
          </a:xfrm>
          <a:prstGeom prst="rect">
            <a:avLst/>
          </a:prstGeom>
          <a:solidFill>
            <a:schemeClr val="accent6">
              <a:lumMod val="40000"/>
              <a:lumOff val="60000"/>
            </a:schemeClr>
          </a:solidFill>
        </p:spPr>
        <p:txBody>
          <a:bodyPr wrap="square" rtlCol="0">
            <a:spAutoFit/>
          </a:bodyPr>
          <a:lstStyle/>
          <a:p>
            <a:r>
              <a:rPr lang="zh-CN" altLang="en-US" sz="4400" b="1" dirty="0">
                <a:solidFill>
                  <a:srgbClr val="FF0000"/>
                </a:solidFill>
                <a:latin typeface="华文楷体" pitchFamily="2" charset="-122"/>
                <a:ea typeface="华文楷体" pitchFamily="2" charset="-122"/>
              </a:rPr>
              <a:t>标注磁针的磁极</a:t>
            </a:r>
            <a:endParaRPr lang="en-US" altLang="zh-CN" sz="4400" b="1" dirty="0">
              <a:solidFill>
                <a:srgbClr val="FF0000"/>
              </a:solidFill>
              <a:latin typeface="华文楷体" pitchFamily="2" charset="-122"/>
              <a:ea typeface="华文楷体" pitchFamily="2" charset="-122"/>
            </a:endParaRPr>
          </a:p>
        </p:txBody>
      </p:sp>
      <p:sp>
        <p:nvSpPr>
          <p:cNvPr id="8" name="TextBox 7"/>
          <p:cNvSpPr txBox="1"/>
          <p:nvPr/>
        </p:nvSpPr>
        <p:spPr>
          <a:xfrm>
            <a:off x="251520" y="1556792"/>
            <a:ext cx="8392041" cy="1077218"/>
          </a:xfrm>
          <a:prstGeom prst="rect">
            <a:avLst/>
          </a:prstGeom>
          <a:noFill/>
        </p:spPr>
        <p:txBody>
          <a:bodyPr wrap="none" rtlCol="0">
            <a:spAutoFit/>
          </a:bodyPr>
          <a:lstStyle/>
          <a:p>
            <a:r>
              <a:rPr lang="zh-CN" altLang="en-US" sz="3200" dirty="0"/>
              <a:t>对照盒式指南针的指向确定磁针的磁极，并在</a:t>
            </a:r>
            <a:endParaRPr lang="en-US" altLang="zh-CN" sz="3200" dirty="0"/>
          </a:p>
          <a:p>
            <a:r>
              <a:rPr lang="zh-CN" altLang="en-US" sz="3200" dirty="0"/>
              <a:t>吹塑纸上标注</a:t>
            </a:r>
          </a:p>
        </p:txBody>
      </p:sp>
      <p:pic>
        <p:nvPicPr>
          <p:cNvPr id="29698" name="Picture 2"/>
          <p:cNvPicPr>
            <a:picLocks noChangeAspect="1" noChangeArrowheads="1"/>
          </p:cNvPicPr>
          <p:nvPr/>
        </p:nvPicPr>
        <p:blipFill>
          <a:blip r:embed="rId2" cstate="print"/>
          <a:srcRect/>
          <a:stretch>
            <a:fillRect/>
          </a:stretch>
        </p:blipFill>
        <p:spPr bwMode="auto">
          <a:xfrm>
            <a:off x="1691680" y="2636912"/>
            <a:ext cx="4896544" cy="3672302"/>
          </a:xfrm>
          <a:prstGeom prst="rect">
            <a:avLst/>
          </a:prstGeom>
          <a:noFill/>
          <a:ln w="9525">
            <a:noFill/>
            <a:miter lim="800000"/>
            <a:headEnd/>
            <a:tailEnd/>
          </a:ln>
        </p:spPr>
      </p:pic>
      <p:sp>
        <p:nvSpPr>
          <p:cNvPr id="2" name="等腰三角形 1">
            <a:extLst>
              <a:ext uri="{FF2B5EF4-FFF2-40B4-BE49-F238E27FC236}">
                <a16:creationId xmlns="" xmlns:a16="http://schemas.microsoft.com/office/drawing/2014/main" id="{3B2A80DA-0234-408C-9DC7-ED83910BD820}"/>
              </a:ext>
            </a:extLst>
          </p:cNvPr>
          <p:cNvSpPr/>
          <p:nvPr/>
        </p:nvSpPr>
        <p:spPr>
          <a:xfrm rot="873578">
            <a:off x="7704348" y="3201615"/>
            <a:ext cx="648072" cy="1296144"/>
          </a:xfrm>
          <a:prstGeom prs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 xmlns:a16="http://schemas.microsoft.com/office/drawing/2014/main" id="{FE429AF5-E949-4851-9D63-0807A7BC6CB6}"/>
              </a:ext>
            </a:extLst>
          </p:cNvPr>
          <p:cNvSpPr/>
          <p:nvPr/>
        </p:nvSpPr>
        <p:spPr>
          <a:xfrm rot="11776656">
            <a:off x="7355667" y="4429951"/>
            <a:ext cx="648072" cy="1296144"/>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9302D44B-0599-4A80-BE5A-02F86D9799FF}"/>
              </a:ext>
            </a:extLst>
          </p:cNvPr>
          <p:cNvSpPr txBox="1"/>
          <p:nvPr/>
        </p:nvSpPr>
        <p:spPr>
          <a:xfrm>
            <a:off x="7551836" y="2634010"/>
            <a:ext cx="1614545" cy="461665"/>
          </a:xfrm>
          <a:prstGeom prst="rect">
            <a:avLst/>
          </a:prstGeom>
          <a:noFill/>
        </p:spPr>
        <p:txBody>
          <a:bodyPr wrap="none" rtlCol="0">
            <a:spAutoFit/>
          </a:bodyPr>
          <a:lstStyle/>
          <a:p>
            <a:r>
              <a:rPr lang="zh-CN" altLang="en-US" sz="2400" dirty="0"/>
              <a:t>北极（</a:t>
            </a:r>
            <a:r>
              <a:rPr lang="en-US" altLang="zh-CN" sz="2400" dirty="0"/>
              <a:t>N</a:t>
            </a:r>
            <a:r>
              <a:rPr lang="zh-CN" altLang="en-US" sz="2400" dirty="0"/>
              <a:t>）</a:t>
            </a:r>
          </a:p>
        </p:txBody>
      </p:sp>
      <p:sp>
        <p:nvSpPr>
          <p:cNvPr id="10" name="文本框 9">
            <a:extLst>
              <a:ext uri="{FF2B5EF4-FFF2-40B4-BE49-F238E27FC236}">
                <a16:creationId xmlns="" xmlns:a16="http://schemas.microsoft.com/office/drawing/2014/main" id="{8DD7B2C8-8C9D-4B20-848E-AE620D7485DE}"/>
              </a:ext>
            </a:extLst>
          </p:cNvPr>
          <p:cNvSpPr txBox="1"/>
          <p:nvPr/>
        </p:nvSpPr>
        <p:spPr>
          <a:xfrm>
            <a:off x="6923298" y="5753590"/>
            <a:ext cx="1556836" cy="461665"/>
          </a:xfrm>
          <a:prstGeom prst="rect">
            <a:avLst/>
          </a:prstGeom>
          <a:noFill/>
        </p:spPr>
        <p:txBody>
          <a:bodyPr wrap="none" rtlCol="0">
            <a:spAutoFit/>
          </a:bodyPr>
          <a:lstStyle/>
          <a:p>
            <a:r>
              <a:rPr lang="zh-CN" altLang="en-US" sz="2400" dirty="0"/>
              <a:t>南极（</a:t>
            </a:r>
            <a:r>
              <a:rPr lang="en-US" altLang="zh-CN" sz="2400" dirty="0"/>
              <a:t>S</a:t>
            </a:r>
            <a:r>
              <a:rPr lang="zh-CN" altLang="en-US" sz="2400" dirty="0"/>
              <a:t>）</a:t>
            </a:r>
          </a:p>
        </p:txBody>
      </p:sp>
      <p:sp>
        <p:nvSpPr>
          <p:cNvPr id="7" name="文本框 6">
            <a:extLst>
              <a:ext uri="{FF2B5EF4-FFF2-40B4-BE49-F238E27FC236}">
                <a16:creationId xmlns="" xmlns:a16="http://schemas.microsoft.com/office/drawing/2014/main" id="{D37D021D-D9C5-49F9-BD1A-B8CE1F46D7E0}"/>
              </a:ext>
            </a:extLst>
          </p:cNvPr>
          <p:cNvSpPr txBox="1"/>
          <p:nvPr/>
        </p:nvSpPr>
        <p:spPr>
          <a:xfrm>
            <a:off x="4208532" y="3270470"/>
            <a:ext cx="504056" cy="923330"/>
          </a:xfrm>
          <a:prstGeom prst="rect">
            <a:avLst/>
          </a:prstGeom>
          <a:noFill/>
        </p:spPr>
        <p:txBody>
          <a:bodyPr wrap="square" rtlCol="0">
            <a:spAutoFit/>
          </a:bodyPr>
          <a:lstStyle/>
          <a:p>
            <a:r>
              <a:rPr lang="en-US" altLang="zh-CN" sz="5400" dirty="0">
                <a:solidFill>
                  <a:srgbClr val="FF0000"/>
                </a:solidFill>
              </a:rPr>
              <a:t>N</a:t>
            </a:r>
            <a:endParaRPr lang="zh-CN" altLang="en-US" sz="5400" dirty="0">
              <a:solidFill>
                <a:srgbClr val="FF0000"/>
              </a:solidFill>
            </a:endParaRPr>
          </a:p>
        </p:txBody>
      </p:sp>
      <p:sp>
        <p:nvSpPr>
          <p:cNvPr id="12" name="文本框 11">
            <a:extLst>
              <a:ext uri="{FF2B5EF4-FFF2-40B4-BE49-F238E27FC236}">
                <a16:creationId xmlns="" xmlns:a16="http://schemas.microsoft.com/office/drawing/2014/main" id="{28B408B0-4997-4144-96AC-2438A6B3FF57}"/>
              </a:ext>
            </a:extLst>
          </p:cNvPr>
          <p:cNvSpPr txBox="1"/>
          <p:nvPr/>
        </p:nvSpPr>
        <p:spPr>
          <a:xfrm>
            <a:off x="3491880" y="4867612"/>
            <a:ext cx="504056" cy="923330"/>
          </a:xfrm>
          <a:prstGeom prst="rect">
            <a:avLst/>
          </a:prstGeom>
          <a:noFill/>
        </p:spPr>
        <p:txBody>
          <a:bodyPr wrap="square" rtlCol="0">
            <a:spAutoFit/>
          </a:bodyPr>
          <a:lstStyle/>
          <a:p>
            <a:r>
              <a:rPr lang="en-US" altLang="zh-CN" sz="5400" dirty="0">
                <a:solidFill>
                  <a:srgbClr val="FF0000"/>
                </a:solidFill>
              </a:rPr>
              <a:t>S</a:t>
            </a:r>
            <a:endParaRPr lang="zh-CN" altLang="en-US" sz="5400" dirty="0">
              <a:solidFill>
                <a:srgbClr val="FF0000"/>
              </a:solidFill>
            </a:endParaRPr>
          </a:p>
        </p:txBody>
      </p:sp>
    </p:spTree>
    <p:extLst>
      <p:ext uri="{BB962C8B-B14F-4D97-AF65-F5344CB8AC3E}">
        <p14:creationId xmlns="" xmlns:p14="http://schemas.microsoft.com/office/powerpoint/2010/main" val="2255891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80">
                                          <p:stCondLst>
                                            <p:cond delay="0"/>
                                          </p:stCondLst>
                                        </p:cTn>
                                        <p:tgtEl>
                                          <p:spTgt spid="7"/>
                                        </p:tgtEl>
                                      </p:cBhvr>
                                    </p:animEffect>
                                    <p:anim calcmode="lin" valueType="num">
                                      <p:cBhvr>
                                        <p:cTn id="1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7" dur="26">
                                          <p:stCondLst>
                                            <p:cond delay="650"/>
                                          </p:stCondLst>
                                        </p:cTn>
                                        <p:tgtEl>
                                          <p:spTgt spid="7"/>
                                        </p:tgtEl>
                                      </p:cBhvr>
                                      <p:to x="100000" y="60000"/>
                                    </p:animScale>
                                    <p:animScale>
                                      <p:cBhvr>
                                        <p:cTn id="18" dur="166" decel="50000">
                                          <p:stCondLst>
                                            <p:cond delay="676"/>
                                          </p:stCondLst>
                                        </p:cTn>
                                        <p:tgtEl>
                                          <p:spTgt spid="7"/>
                                        </p:tgtEl>
                                      </p:cBhvr>
                                      <p:to x="100000" y="100000"/>
                                    </p:animScale>
                                    <p:animScale>
                                      <p:cBhvr>
                                        <p:cTn id="19" dur="26">
                                          <p:stCondLst>
                                            <p:cond delay="1312"/>
                                          </p:stCondLst>
                                        </p:cTn>
                                        <p:tgtEl>
                                          <p:spTgt spid="7"/>
                                        </p:tgtEl>
                                      </p:cBhvr>
                                      <p:to x="100000" y="80000"/>
                                    </p:animScale>
                                    <p:animScale>
                                      <p:cBhvr>
                                        <p:cTn id="20" dur="166" decel="50000">
                                          <p:stCondLst>
                                            <p:cond delay="1338"/>
                                          </p:stCondLst>
                                        </p:cTn>
                                        <p:tgtEl>
                                          <p:spTgt spid="7"/>
                                        </p:tgtEl>
                                      </p:cBhvr>
                                      <p:to x="100000" y="100000"/>
                                    </p:animScale>
                                    <p:animScale>
                                      <p:cBhvr>
                                        <p:cTn id="21" dur="26">
                                          <p:stCondLst>
                                            <p:cond delay="1642"/>
                                          </p:stCondLst>
                                        </p:cTn>
                                        <p:tgtEl>
                                          <p:spTgt spid="7"/>
                                        </p:tgtEl>
                                      </p:cBhvr>
                                      <p:to x="100000" y="90000"/>
                                    </p:animScale>
                                    <p:animScale>
                                      <p:cBhvr>
                                        <p:cTn id="22" dur="166" decel="50000">
                                          <p:stCondLst>
                                            <p:cond delay="1668"/>
                                          </p:stCondLst>
                                        </p:cTn>
                                        <p:tgtEl>
                                          <p:spTgt spid="7"/>
                                        </p:tgtEl>
                                      </p:cBhvr>
                                      <p:to x="100000" y="100000"/>
                                    </p:animScale>
                                    <p:animScale>
                                      <p:cBhvr>
                                        <p:cTn id="23" dur="26">
                                          <p:stCondLst>
                                            <p:cond delay="1808"/>
                                          </p:stCondLst>
                                        </p:cTn>
                                        <p:tgtEl>
                                          <p:spTgt spid="7"/>
                                        </p:tgtEl>
                                      </p:cBhvr>
                                      <p:to x="100000" y="95000"/>
                                    </p:animScale>
                                    <p:animScale>
                                      <p:cBhvr>
                                        <p:cTn id="24" dur="166" decel="50000">
                                          <p:stCondLst>
                                            <p:cond delay="1834"/>
                                          </p:stCondLst>
                                        </p:cTn>
                                        <p:tgtEl>
                                          <p:spTgt spid="7"/>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580">
                                          <p:stCondLst>
                                            <p:cond delay="0"/>
                                          </p:stCondLst>
                                        </p:cTn>
                                        <p:tgtEl>
                                          <p:spTgt spid="12"/>
                                        </p:tgtEl>
                                      </p:cBhvr>
                                    </p:animEffect>
                                    <p:anim calcmode="lin" valueType="num">
                                      <p:cBhvr>
                                        <p:cTn id="30"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5" dur="26">
                                          <p:stCondLst>
                                            <p:cond delay="650"/>
                                          </p:stCondLst>
                                        </p:cTn>
                                        <p:tgtEl>
                                          <p:spTgt spid="12"/>
                                        </p:tgtEl>
                                      </p:cBhvr>
                                      <p:to x="100000" y="60000"/>
                                    </p:animScale>
                                    <p:animScale>
                                      <p:cBhvr>
                                        <p:cTn id="36" dur="166" decel="50000">
                                          <p:stCondLst>
                                            <p:cond delay="676"/>
                                          </p:stCondLst>
                                        </p:cTn>
                                        <p:tgtEl>
                                          <p:spTgt spid="12"/>
                                        </p:tgtEl>
                                      </p:cBhvr>
                                      <p:to x="100000" y="100000"/>
                                    </p:animScale>
                                    <p:animScale>
                                      <p:cBhvr>
                                        <p:cTn id="37" dur="26">
                                          <p:stCondLst>
                                            <p:cond delay="1312"/>
                                          </p:stCondLst>
                                        </p:cTn>
                                        <p:tgtEl>
                                          <p:spTgt spid="12"/>
                                        </p:tgtEl>
                                      </p:cBhvr>
                                      <p:to x="100000" y="80000"/>
                                    </p:animScale>
                                    <p:animScale>
                                      <p:cBhvr>
                                        <p:cTn id="38" dur="166" decel="50000">
                                          <p:stCondLst>
                                            <p:cond delay="1338"/>
                                          </p:stCondLst>
                                        </p:cTn>
                                        <p:tgtEl>
                                          <p:spTgt spid="12"/>
                                        </p:tgtEl>
                                      </p:cBhvr>
                                      <p:to x="100000" y="100000"/>
                                    </p:animScale>
                                    <p:animScale>
                                      <p:cBhvr>
                                        <p:cTn id="39" dur="26">
                                          <p:stCondLst>
                                            <p:cond delay="1642"/>
                                          </p:stCondLst>
                                        </p:cTn>
                                        <p:tgtEl>
                                          <p:spTgt spid="12"/>
                                        </p:tgtEl>
                                      </p:cBhvr>
                                      <p:to x="100000" y="90000"/>
                                    </p:animScale>
                                    <p:animScale>
                                      <p:cBhvr>
                                        <p:cTn id="40" dur="166" decel="50000">
                                          <p:stCondLst>
                                            <p:cond delay="1668"/>
                                          </p:stCondLst>
                                        </p:cTn>
                                        <p:tgtEl>
                                          <p:spTgt spid="12"/>
                                        </p:tgtEl>
                                      </p:cBhvr>
                                      <p:to x="100000" y="100000"/>
                                    </p:animScale>
                                    <p:animScale>
                                      <p:cBhvr>
                                        <p:cTn id="41" dur="26">
                                          <p:stCondLst>
                                            <p:cond delay="1808"/>
                                          </p:stCondLst>
                                        </p:cTn>
                                        <p:tgtEl>
                                          <p:spTgt spid="12"/>
                                        </p:tgtEl>
                                      </p:cBhvr>
                                      <p:to x="100000" y="95000"/>
                                    </p:animScale>
                                    <p:animScale>
                                      <p:cBhvr>
                                        <p:cTn id="42"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2119</TotalTime>
  <Words>507</Words>
  <Application>Microsoft Office PowerPoint</Application>
  <PresentationFormat>全屏显示(4:3)</PresentationFormat>
  <Paragraphs>51</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154</cp:revision>
  <dcterms:created xsi:type="dcterms:W3CDTF">2017-08-06T08:46:27Z</dcterms:created>
  <dcterms:modified xsi:type="dcterms:W3CDTF">2019-03-10T13:13:54Z</dcterms:modified>
</cp:coreProperties>
</file>