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52"/>
  </p:notesMasterIdLst>
  <p:sldIdLst>
    <p:sldId id="284" r:id="rId2"/>
    <p:sldId id="369" r:id="rId3"/>
    <p:sldId id="370" r:id="rId4"/>
    <p:sldId id="371" r:id="rId5"/>
    <p:sldId id="372" r:id="rId6"/>
    <p:sldId id="373" r:id="rId7"/>
    <p:sldId id="456" r:id="rId8"/>
    <p:sldId id="455" r:id="rId9"/>
    <p:sldId id="374" r:id="rId10"/>
    <p:sldId id="375" r:id="rId11"/>
    <p:sldId id="376" r:id="rId12"/>
    <p:sldId id="383" r:id="rId13"/>
    <p:sldId id="377" r:id="rId14"/>
    <p:sldId id="384" r:id="rId15"/>
    <p:sldId id="448" r:id="rId16"/>
    <p:sldId id="449" r:id="rId17"/>
    <p:sldId id="447" r:id="rId18"/>
    <p:sldId id="385" r:id="rId19"/>
    <p:sldId id="442" r:id="rId20"/>
    <p:sldId id="443" r:id="rId21"/>
    <p:sldId id="444" r:id="rId22"/>
    <p:sldId id="445" r:id="rId23"/>
    <p:sldId id="453" r:id="rId24"/>
    <p:sldId id="422" r:id="rId25"/>
    <p:sldId id="388" r:id="rId26"/>
    <p:sldId id="424" r:id="rId27"/>
    <p:sldId id="389" r:id="rId28"/>
    <p:sldId id="390" r:id="rId29"/>
    <p:sldId id="423" r:id="rId30"/>
    <p:sldId id="391" r:id="rId31"/>
    <p:sldId id="426" r:id="rId32"/>
    <p:sldId id="392" r:id="rId33"/>
    <p:sldId id="396" r:id="rId34"/>
    <p:sldId id="427" r:id="rId35"/>
    <p:sldId id="428" r:id="rId36"/>
    <p:sldId id="429" r:id="rId37"/>
    <p:sldId id="430" r:id="rId38"/>
    <p:sldId id="400" r:id="rId39"/>
    <p:sldId id="432" r:id="rId40"/>
    <p:sldId id="433" r:id="rId41"/>
    <p:sldId id="434" r:id="rId42"/>
    <p:sldId id="435" r:id="rId43"/>
    <p:sldId id="436" r:id="rId44"/>
    <p:sldId id="408" r:id="rId45"/>
    <p:sldId id="437" r:id="rId46"/>
    <p:sldId id="438" r:id="rId47"/>
    <p:sldId id="439" r:id="rId48"/>
    <p:sldId id="411" r:id="rId49"/>
    <p:sldId id="440" r:id="rId50"/>
    <p:sldId id="454"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88" y="-102"/>
      </p:cViewPr>
      <p:guideLst>
        <p:guide orient="horz" pos="2160"/>
        <p:guide pos="2880"/>
      </p:guideLst>
    </p:cSldViewPr>
  </p:slideViewPr>
  <p:notesTextViewPr>
    <p:cViewPr>
      <p:scale>
        <a:sx n="100" d="100"/>
        <a:sy n="100" d="100"/>
      </p:scale>
      <p:origin x="0" y="0"/>
    </p:cViewPr>
  </p:notesTextViewPr>
  <p:sorterViewPr>
    <p:cViewPr>
      <p:scale>
        <a:sx n="77" d="100"/>
        <a:sy n="77" d="100"/>
      </p:scale>
      <p:origin x="0" y="418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099BCC-DB62-47F3-9FEA-7FC587CE42C7}" type="datetimeFigureOut">
              <a:rPr lang="zh-CN" altLang="en-US" smtClean="0"/>
              <a:pPr/>
              <a:t>2018-9-20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9F09A2-CBED-4D4A-A847-F78107A8E56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49F09A2-CBED-4D4A-A847-F78107A8E56B}" type="slidenum">
              <a:rPr lang="zh-CN" altLang="en-US" smtClean="0"/>
              <a:pPr/>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49F09A2-CBED-4D4A-A847-F78107A8E56B}" type="slidenum">
              <a:rPr lang="zh-CN" altLang="en-US" smtClean="0"/>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2018-9-20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image" Target="../media/image8.png"/><Relationship Id="rId5" Type="http://schemas.openxmlformats.org/officeDocument/2006/relationships/hyperlink" Target="http://lt.zjxxkx.com/" TargetMode="External"/><Relationship Id="rId4" Type="http://schemas.openxmlformats.org/officeDocument/2006/relationships/hyperlink" Target="http://www.zjxxkx.com/web/index.aspx"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7.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slide" Target="slide14.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slide" Target="slide3.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slideLayout" Target="../slideLayouts/slideLayout1.xml"/><Relationship Id="rId5" Type="http://schemas.openxmlformats.org/officeDocument/2006/relationships/tags" Target="../tags/tag32.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 Target="slide14.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slide" Target="slide3.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slideLayout" Target="../slideLayouts/slideLayout1.xml"/><Relationship Id="rId5" Type="http://schemas.openxmlformats.org/officeDocument/2006/relationships/tags" Target="../tags/tag42.xml"/><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14.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slide" Target="slide14.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slide" Target="slide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1.xml"/><Relationship Id="rId5" Type="http://schemas.openxmlformats.org/officeDocument/2006/relationships/tags" Target="../tags/tag1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1.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41168"/>
            <a:ext cx="9144000" cy="1631216"/>
          </a:xfrm>
          <a:prstGeom prst="rect">
            <a:avLst/>
          </a:prstGeom>
          <a:noFill/>
        </p:spPr>
        <p:txBody>
          <a:bodyPr wrap="square" rtlCol="0">
            <a:spAutoFit/>
          </a:bodyPr>
          <a:lstStyle/>
          <a:p>
            <a:pPr algn="ctr"/>
            <a:r>
              <a:rPr lang="zh-CN" altLang="en-US" sz="3600" b="1" dirty="0" smtClean="0">
                <a:latin typeface="楷体" pitchFamily="49" charset="-122"/>
                <a:ea typeface="楷体" pitchFamily="49" charset="-122"/>
              </a:rPr>
              <a:t>陈建秋（不睡觉的兔；春秋如风）</a:t>
            </a:r>
            <a:endParaRPr lang="en-US" altLang="zh-CN" sz="3600" b="1" dirty="0" smtClean="0">
              <a:latin typeface="楷体" pitchFamily="49" charset="-122"/>
              <a:ea typeface="楷体" pitchFamily="49" charset="-122"/>
            </a:endParaRPr>
          </a:p>
          <a:p>
            <a:pPr algn="ctr"/>
            <a:endParaRPr lang="en-US" altLang="zh-CN" sz="2800" b="1" dirty="0" smtClean="0">
              <a:latin typeface="楷体" pitchFamily="49" charset="-122"/>
              <a:ea typeface="楷体" pitchFamily="49" charset="-122"/>
            </a:endParaRPr>
          </a:p>
          <a:p>
            <a:pPr algn="ctr"/>
            <a:r>
              <a:rPr lang="en-US" altLang="zh-CN" sz="3200" b="1" dirty="0" smtClean="0">
                <a:latin typeface="楷体" pitchFamily="49" charset="-122"/>
                <a:ea typeface="楷体" pitchFamily="49" charset="-122"/>
              </a:rPr>
              <a:t>2018</a:t>
            </a:r>
            <a:r>
              <a:rPr lang="zh-CN" altLang="en-US" sz="3200" b="1" dirty="0" smtClean="0">
                <a:latin typeface="楷体" pitchFamily="49" charset="-122"/>
                <a:ea typeface="楷体" pitchFamily="49" charset="-122"/>
              </a:rPr>
              <a:t>年</a:t>
            </a:r>
            <a:r>
              <a:rPr lang="en-US" altLang="zh-CN" sz="3200" b="1" dirty="0" smtClean="0">
                <a:latin typeface="楷体" pitchFamily="49" charset="-122"/>
                <a:ea typeface="楷体" pitchFamily="49" charset="-122"/>
              </a:rPr>
              <a:t>9</a:t>
            </a:r>
            <a:r>
              <a:rPr lang="zh-CN" altLang="en-US" sz="3200" b="1" dirty="0" smtClean="0">
                <a:latin typeface="楷体" pitchFamily="49" charset="-122"/>
                <a:ea typeface="楷体" pitchFamily="49" charset="-122"/>
              </a:rPr>
              <a:t>月</a:t>
            </a:r>
            <a:r>
              <a:rPr lang="en-US" altLang="zh-CN" sz="3200" b="1" dirty="0" smtClean="0">
                <a:latin typeface="楷体" pitchFamily="49" charset="-122"/>
                <a:ea typeface="楷体" pitchFamily="49" charset="-122"/>
              </a:rPr>
              <a:t>20</a:t>
            </a:r>
            <a:r>
              <a:rPr lang="zh-CN" altLang="en-US" sz="3200" b="1" dirty="0" smtClean="0">
                <a:latin typeface="楷体" pitchFamily="49" charset="-122"/>
                <a:ea typeface="楷体" pitchFamily="49" charset="-122"/>
              </a:rPr>
              <a:t>日</a:t>
            </a:r>
            <a:endParaRPr lang="zh-CN" altLang="en-US" sz="3200" b="1" dirty="0">
              <a:latin typeface="楷体" pitchFamily="49" charset="-122"/>
              <a:ea typeface="楷体" pitchFamily="49" charset="-122"/>
            </a:endParaRPr>
          </a:p>
        </p:txBody>
      </p:sp>
      <p:sp>
        <p:nvSpPr>
          <p:cNvPr id="7" name="矩形 6"/>
          <p:cNvSpPr/>
          <p:nvPr/>
        </p:nvSpPr>
        <p:spPr>
          <a:xfrm>
            <a:off x="0" y="1196752"/>
            <a:ext cx="9144000" cy="338437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0" y="3429000"/>
            <a:ext cx="9144000" cy="707886"/>
          </a:xfrm>
          <a:prstGeom prst="rect">
            <a:avLst/>
          </a:prstGeom>
          <a:noFill/>
        </p:spPr>
        <p:txBody>
          <a:bodyPr wrap="square" rtlCol="0">
            <a:spAutoFit/>
          </a:bodyPr>
          <a:lstStyle/>
          <a:p>
            <a:pPr lvl="0" algn="ctr"/>
            <a:r>
              <a:rPr lang="zh-CN" altLang="en-US" sz="4000" b="1" dirty="0" smtClean="0"/>
              <a:t>一上</a:t>
            </a:r>
            <a:r>
              <a:rPr lang="en-US" altLang="zh-CN" sz="4000" b="1" dirty="0" smtClean="0"/>
              <a:t>《</a:t>
            </a:r>
            <a:r>
              <a:rPr lang="zh-CN" altLang="en-US" sz="4000" b="1" dirty="0" smtClean="0"/>
              <a:t>比较与测量</a:t>
            </a:r>
            <a:r>
              <a:rPr lang="en-US" altLang="zh-CN" sz="4000" b="1" dirty="0" smtClean="0"/>
              <a:t>》</a:t>
            </a:r>
            <a:r>
              <a:rPr lang="zh-CN" altLang="en-US" sz="4000" b="1" dirty="0" smtClean="0"/>
              <a:t>单元解读</a:t>
            </a:r>
            <a:endParaRPr lang="zh-CN" altLang="en-US" sz="4000" b="1" dirty="0"/>
          </a:p>
        </p:txBody>
      </p:sp>
      <p:pic>
        <p:nvPicPr>
          <p:cNvPr id="8" name="Picture 4" descr="天宁小学（logo）"/>
          <p:cNvPicPr>
            <a:picLocks noChangeAspect="1" noChangeArrowheads="1"/>
          </p:cNvPicPr>
          <p:nvPr/>
        </p:nvPicPr>
        <p:blipFill>
          <a:blip r:embed="rId2" cstate="print">
            <a:clrChange>
              <a:clrFrom>
                <a:srgbClr val="FDFDFD"/>
              </a:clrFrom>
              <a:clrTo>
                <a:srgbClr val="FDFDFD">
                  <a:alpha val="0"/>
                </a:srgbClr>
              </a:clrTo>
            </a:clrChange>
          </a:blip>
          <a:srcRect l="29042" t="31947" r="16098" b="45256"/>
          <a:stretch>
            <a:fillRect/>
          </a:stretch>
        </p:blipFill>
        <p:spPr bwMode="auto">
          <a:xfrm>
            <a:off x="5486400" y="0"/>
            <a:ext cx="3657600" cy="1074738"/>
          </a:xfrm>
          <a:prstGeom prst="rect">
            <a:avLst/>
          </a:prstGeom>
          <a:noFill/>
          <a:ln w="9525">
            <a:noFill/>
            <a:miter lim="800000"/>
            <a:headEnd/>
            <a:tailEnd/>
          </a:ln>
        </p:spPr>
      </p:pic>
      <p:sp>
        <p:nvSpPr>
          <p:cNvPr id="9" name="TextBox 8"/>
          <p:cNvSpPr txBox="1"/>
          <p:nvPr/>
        </p:nvSpPr>
        <p:spPr>
          <a:xfrm>
            <a:off x="0" y="1844824"/>
            <a:ext cx="9144000" cy="1107996"/>
          </a:xfrm>
          <a:prstGeom prst="rect">
            <a:avLst/>
          </a:prstGeom>
          <a:noFill/>
        </p:spPr>
        <p:txBody>
          <a:bodyPr wrap="square" rtlCol="0">
            <a:spAutoFit/>
          </a:bodyPr>
          <a:lstStyle/>
          <a:p>
            <a:pPr lvl="0" algn="ctr"/>
            <a:r>
              <a:rPr lang="zh-CN" altLang="en-US" sz="6600" b="1" dirty="0" smtClean="0">
                <a:solidFill>
                  <a:srgbClr val="FF0000"/>
                </a:solidFill>
                <a:latin typeface="楷体_GB2312" pitchFamily="49" charset="-122"/>
                <a:ea typeface="楷体_GB2312" pitchFamily="49" charset="-122"/>
              </a:rPr>
              <a:t>循序渐进 实践求知</a:t>
            </a:r>
            <a:endParaRPr lang="zh-CN" altLang="en-US" sz="66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2.</a:t>
            </a:r>
            <a:r>
              <a:rPr lang="zh-CN" altLang="en-US" sz="4000" b="1" dirty="0" smtClean="0">
                <a:solidFill>
                  <a:srgbClr val="FF0000"/>
                </a:solidFill>
                <a:latin typeface="楷体_GB2312" pitchFamily="49" charset="-122"/>
                <a:ea typeface="楷体_GB2312" pitchFamily="49" charset="-122"/>
              </a:rPr>
              <a:t>网研平台</a:t>
            </a:r>
            <a:endParaRPr lang="zh-CN" altLang="en-US" sz="4000" b="1" dirty="0">
              <a:solidFill>
                <a:srgbClr val="FF0000"/>
              </a:solidFill>
              <a:latin typeface="楷体_GB2312" pitchFamily="49" charset="-122"/>
              <a:ea typeface="楷体_GB2312" pitchFamily="49" charset="-122"/>
            </a:endParaRPr>
          </a:p>
        </p:txBody>
      </p:sp>
      <p:sp>
        <p:nvSpPr>
          <p:cNvPr id="8" name="矩形 7"/>
          <p:cNvSpPr/>
          <p:nvPr/>
        </p:nvSpPr>
        <p:spPr>
          <a:xfrm>
            <a:off x="395536" y="1332057"/>
            <a:ext cx="8748464" cy="2308324"/>
          </a:xfrm>
          <a:prstGeom prst="rect">
            <a:avLst/>
          </a:prstGeom>
        </p:spPr>
        <p:txBody>
          <a:bodyPr wrap="square">
            <a:spAutoFit/>
          </a:bodyPr>
          <a:lstStyle/>
          <a:p>
            <a:pPr>
              <a:lnSpc>
                <a:spcPct val="150000"/>
              </a:lnSpc>
            </a:pPr>
            <a:r>
              <a:rPr lang="zh-CN" altLang="en-US" sz="3200" b="1" dirty="0" smtClean="0"/>
              <a:t>网站、论坛：</a:t>
            </a:r>
            <a:endParaRPr lang="en-US" altLang="zh-CN" sz="3200" b="1" dirty="0" smtClean="0"/>
          </a:p>
          <a:p>
            <a:pPr>
              <a:lnSpc>
                <a:spcPct val="150000"/>
              </a:lnSpc>
            </a:pPr>
            <a:r>
              <a:rPr lang="zh-CN" altLang="en-US" sz="3200" b="1" dirty="0" smtClean="0"/>
              <a:t>小学科学教学网   </a:t>
            </a:r>
            <a:r>
              <a:rPr lang="en-US" altLang="zh-CN" sz="1600" b="1" dirty="0" smtClean="0">
                <a:hlinkClick r:id="rId4"/>
              </a:rPr>
              <a:t>http://www.zjxxkx.com/web/index.aspx</a:t>
            </a:r>
            <a:endParaRPr lang="en-US" altLang="zh-CN" sz="1600" b="1" dirty="0" smtClean="0"/>
          </a:p>
          <a:p>
            <a:pPr>
              <a:lnSpc>
                <a:spcPct val="150000"/>
              </a:lnSpc>
            </a:pPr>
            <a:r>
              <a:rPr lang="zh-CN" altLang="en-US" sz="3200" b="1" dirty="0" smtClean="0"/>
              <a:t>小学科学教学论坛 </a:t>
            </a:r>
            <a:r>
              <a:rPr lang="en-US" altLang="zh-CN" sz="1600" b="1" dirty="0" smtClean="0">
                <a:hlinkClick r:id="rId5"/>
              </a:rPr>
              <a:t>http://lt.zjxxkx.com/</a:t>
            </a:r>
            <a:endParaRPr lang="en-US" altLang="zh-CN" sz="3200" b="1" dirty="0" smtClean="0"/>
          </a:p>
        </p:txBody>
      </p:sp>
      <p:pic>
        <p:nvPicPr>
          <p:cNvPr id="94210" name="Picture 2"/>
          <p:cNvPicPr>
            <a:picLocks noChangeAspect="1" noChangeArrowheads="1"/>
          </p:cNvPicPr>
          <p:nvPr/>
        </p:nvPicPr>
        <p:blipFill>
          <a:blip r:embed="rId6" cstate="print"/>
          <a:srcRect/>
          <a:stretch>
            <a:fillRect/>
          </a:stretch>
        </p:blipFill>
        <p:spPr bwMode="auto">
          <a:xfrm>
            <a:off x="6084168" y="4149080"/>
            <a:ext cx="2088232" cy="1965995"/>
          </a:xfrm>
          <a:prstGeom prst="rect">
            <a:avLst/>
          </a:prstGeom>
          <a:noFill/>
          <a:ln w="9525">
            <a:noFill/>
            <a:miter lim="800000"/>
            <a:headEnd/>
            <a:tailEnd/>
          </a:ln>
        </p:spPr>
      </p:pic>
      <p:pic>
        <p:nvPicPr>
          <p:cNvPr id="94211" name="Picture 3"/>
          <p:cNvPicPr>
            <a:picLocks noChangeAspect="1" noChangeArrowheads="1"/>
          </p:cNvPicPr>
          <p:nvPr/>
        </p:nvPicPr>
        <p:blipFill>
          <a:blip r:embed="rId7" cstate="print"/>
          <a:srcRect/>
          <a:stretch>
            <a:fillRect/>
          </a:stretch>
        </p:blipFill>
        <p:spPr bwMode="auto">
          <a:xfrm>
            <a:off x="3275856" y="4149080"/>
            <a:ext cx="2184697" cy="2016224"/>
          </a:xfrm>
          <a:prstGeom prst="rect">
            <a:avLst/>
          </a:prstGeom>
          <a:noFill/>
          <a:ln w="9525">
            <a:noFill/>
            <a:miter lim="800000"/>
            <a:headEnd/>
            <a:tailEnd/>
          </a:ln>
        </p:spPr>
      </p:pic>
      <p:sp>
        <p:nvSpPr>
          <p:cNvPr id="7" name="矩形 6"/>
          <p:cNvSpPr/>
          <p:nvPr/>
        </p:nvSpPr>
        <p:spPr>
          <a:xfrm>
            <a:off x="395536" y="4725144"/>
            <a:ext cx="8748464" cy="715581"/>
          </a:xfrm>
          <a:prstGeom prst="rect">
            <a:avLst/>
          </a:prstGeom>
        </p:spPr>
        <p:txBody>
          <a:bodyPr wrap="square">
            <a:spAutoFit/>
          </a:bodyPr>
          <a:lstStyle/>
          <a:p>
            <a:pPr>
              <a:lnSpc>
                <a:spcPct val="150000"/>
              </a:lnSpc>
            </a:pPr>
            <a:r>
              <a:rPr lang="zh-CN" altLang="en-US" sz="3200" b="1" dirty="0" smtClean="0"/>
              <a:t>微信公众号：</a:t>
            </a:r>
            <a:endParaRPr lang="en-US" altLang="zh-CN"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94210"/>
                                        </p:tgtEl>
                                        <p:attrNameLst>
                                          <p:attrName>style.visibility</p:attrName>
                                        </p:attrNameLst>
                                      </p:cBhvr>
                                      <p:to>
                                        <p:strVal val="visible"/>
                                      </p:to>
                                    </p:set>
                                    <p:animEffect transition="in" filter="blinds(horizontal)">
                                      <p:cBhvr>
                                        <p:cTn id="10" dur="500"/>
                                        <p:tgtEl>
                                          <p:spTgt spid="94210"/>
                                        </p:tgtEl>
                                      </p:cBhvr>
                                    </p:animEffect>
                                  </p:childTnLst>
                                </p:cTn>
                              </p:par>
                              <p:par>
                                <p:cTn id="11" presetID="3" presetClass="entr" presetSubtype="10" fill="hold" nodeType="withEffect">
                                  <p:stCondLst>
                                    <p:cond delay="0"/>
                                  </p:stCondLst>
                                  <p:childTnLst>
                                    <p:set>
                                      <p:cBhvr>
                                        <p:cTn id="12" dur="1" fill="hold">
                                          <p:stCondLst>
                                            <p:cond delay="0"/>
                                          </p:stCondLst>
                                        </p:cTn>
                                        <p:tgtEl>
                                          <p:spTgt spid="94211"/>
                                        </p:tgtEl>
                                        <p:attrNameLst>
                                          <p:attrName>style.visibility</p:attrName>
                                        </p:attrNameLst>
                                      </p:cBhvr>
                                      <p:to>
                                        <p:strVal val="visible"/>
                                      </p:to>
                                    </p:set>
                                    <p:animEffect transition="in" filter="blinds(horizontal)">
                                      <p:cBhvr>
                                        <p:cTn id="13" dur="500"/>
                                        <p:tgtEl>
                                          <p:spTgt spid="942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3.</a:t>
            </a:r>
            <a:r>
              <a:rPr lang="zh-CN" altLang="en-US" sz="4000" b="1" dirty="0" smtClean="0">
                <a:solidFill>
                  <a:srgbClr val="FF0000"/>
                </a:solidFill>
                <a:latin typeface="楷体_GB2312" pitchFamily="49" charset="-122"/>
                <a:ea typeface="楷体_GB2312" pitchFamily="49" charset="-122"/>
              </a:rPr>
              <a:t>实验器材</a:t>
            </a:r>
            <a:endParaRPr lang="zh-CN" altLang="en-US" sz="4000" b="1" dirty="0">
              <a:solidFill>
                <a:srgbClr val="FF0000"/>
              </a:solidFill>
              <a:latin typeface="楷体_GB2312" pitchFamily="49" charset="-122"/>
              <a:ea typeface="楷体_GB2312" pitchFamily="49" charset="-122"/>
            </a:endParaRPr>
          </a:p>
        </p:txBody>
      </p:sp>
      <p:sp>
        <p:nvSpPr>
          <p:cNvPr id="8" name="矩形 7"/>
          <p:cNvSpPr/>
          <p:nvPr/>
        </p:nvSpPr>
        <p:spPr>
          <a:xfrm>
            <a:off x="395536" y="1196752"/>
            <a:ext cx="8748464" cy="1569660"/>
          </a:xfrm>
          <a:prstGeom prst="rect">
            <a:avLst/>
          </a:prstGeom>
        </p:spPr>
        <p:txBody>
          <a:bodyPr wrap="square">
            <a:spAutoFit/>
          </a:bodyPr>
          <a:lstStyle/>
          <a:p>
            <a:pPr>
              <a:lnSpc>
                <a:spcPct val="150000"/>
              </a:lnSpc>
            </a:pPr>
            <a:r>
              <a:rPr lang="zh-CN" altLang="en-US" sz="3200" b="1" dirty="0" smtClean="0"/>
              <a:t>爱牛科教器材有限公司：爱牛器材</a:t>
            </a:r>
            <a:endParaRPr lang="en-US" altLang="zh-CN" sz="3200" b="1" dirty="0" smtClean="0"/>
          </a:p>
          <a:p>
            <a:pPr>
              <a:lnSpc>
                <a:spcPct val="150000"/>
              </a:lnSpc>
            </a:pPr>
            <a:r>
              <a:rPr lang="zh-CN" altLang="en-US" sz="3200" b="1" dirty="0" smtClean="0"/>
              <a:t>（丽水市新华书店</a:t>
            </a:r>
            <a:r>
              <a:rPr lang="en-US" altLang="zh-CN" sz="3200" b="1" dirty="0" smtClean="0"/>
              <a:t>——</a:t>
            </a:r>
            <a:r>
              <a:rPr lang="zh-CN" altLang="en-US" sz="3200" b="1" dirty="0" smtClean="0"/>
              <a:t>政采云）</a:t>
            </a:r>
            <a:endParaRPr lang="en-US" altLang="zh-CN" sz="3200" b="1" dirty="0" smtClean="0"/>
          </a:p>
        </p:txBody>
      </p:sp>
      <p:pic>
        <p:nvPicPr>
          <p:cNvPr id="9" name="图片 8"/>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xmlns:pic="http://schemas.openxmlformats.org/drawingml/2006/picture" xmlns:lc="http://schemas.openxmlformats.org/drawingml/2006/lockedCanvas" val="0"/>
              </a:ext>
            </a:extLst>
          </a:blip>
          <a:stretch>
            <a:fillRect/>
          </a:stretch>
        </p:blipFill>
        <p:spPr>
          <a:xfrm>
            <a:off x="4788024" y="2933655"/>
            <a:ext cx="4032895" cy="2961777"/>
          </a:xfrm>
          <a:prstGeom prst="rect">
            <a:avLst/>
          </a:prstGeom>
        </p:spPr>
      </p:pic>
      <p:pic>
        <p:nvPicPr>
          <p:cNvPr id="11" name="图片 10"/>
          <p:cNvPicPr/>
          <p:nvPr/>
        </p:nvPicPr>
        <p:blipFill>
          <a:blip r:embed="rId5"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xmlns:pic="http://schemas.openxmlformats.org/drawingml/2006/picture" xmlns:lc="http://schemas.openxmlformats.org/drawingml/2006/lockedCanvas" val="0"/>
              </a:ext>
            </a:extLst>
          </a:blip>
          <a:stretch>
            <a:fillRect/>
          </a:stretch>
        </p:blipFill>
        <p:spPr>
          <a:xfrm>
            <a:off x="251520" y="2933655"/>
            <a:ext cx="4248472" cy="2955112"/>
          </a:xfrm>
          <a:prstGeom prst="rect">
            <a:avLst/>
          </a:prstGeom>
        </p:spPr>
      </p:pic>
      <p:sp>
        <p:nvSpPr>
          <p:cNvPr id="95233" name="Rectangle 1"/>
          <p:cNvSpPr>
            <a:spLocks noChangeArrowheads="1"/>
          </p:cNvSpPr>
          <p:nvPr/>
        </p:nvSpPr>
        <p:spPr bwMode="auto">
          <a:xfrm>
            <a:off x="0" y="6101518"/>
            <a:ext cx="9144000" cy="584775"/>
          </a:xfrm>
          <a:prstGeom prst="rect">
            <a:avLst/>
          </a:prstGeom>
          <a:solidFill>
            <a:schemeClr val="accent6">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chemeClr val="tx1"/>
                </a:solidFill>
                <a:effectLst/>
                <a:latin typeface="Arial" pitchFamily="34" charset="0"/>
                <a:ea typeface="Calibri"/>
                <a:cs typeface="宋体" pitchFamily="2" charset="-122"/>
              </a:rPr>
              <a:t>爱牛教科版一年级上册配套材料箱</a:t>
            </a:r>
            <a:endParaRPr kumimoji="0" lang="zh-CN" sz="40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5233"/>
                                        </p:tgtEl>
                                        <p:attrNameLst>
                                          <p:attrName>style.visibility</p:attrName>
                                        </p:attrNameLst>
                                      </p:cBhvr>
                                      <p:to>
                                        <p:strVal val="visible"/>
                                      </p:to>
                                    </p:set>
                                    <p:animEffect transition="in" filter="blinds(horizontal)">
                                      <p:cBhvr>
                                        <p:cTn id="18" dur="500"/>
                                        <p:tgtEl>
                                          <p:spTgt spid="95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52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ainiupsd"/>
          <p:cNvPicPr>
            <a:picLocks noChangeAspect="1"/>
          </p:cNvPicPr>
          <p:nvPr/>
        </p:nvPicPr>
        <p:blipFill>
          <a:blip r:embed="rId2" cstate="print"/>
          <a:stretch>
            <a:fillRect/>
          </a:stretch>
        </p:blipFill>
        <p:spPr>
          <a:xfrm>
            <a:off x="697351" y="500042"/>
            <a:ext cx="2731641" cy="928694"/>
          </a:xfrm>
          <a:prstGeom prst="rect">
            <a:avLst/>
          </a:prstGeom>
        </p:spPr>
      </p:pic>
      <p:pic>
        <p:nvPicPr>
          <p:cNvPr id="3" name="Picture 2" descr="C:\Users\chunfang\Desktop\爱牛科教淘宝店.png爱牛科教淘宝店"/>
          <p:cNvPicPr>
            <a:picLocks noChangeAspect="1" noChangeArrowheads="1"/>
          </p:cNvPicPr>
          <p:nvPr/>
        </p:nvPicPr>
        <p:blipFill>
          <a:blip r:embed="rId3" cstate="print"/>
          <a:srcRect/>
          <a:stretch>
            <a:fillRect/>
          </a:stretch>
        </p:blipFill>
        <p:spPr bwMode="auto">
          <a:xfrm>
            <a:off x="5929322" y="2798762"/>
            <a:ext cx="2786082" cy="314755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285720" y="2655886"/>
            <a:ext cx="6357982" cy="3416320"/>
          </a:xfrm>
          <a:prstGeom prst="rect">
            <a:avLst/>
          </a:prstGeom>
          <a:noFill/>
        </p:spPr>
        <p:txBody>
          <a:bodyPr wrap="square" rtlCol="0">
            <a:spAutoFit/>
          </a:bodyPr>
          <a:lstStyle/>
          <a:p>
            <a:pPr>
              <a:lnSpc>
                <a:spcPct val="150000"/>
              </a:lnSpc>
            </a:pPr>
            <a:r>
              <a:rPr lang="zh-CN" altLang="en-US" sz="2400" dirty="0" smtClean="0">
                <a:solidFill>
                  <a:schemeClr val="tx1">
                    <a:lumMod val="50000"/>
                    <a:lumOff val="50000"/>
                  </a:schemeClr>
                </a:solidFill>
                <a:latin typeface="微软雅黑" pitchFamily="34" charset="-122"/>
                <a:ea typeface="微软雅黑" pitchFamily="34" charset="-122"/>
              </a:rPr>
              <a:t>地址：苏州市高新区通安镇华圩路</a:t>
            </a:r>
            <a:r>
              <a:rPr lang="en-US" altLang="zh-CN" sz="2400" dirty="0" smtClean="0">
                <a:solidFill>
                  <a:schemeClr val="tx1">
                    <a:lumMod val="50000"/>
                    <a:lumOff val="50000"/>
                  </a:schemeClr>
                </a:solidFill>
                <a:latin typeface="微软雅黑" pitchFamily="34" charset="-122"/>
                <a:ea typeface="微软雅黑" pitchFamily="34" charset="-122"/>
              </a:rPr>
              <a:t>73</a:t>
            </a:r>
            <a:r>
              <a:rPr lang="zh-CN" altLang="en-US" sz="2400" dirty="0" smtClean="0">
                <a:solidFill>
                  <a:schemeClr val="tx1">
                    <a:lumMod val="50000"/>
                    <a:lumOff val="50000"/>
                  </a:schemeClr>
                </a:solidFill>
                <a:latin typeface="微软雅黑" pitchFamily="34" charset="-122"/>
                <a:ea typeface="微软雅黑" pitchFamily="34" charset="-122"/>
              </a:rPr>
              <a:t>号</a:t>
            </a:r>
          </a:p>
          <a:p>
            <a:pPr>
              <a:lnSpc>
                <a:spcPct val="150000"/>
              </a:lnSpc>
            </a:pPr>
            <a:r>
              <a:rPr lang="zh-CN" altLang="en-US" sz="2400" dirty="0">
                <a:solidFill>
                  <a:schemeClr val="tx1">
                    <a:lumMod val="50000"/>
                    <a:lumOff val="50000"/>
                  </a:schemeClr>
                </a:solidFill>
                <a:latin typeface="微软雅黑" pitchFamily="34" charset="-122"/>
                <a:ea typeface="微软雅黑" pitchFamily="34" charset="-122"/>
              </a:rPr>
              <a:t>电话：</a:t>
            </a:r>
            <a:r>
              <a:rPr lang="en-US" altLang="zh-CN" sz="2400" dirty="0" smtClean="0">
                <a:solidFill>
                  <a:schemeClr val="tx1">
                    <a:lumMod val="50000"/>
                    <a:lumOff val="50000"/>
                  </a:schemeClr>
                </a:solidFill>
                <a:latin typeface="微软雅黑" pitchFamily="34" charset="-122"/>
                <a:ea typeface="微软雅黑" pitchFamily="34" charset="-122"/>
              </a:rPr>
              <a:t>0512-66718360</a:t>
            </a:r>
            <a:r>
              <a:rPr lang="en-US" altLang="zh-CN" sz="2400" dirty="0">
                <a:solidFill>
                  <a:schemeClr val="tx1">
                    <a:lumMod val="50000"/>
                    <a:lumOff val="50000"/>
                  </a:schemeClr>
                </a:solidFill>
                <a:latin typeface="微软雅黑" pitchFamily="34" charset="-122"/>
                <a:ea typeface="微软雅黑" pitchFamily="34" charset="-122"/>
              </a:rPr>
              <a:t/>
            </a:r>
            <a:br>
              <a:rPr lang="en-US" altLang="zh-CN" sz="2400" dirty="0">
                <a:solidFill>
                  <a:schemeClr val="tx1">
                    <a:lumMod val="50000"/>
                    <a:lumOff val="50000"/>
                  </a:schemeClr>
                </a:solidFill>
                <a:latin typeface="微软雅黑" pitchFamily="34" charset="-122"/>
                <a:ea typeface="微软雅黑" pitchFamily="34" charset="-122"/>
              </a:rPr>
            </a:br>
            <a:r>
              <a:rPr lang="zh-CN" altLang="en-US" sz="2400" dirty="0">
                <a:solidFill>
                  <a:schemeClr val="tx1">
                    <a:lumMod val="50000"/>
                    <a:lumOff val="50000"/>
                  </a:schemeClr>
                </a:solidFill>
                <a:latin typeface="微软雅黑" pitchFamily="34" charset="-122"/>
                <a:ea typeface="微软雅黑" pitchFamily="34" charset="-122"/>
              </a:rPr>
              <a:t>手机：</a:t>
            </a:r>
            <a:r>
              <a:rPr lang="en-US" altLang="zh-CN" sz="2400" dirty="0" smtClean="0">
                <a:solidFill>
                  <a:schemeClr val="tx1">
                    <a:lumMod val="50000"/>
                    <a:lumOff val="50000"/>
                  </a:schemeClr>
                </a:solidFill>
                <a:latin typeface="微软雅黑" pitchFamily="34" charset="-122"/>
                <a:ea typeface="微软雅黑" pitchFamily="34" charset="-122"/>
              </a:rPr>
              <a:t>18021308360</a:t>
            </a:r>
            <a:r>
              <a:rPr lang="en-US" altLang="zh-CN" sz="2400" dirty="0">
                <a:solidFill>
                  <a:schemeClr val="tx1">
                    <a:lumMod val="50000"/>
                    <a:lumOff val="50000"/>
                  </a:schemeClr>
                </a:solidFill>
                <a:latin typeface="微软雅黑" pitchFamily="34" charset="-122"/>
                <a:ea typeface="微软雅黑" pitchFamily="34" charset="-122"/>
              </a:rPr>
              <a:t/>
            </a:r>
            <a:br>
              <a:rPr lang="en-US" altLang="zh-CN" sz="2400" dirty="0">
                <a:solidFill>
                  <a:schemeClr val="tx1">
                    <a:lumMod val="50000"/>
                    <a:lumOff val="50000"/>
                  </a:schemeClr>
                </a:solidFill>
                <a:latin typeface="微软雅黑" pitchFamily="34" charset="-122"/>
                <a:ea typeface="微软雅黑" pitchFamily="34" charset="-122"/>
              </a:rPr>
            </a:br>
            <a:r>
              <a:rPr lang="zh-CN" altLang="en-US" sz="2400" dirty="0">
                <a:solidFill>
                  <a:schemeClr val="tx1">
                    <a:lumMod val="50000"/>
                    <a:lumOff val="50000"/>
                  </a:schemeClr>
                </a:solidFill>
                <a:latin typeface="微软雅黑" pitchFamily="34" charset="-122"/>
                <a:ea typeface="微软雅黑" pitchFamily="34" charset="-122"/>
              </a:rPr>
              <a:t>联系人：黄春方</a:t>
            </a:r>
          </a:p>
          <a:p>
            <a:pPr>
              <a:lnSpc>
                <a:spcPct val="150000"/>
              </a:lnSpc>
            </a:pPr>
            <a:r>
              <a:rPr lang="zh-CN" altLang="en-US" sz="2400" dirty="0">
                <a:solidFill>
                  <a:schemeClr val="tx1">
                    <a:lumMod val="50000"/>
                    <a:lumOff val="50000"/>
                  </a:schemeClr>
                </a:solidFill>
                <a:latin typeface="微软雅黑" pitchFamily="34" charset="-122"/>
                <a:ea typeface="微软雅黑" pitchFamily="34" charset="-122"/>
              </a:rPr>
              <a:t>微信：</a:t>
            </a:r>
            <a:r>
              <a:rPr lang="en-US" altLang="zh-CN" sz="2400" dirty="0">
                <a:solidFill>
                  <a:schemeClr val="tx1">
                    <a:lumMod val="50000"/>
                    <a:lumOff val="50000"/>
                  </a:schemeClr>
                </a:solidFill>
                <a:latin typeface="微软雅黑" pitchFamily="34" charset="-122"/>
                <a:ea typeface="微软雅黑" pitchFamily="34" charset="-122"/>
              </a:rPr>
              <a:t>ainiu361</a:t>
            </a:r>
            <a:br>
              <a:rPr lang="en-US" altLang="zh-CN" sz="2400" dirty="0">
                <a:solidFill>
                  <a:schemeClr val="tx1">
                    <a:lumMod val="50000"/>
                    <a:lumOff val="50000"/>
                  </a:schemeClr>
                </a:solidFill>
                <a:latin typeface="微软雅黑" pitchFamily="34" charset="-122"/>
                <a:ea typeface="微软雅黑" pitchFamily="34" charset="-122"/>
              </a:rPr>
            </a:br>
            <a:r>
              <a:rPr lang="zh-CN" altLang="en-US" sz="2400" dirty="0">
                <a:solidFill>
                  <a:schemeClr val="tx1">
                    <a:lumMod val="50000"/>
                    <a:lumOff val="50000"/>
                  </a:schemeClr>
                </a:solidFill>
                <a:latin typeface="微软雅黑" pitchFamily="34" charset="-122"/>
                <a:ea typeface="微软雅黑" pitchFamily="34" charset="-122"/>
              </a:rPr>
              <a:t>邮箱（</a:t>
            </a:r>
            <a:r>
              <a:rPr lang="en-US" altLang="zh-CN" sz="2400" dirty="0">
                <a:solidFill>
                  <a:schemeClr val="tx1">
                    <a:lumMod val="50000"/>
                    <a:lumOff val="50000"/>
                  </a:schemeClr>
                </a:solidFill>
                <a:latin typeface="微软雅黑" pitchFamily="34" charset="-122"/>
                <a:ea typeface="微软雅黑" pitchFamily="34" charset="-122"/>
              </a:rPr>
              <a:t>QQ</a:t>
            </a:r>
            <a:r>
              <a:rPr lang="zh-CN" altLang="en-US" sz="2400" dirty="0">
                <a:solidFill>
                  <a:schemeClr val="tx1">
                    <a:lumMod val="50000"/>
                    <a:lumOff val="50000"/>
                  </a:schemeClr>
                </a:solidFill>
                <a:latin typeface="微软雅黑" pitchFamily="34" charset="-122"/>
                <a:ea typeface="微软雅黑" pitchFamily="34" charset="-122"/>
              </a:rPr>
              <a:t>）</a:t>
            </a:r>
            <a:r>
              <a:rPr lang="zh-CN" altLang="en-US" sz="2400" dirty="0" smtClean="0">
                <a:solidFill>
                  <a:schemeClr val="tx1">
                    <a:lumMod val="50000"/>
                    <a:lumOff val="50000"/>
                  </a:schemeClr>
                </a:solidFill>
                <a:latin typeface="微软雅黑" pitchFamily="34" charset="-122"/>
                <a:ea typeface="微软雅黑" pitchFamily="34" charset="-122"/>
              </a:rPr>
              <a:t>：</a:t>
            </a:r>
            <a:r>
              <a:rPr lang="en-US" altLang="zh-CN" sz="2400" dirty="0" smtClean="0">
                <a:solidFill>
                  <a:schemeClr val="tx1">
                    <a:lumMod val="50000"/>
                    <a:lumOff val="50000"/>
                  </a:schemeClr>
                </a:solidFill>
                <a:latin typeface="微软雅黑" pitchFamily="34" charset="-122"/>
                <a:ea typeface="微软雅黑" pitchFamily="34" charset="-122"/>
              </a:rPr>
              <a:t>380797985@qq.com</a:t>
            </a:r>
            <a:endParaRPr lang="zh-CN" altLang="en-US" sz="2400" dirty="0">
              <a:solidFill>
                <a:schemeClr val="tx1">
                  <a:lumMod val="50000"/>
                  <a:lumOff val="50000"/>
                </a:schemeClr>
              </a:solidFill>
              <a:latin typeface="微软雅黑" pitchFamily="34" charset="-122"/>
              <a:ea typeface="微软雅黑" pitchFamily="34" charset="-122"/>
            </a:endParaRPr>
          </a:p>
        </p:txBody>
      </p:sp>
      <p:sp>
        <p:nvSpPr>
          <p:cNvPr id="5" name="矩形 4"/>
          <p:cNvSpPr/>
          <p:nvPr/>
        </p:nvSpPr>
        <p:spPr>
          <a:xfrm>
            <a:off x="0" y="1571612"/>
            <a:ext cx="9144000" cy="743986"/>
          </a:xfrm>
          <a:prstGeom prst="rect">
            <a:avLst/>
          </a:prstGeom>
        </p:spPr>
        <p:txBody>
          <a:bodyPr wrap="square">
            <a:spAutoFit/>
          </a:bodyPr>
          <a:lstStyle/>
          <a:p>
            <a:pPr lvl="0" algn="ctr">
              <a:lnSpc>
                <a:spcPct val="150000"/>
              </a:lnSpc>
            </a:pPr>
            <a:r>
              <a:rPr lang="zh-CN" altLang="en-US" sz="3200" dirty="0" smtClean="0">
                <a:solidFill>
                  <a:srgbClr val="C0504D"/>
                </a:solidFill>
                <a:latin typeface="微软雅黑" pitchFamily="34" charset="-122"/>
                <a:ea typeface="微软雅黑" pitchFamily="34" charset="-122"/>
              </a:rPr>
              <a:t>苏州爱牛科教器材有限公司</a:t>
            </a:r>
            <a:endParaRPr lang="en-US" altLang="zh-CN" sz="3200" dirty="0" smtClean="0">
              <a:solidFill>
                <a:srgbClr val="C0504D"/>
              </a:solidFill>
              <a:latin typeface="微软雅黑" pitchFamily="34" charset="-122"/>
              <a:ea typeface="微软雅黑" pitchFamily="34" charset="-122"/>
            </a:endParaRPr>
          </a:p>
        </p:txBody>
      </p:sp>
      <p:sp>
        <p:nvSpPr>
          <p:cNvPr id="6" name="矩形 5"/>
          <p:cNvSpPr/>
          <p:nvPr/>
        </p:nvSpPr>
        <p:spPr>
          <a:xfrm>
            <a:off x="1928794" y="357166"/>
            <a:ext cx="7143768" cy="743986"/>
          </a:xfrm>
          <a:prstGeom prst="rect">
            <a:avLst/>
          </a:prstGeom>
        </p:spPr>
        <p:txBody>
          <a:bodyPr wrap="square">
            <a:spAutoFit/>
          </a:bodyPr>
          <a:lstStyle/>
          <a:p>
            <a:pPr lvl="0" algn="ctr">
              <a:lnSpc>
                <a:spcPct val="150000"/>
              </a:lnSpc>
            </a:pPr>
            <a:r>
              <a:rPr lang="en-US" altLang="zh-CN" sz="3200" dirty="0" smtClean="0">
                <a:latin typeface="微软雅黑" pitchFamily="34" charset="-122"/>
                <a:ea typeface="微软雅黑" pitchFamily="34" charset="-122"/>
              </a:rPr>
              <a:t>——</a:t>
            </a:r>
            <a:r>
              <a:rPr lang="zh-CN" altLang="en-US" sz="3200" dirty="0" smtClean="0">
                <a:latin typeface="微软雅黑" pitchFamily="34" charset="-122"/>
                <a:ea typeface="微软雅黑" pitchFamily="34" charset="-122"/>
              </a:rPr>
              <a:t>做您最牛的助教</a:t>
            </a:r>
            <a:endParaRPr lang="en-US" altLang="zh-CN" sz="3200"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s_2"/>
          <p:cNvSpPr>
            <a:spLocks/>
          </p:cNvSpPr>
          <p:nvPr>
            <p:custDataLst>
              <p:tags r:id="rId1"/>
            </p:custDataLst>
          </p:nvPr>
        </p:nvSpPr>
        <p:spPr bwMode="auto">
          <a:xfrm>
            <a:off x="827584" y="2060848"/>
            <a:ext cx="2232248" cy="3816424"/>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accent1"/>
          </a:solidFill>
          <a:ln>
            <a:noFill/>
          </a:ln>
          <a:extLst/>
        </p:spPr>
        <p:txBody>
          <a:bodyPr wrap="square" lIns="0" tIns="0" rIns="0" bIns="1152000" anchor="ctr">
            <a:noAutofit/>
            <a:scene3d>
              <a:camera prst="orthographicFront"/>
              <a:lightRig rig="threePt" dir="t"/>
            </a:scene3d>
            <a:sp3d contourW="12700">
              <a:contourClr>
                <a:srgbClr val="FFFFFF"/>
              </a:contourClr>
            </a:sp3d>
          </a:bodyPr>
          <a:lstStyle/>
          <a:p>
            <a:pPr algn="ctr">
              <a:defRPr/>
            </a:pPr>
            <a:r>
              <a:rPr lang="zh-CN" altLang="en-US" sz="4000" b="1" dirty="0" smtClean="0">
                <a:solidFill>
                  <a:schemeClr val="accent2"/>
                </a:solidFill>
                <a:latin typeface="微软雅黑" panose="020B0503020204020204" pitchFamily="34" charset="-122"/>
                <a:ea typeface="微软雅黑" panose="020B0503020204020204" pitchFamily="34" charset="-122"/>
              </a:rPr>
              <a:t>提纲</a:t>
            </a:r>
            <a:endParaRPr lang="zh-CN" altLang="en-US" sz="4000" b="1" dirty="0">
              <a:solidFill>
                <a:schemeClr val="accent2"/>
              </a:solidFill>
              <a:latin typeface="微软雅黑" panose="020B0503020204020204" pitchFamily="34" charset="-122"/>
              <a:ea typeface="微软雅黑" panose="020B0503020204020204" pitchFamily="34" charset="-122"/>
            </a:endParaRPr>
          </a:p>
        </p:txBody>
      </p:sp>
      <p:sp>
        <p:nvSpPr>
          <p:cNvPr id="14" name="MH_Entry_1">
            <a:hlinkClick r:id="rId12" action="ppaction://hlinksldjump"/>
          </p:cNvPr>
          <p:cNvSpPr txBox="1"/>
          <p:nvPr>
            <p:custDataLst>
              <p:tags r:id="rId2"/>
            </p:custDataLst>
          </p:nvPr>
        </p:nvSpPr>
        <p:spPr>
          <a:xfrm flipH="1">
            <a:off x="4716015" y="1190000"/>
            <a:ext cx="4319464"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endParaRPr lang="zh-CN" altLang="en-US" sz="4000" b="1" dirty="0">
              <a:latin typeface="楷体_GB2312" pitchFamily="49" charset="-122"/>
              <a:ea typeface="楷体_GB2312" pitchFamily="49" charset="-122"/>
            </a:endParaRPr>
          </a:p>
        </p:txBody>
      </p:sp>
      <p:sp>
        <p:nvSpPr>
          <p:cNvPr id="15" name="MH_Entry_2">
            <a:hlinkClick r:id="rId13" action="ppaction://hlinksldjump"/>
          </p:cNvPr>
          <p:cNvSpPr txBox="1"/>
          <p:nvPr>
            <p:custDataLst>
              <p:tags r:id="rId3"/>
            </p:custDataLst>
          </p:nvPr>
        </p:nvSpPr>
        <p:spPr>
          <a:xfrm flipH="1">
            <a:off x="5888936" y="2698361"/>
            <a:ext cx="3255063" cy="798840"/>
          </a:xfrm>
          <a:prstGeom prst="rect">
            <a:avLst/>
          </a:prstGeom>
          <a:noFill/>
        </p:spPr>
        <p:txBody>
          <a:bodyPr wrap="square" rtlCol="0" anchor="ctr" anchorCtr="0">
            <a:normAutofit/>
          </a:bodyPr>
          <a:lstStyle/>
          <a:p>
            <a:r>
              <a:rPr lang="zh-CN" altLang="en-US" sz="4000" b="1" dirty="0" smtClean="0">
                <a:solidFill>
                  <a:srgbClr val="FF0000"/>
                </a:solidFill>
                <a:latin typeface="楷体_GB2312" pitchFamily="49" charset="-122"/>
                <a:ea typeface="楷体_GB2312" pitchFamily="49" charset="-122"/>
              </a:rPr>
              <a:t>整体剖析</a:t>
            </a:r>
            <a:endParaRPr lang="zh-CN" altLang="en-US" sz="4000" b="1" dirty="0">
              <a:solidFill>
                <a:srgbClr val="FF0000"/>
              </a:solidFill>
              <a:latin typeface="楷体_GB2312" pitchFamily="49" charset="-122"/>
              <a:ea typeface="楷体_GB2312" pitchFamily="49" charset="-122"/>
            </a:endParaRPr>
          </a:p>
        </p:txBody>
      </p:sp>
      <p:sp>
        <p:nvSpPr>
          <p:cNvPr id="16" name="MH_Others_1"/>
          <p:cNvSpPr/>
          <p:nvPr>
            <p:custDataLst>
              <p:tags r:id="rId4"/>
            </p:custDataLst>
          </p:nvPr>
        </p:nvSpPr>
        <p:spPr>
          <a:xfrm rot="8460764" flipH="1">
            <a:off x="9416" y="1105318"/>
            <a:ext cx="5448924" cy="5466836"/>
          </a:xfrm>
          <a:prstGeom prst="arc">
            <a:avLst>
              <a:gd name="adj1" fmla="val 13847484"/>
              <a:gd name="adj2" fmla="val 3075589"/>
            </a:avLst>
          </a:prstGeom>
          <a:ln w="508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MH_Number_1">
            <a:hlinkClick r:id="rId12" action="ppaction://hlinksldjump"/>
          </p:cNvPr>
          <p:cNvSpPr/>
          <p:nvPr>
            <p:custDataLst>
              <p:tags r:id="rId5"/>
            </p:custDataLst>
          </p:nvPr>
        </p:nvSpPr>
        <p:spPr>
          <a:xfrm rot="10800000" flipH="1" flipV="1">
            <a:off x="3923928" y="1262008"/>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1</a:t>
            </a:r>
            <a:endParaRPr lang="zh-CN" altLang="en-US" sz="2000" b="1" dirty="0">
              <a:solidFill>
                <a:srgbClr val="FFFFFF"/>
              </a:solidFill>
              <a:ea typeface="华文细黑" panose="02010600040101010101" pitchFamily="2" charset="-122"/>
            </a:endParaRPr>
          </a:p>
        </p:txBody>
      </p:sp>
      <p:sp>
        <p:nvSpPr>
          <p:cNvPr id="17" name="MH_Number_1">
            <a:hlinkClick r:id="rId12" action="ppaction://hlinksldjump"/>
          </p:cNvPr>
          <p:cNvSpPr/>
          <p:nvPr>
            <p:custDataLst>
              <p:tags r:id="rId6"/>
            </p:custDataLst>
          </p:nvPr>
        </p:nvSpPr>
        <p:spPr>
          <a:xfrm rot="10800000" flipH="1" flipV="1">
            <a:off x="5076056" y="2777121"/>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2</a:t>
            </a:r>
            <a:endParaRPr lang="zh-CN" altLang="en-US" sz="2000" b="1" dirty="0">
              <a:solidFill>
                <a:srgbClr val="FFFFFF"/>
              </a:solidFill>
              <a:ea typeface="华文细黑" panose="02010600040101010101" pitchFamily="2" charset="-122"/>
            </a:endParaRPr>
          </a:p>
        </p:txBody>
      </p:sp>
      <p:sp>
        <p:nvSpPr>
          <p:cNvPr id="18" name="MH_Entry_2">
            <a:hlinkClick r:id="rId13" action="ppaction://hlinksldjump"/>
          </p:cNvPr>
          <p:cNvSpPr txBox="1"/>
          <p:nvPr>
            <p:custDataLst>
              <p:tags r:id="rId7"/>
            </p:custDataLst>
          </p:nvPr>
        </p:nvSpPr>
        <p:spPr>
          <a:xfrm flipH="1">
            <a:off x="5744922" y="4502368"/>
            <a:ext cx="3183055"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每课讲解</a:t>
            </a:r>
            <a:endParaRPr lang="zh-CN" altLang="en-US" sz="4000" b="1" dirty="0">
              <a:latin typeface="楷体_GB2312" pitchFamily="49" charset="-122"/>
              <a:ea typeface="楷体_GB2312" pitchFamily="49" charset="-122"/>
            </a:endParaRPr>
          </a:p>
        </p:txBody>
      </p:sp>
      <p:sp>
        <p:nvSpPr>
          <p:cNvPr id="19" name="MH_Number_1">
            <a:hlinkClick r:id="rId12" action="ppaction://hlinksldjump"/>
          </p:cNvPr>
          <p:cNvSpPr/>
          <p:nvPr>
            <p:custDataLst>
              <p:tags r:id="rId8"/>
            </p:custDataLst>
          </p:nvPr>
        </p:nvSpPr>
        <p:spPr>
          <a:xfrm rot="10800000" flipH="1" flipV="1">
            <a:off x="4932041" y="4515872"/>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3</a:t>
            </a:r>
            <a:endParaRPr lang="zh-CN" altLang="en-US" sz="2000" b="1" dirty="0">
              <a:solidFill>
                <a:srgbClr val="FFFFFF"/>
              </a:solidFill>
              <a:ea typeface="华文细黑" panose="02010600040101010101" pitchFamily="2" charset="-122"/>
            </a:endParaRPr>
          </a:p>
        </p:txBody>
      </p:sp>
      <p:sp>
        <p:nvSpPr>
          <p:cNvPr id="22" name="TextBox 21"/>
          <p:cNvSpPr txBox="1"/>
          <p:nvPr/>
        </p:nvSpPr>
        <p:spPr>
          <a:xfrm>
            <a:off x="0" y="116632"/>
            <a:ext cx="9144000" cy="707886"/>
          </a:xfrm>
          <a:prstGeom prst="rect">
            <a:avLst/>
          </a:prstGeom>
          <a:noFill/>
        </p:spPr>
        <p:txBody>
          <a:bodyPr wrap="square" rtlCol="0">
            <a:spAutoFit/>
          </a:bodyPr>
          <a:lstStyle/>
          <a:p>
            <a:pPr lvl="0" algn="ctr"/>
            <a:r>
              <a:rPr lang="zh-CN" altLang="en-US" sz="4000" b="1" dirty="0" smtClean="0"/>
              <a:t>一上</a:t>
            </a:r>
            <a:r>
              <a:rPr lang="en-US" altLang="zh-CN" sz="4000" b="1" dirty="0" smtClean="0"/>
              <a:t>《</a:t>
            </a:r>
            <a:r>
              <a:rPr lang="zh-CN" altLang="en-US" sz="4000" b="1" dirty="0" smtClean="0"/>
              <a:t>比较与测量</a:t>
            </a:r>
            <a:r>
              <a:rPr lang="en-US" altLang="zh-CN" sz="4000" b="1" dirty="0" smtClean="0"/>
              <a:t>》</a:t>
            </a:r>
            <a:r>
              <a:rPr lang="zh-CN" altLang="en-US" sz="4000" b="1" dirty="0" smtClean="0"/>
              <a:t>单元解读</a:t>
            </a:r>
            <a:endParaRPr lang="zh-CN" altLang="en-US" sz="4000" b="1" dirty="0"/>
          </a:p>
        </p:txBody>
      </p:sp>
      <p:sp>
        <p:nvSpPr>
          <p:cNvPr id="13" name="MH_Entry_2">
            <a:hlinkClick r:id="rId13" action="ppaction://hlinksldjump"/>
          </p:cNvPr>
          <p:cNvSpPr txBox="1"/>
          <p:nvPr>
            <p:custDataLst>
              <p:tags r:id="rId9"/>
            </p:custDataLst>
          </p:nvPr>
        </p:nvSpPr>
        <p:spPr>
          <a:xfrm flipH="1">
            <a:off x="4485289" y="5661248"/>
            <a:ext cx="3183055" cy="798840"/>
          </a:xfrm>
          <a:prstGeom prst="rect">
            <a:avLst/>
          </a:prstGeom>
          <a:noFill/>
        </p:spPr>
        <p:txBody>
          <a:bodyPr wrap="square" rtlCol="0" anchor="ctr" anchorCtr="0">
            <a:normAutofit/>
          </a:bodyPr>
          <a:lstStyle/>
          <a:p>
            <a:r>
              <a:rPr lang="en-US" altLang="zh-CN" sz="4000" b="1" dirty="0" smtClean="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23" name="MH_Number_1">
            <a:hlinkClick r:id="rId12" action="ppaction://hlinksldjump"/>
          </p:cNvPr>
          <p:cNvSpPr/>
          <p:nvPr>
            <p:custDataLst>
              <p:tags r:id="rId10"/>
            </p:custDataLst>
          </p:nvPr>
        </p:nvSpPr>
        <p:spPr>
          <a:xfrm rot="10800000" flipH="1" flipV="1">
            <a:off x="3779912" y="5812016"/>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4</a:t>
            </a:r>
            <a:endParaRPr lang="zh-CN" altLang="en-US" sz="2000" b="1" dirty="0">
              <a:solidFill>
                <a:srgbClr val="FFFFFF"/>
              </a:solidFill>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Administrator\Desktop\1年级科学资料\1科学封面.png"/>
          <p:cNvPicPr>
            <a:picLocks noChangeAspect="1" noChangeArrowheads="1"/>
          </p:cNvPicPr>
          <p:nvPr/>
        </p:nvPicPr>
        <p:blipFill>
          <a:blip r:embed="rId2" cstate="print"/>
          <a:srcRect/>
          <a:stretch>
            <a:fillRect/>
          </a:stretch>
        </p:blipFill>
        <p:spPr bwMode="auto">
          <a:xfrm>
            <a:off x="755576" y="1291406"/>
            <a:ext cx="3257591" cy="4575177"/>
          </a:xfrm>
          <a:prstGeom prst="rect">
            <a:avLst/>
          </a:prstGeom>
          <a:noFill/>
        </p:spPr>
      </p:pic>
      <p:pic>
        <p:nvPicPr>
          <p:cNvPr id="1028" name="Picture 4" descr="http://lt.zjxxkx.com/upload/2018/03/05/31/90295928309660.jpg"/>
          <p:cNvPicPr>
            <a:picLocks noChangeAspect="1" noChangeArrowheads="1"/>
          </p:cNvPicPr>
          <p:nvPr/>
        </p:nvPicPr>
        <p:blipFill>
          <a:blip r:embed="rId3" cstate="print"/>
          <a:srcRect/>
          <a:stretch>
            <a:fillRect/>
          </a:stretch>
        </p:blipFill>
        <p:spPr bwMode="auto">
          <a:xfrm>
            <a:off x="5004048" y="1291407"/>
            <a:ext cx="3261923" cy="4608512"/>
          </a:xfrm>
          <a:prstGeom prst="rect">
            <a:avLst/>
          </a:prstGeom>
          <a:noFill/>
        </p:spPr>
      </p:pic>
      <p:sp>
        <p:nvSpPr>
          <p:cNvPr id="5" name="TextBox 4"/>
          <p:cNvSpPr txBox="1"/>
          <p:nvPr/>
        </p:nvSpPr>
        <p:spPr>
          <a:xfrm>
            <a:off x="0" y="260648"/>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一起</a:t>
            </a:r>
            <a:r>
              <a:rPr lang="zh-CN" altLang="en-US" sz="4800" b="1" dirty="0" smtClean="0">
                <a:solidFill>
                  <a:srgbClr val="FF0000"/>
                </a:solidFill>
                <a:latin typeface="楷体_GB2312" pitchFamily="49" charset="-122"/>
                <a:ea typeface="楷体_GB2312" pitchFamily="49" charset="-122"/>
              </a:rPr>
              <a:t>现场研读</a:t>
            </a:r>
            <a:r>
              <a:rPr lang="zh-CN" altLang="en-US" sz="4800" b="1" dirty="0" smtClean="0">
                <a:latin typeface="楷体_GB2312" pitchFamily="49" charset="-122"/>
                <a:ea typeface="楷体_GB2312" pitchFamily="49" charset="-122"/>
              </a:rPr>
              <a:t>，欢迎</a:t>
            </a:r>
            <a:r>
              <a:rPr lang="zh-CN" altLang="en-US" sz="4800" b="1" dirty="0" smtClean="0">
                <a:solidFill>
                  <a:srgbClr val="FF0000"/>
                </a:solidFill>
                <a:latin typeface="楷体_GB2312" pitchFamily="49" charset="-122"/>
                <a:ea typeface="楷体_GB2312" pitchFamily="49" charset="-122"/>
              </a:rPr>
              <a:t>随时提问</a:t>
            </a:r>
            <a:endParaRPr lang="zh-CN" altLang="en-US" sz="4800" b="1" dirty="0">
              <a:solidFill>
                <a:srgbClr val="FF0000"/>
              </a:solidFill>
              <a:latin typeface="楷体_GB2312" pitchFamily="49" charset="-122"/>
              <a:ea typeface="楷体_GB2312" pitchFamily="49" charset="-122"/>
            </a:endParaRPr>
          </a:p>
        </p:txBody>
      </p:sp>
      <p:sp>
        <p:nvSpPr>
          <p:cNvPr id="7" name="矩形 6"/>
          <p:cNvSpPr/>
          <p:nvPr/>
        </p:nvSpPr>
        <p:spPr>
          <a:xfrm>
            <a:off x="1397910" y="5971927"/>
            <a:ext cx="2165978" cy="769441"/>
          </a:xfrm>
          <a:prstGeom prst="rect">
            <a:avLst/>
          </a:prstGeom>
        </p:spPr>
        <p:txBody>
          <a:bodyPr wrap="none">
            <a:spAutoFit/>
          </a:bodyPr>
          <a:lstStyle/>
          <a:p>
            <a:r>
              <a:rPr lang="zh-CN" altLang="en-US" sz="4400" b="1" dirty="0" smtClean="0">
                <a:solidFill>
                  <a:prstClr val="black"/>
                </a:solidFill>
                <a:latin typeface="楷体_GB2312" pitchFamily="49" charset="-122"/>
                <a:ea typeface="楷体_GB2312" pitchFamily="49" charset="-122"/>
              </a:rPr>
              <a:t>教科书 </a:t>
            </a:r>
            <a:endParaRPr lang="zh-CN" altLang="en-US" dirty="0"/>
          </a:p>
        </p:txBody>
      </p:sp>
      <p:sp>
        <p:nvSpPr>
          <p:cNvPr id="8" name="矩形 7"/>
          <p:cNvSpPr/>
          <p:nvPr/>
        </p:nvSpPr>
        <p:spPr>
          <a:xfrm>
            <a:off x="5436096" y="5971927"/>
            <a:ext cx="2808312" cy="769441"/>
          </a:xfrm>
          <a:prstGeom prst="rect">
            <a:avLst/>
          </a:prstGeom>
        </p:spPr>
        <p:txBody>
          <a:bodyPr wrap="square">
            <a:spAutoFit/>
          </a:bodyPr>
          <a:lstStyle/>
          <a:p>
            <a:r>
              <a:rPr lang="zh-CN" altLang="en-US" sz="4400" b="1" dirty="0" smtClean="0">
                <a:solidFill>
                  <a:prstClr val="black"/>
                </a:solidFill>
                <a:latin typeface="楷体_GB2312" pitchFamily="49" charset="-122"/>
                <a:ea typeface="楷体_GB2312" pitchFamily="49" charset="-122"/>
              </a:rPr>
              <a:t>活动手册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284984"/>
            <a:ext cx="3744416" cy="3384376"/>
          </a:xfrm>
        </p:spPr>
        <p:txBody>
          <a:bodyPr>
            <a:normAutofit fontScale="25000" lnSpcReduction="20000"/>
          </a:bodyPr>
          <a:lstStyle/>
          <a:p>
            <a:pPr>
              <a:lnSpc>
                <a:spcPct val="160000"/>
              </a:lnSpc>
            </a:pPr>
            <a:r>
              <a:rPr lang="zh-CN" altLang="en-US" sz="9600" dirty="0" smtClean="0"/>
              <a:t>认识</a:t>
            </a:r>
            <a:r>
              <a:rPr lang="zh-CN" altLang="en-US" sz="9600" dirty="0"/>
              <a:t>常见工具，了解其功能。</a:t>
            </a:r>
          </a:p>
          <a:p>
            <a:pPr>
              <a:lnSpc>
                <a:spcPct val="160000"/>
              </a:lnSpc>
            </a:pPr>
            <a:r>
              <a:rPr lang="zh-CN" altLang="en-US" sz="9600" dirty="0" smtClean="0"/>
              <a:t>使用</a:t>
            </a:r>
            <a:r>
              <a:rPr lang="zh-CN" altLang="en-US" sz="9600" dirty="0"/>
              <a:t>工具对物品进行简单加工。</a:t>
            </a:r>
          </a:p>
          <a:p>
            <a:pPr>
              <a:lnSpc>
                <a:spcPct val="160000"/>
              </a:lnSpc>
            </a:pPr>
            <a:r>
              <a:rPr lang="zh-CN" altLang="en-US" sz="9600" dirty="0" smtClean="0"/>
              <a:t>描述</a:t>
            </a:r>
            <a:r>
              <a:rPr lang="zh-CN" altLang="en-US" sz="9600" dirty="0"/>
              <a:t>肉眼观察和简单仪器观察的不同。</a:t>
            </a:r>
          </a:p>
          <a:p>
            <a:endParaRPr lang="zh-CN" altLang="en-US" dirty="0"/>
          </a:p>
        </p:txBody>
      </p:sp>
      <p:sp>
        <p:nvSpPr>
          <p:cNvPr id="2" name="标题 1"/>
          <p:cNvSpPr>
            <a:spLocks noGrp="1"/>
          </p:cNvSpPr>
          <p:nvPr>
            <p:ph type="title"/>
          </p:nvPr>
        </p:nvSpPr>
        <p:spPr>
          <a:xfrm>
            <a:off x="323528" y="1412776"/>
            <a:ext cx="3600450" cy="1547813"/>
          </a:xfrm>
          <a:solidFill>
            <a:schemeClr val="accent6">
              <a:lumMod val="60000"/>
              <a:lumOff val="40000"/>
            </a:schemeClr>
          </a:solidFill>
        </p:spPr>
        <p:txBody>
          <a:bodyPr>
            <a:normAutofit/>
          </a:bodyPr>
          <a:lstStyle/>
          <a:p>
            <a:pPr algn="l"/>
            <a:r>
              <a:rPr lang="en-US" altLang="zh-CN" sz="3200" dirty="0"/>
              <a:t>17.1</a:t>
            </a:r>
            <a:r>
              <a:rPr lang="zh-CN" altLang="en-US" sz="3200" dirty="0"/>
              <a:t>利用工具可以提高工作效率</a:t>
            </a:r>
            <a:r>
              <a:rPr lang="zh-CN" altLang="en-US" sz="3600" dirty="0"/>
              <a:t>。</a:t>
            </a:r>
          </a:p>
        </p:txBody>
      </p:sp>
      <p:sp>
        <p:nvSpPr>
          <p:cNvPr id="5" name="标题 1"/>
          <p:cNvSpPr txBox="1">
            <a:spLocks/>
          </p:cNvSpPr>
          <p:nvPr/>
        </p:nvSpPr>
        <p:spPr>
          <a:xfrm>
            <a:off x="4283968" y="1412776"/>
            <a:ext cx="4536504" cy="1547813"/>
          </a:xfrm>
          <a:prstGeom prst="rect">
            <a:avLst/>
          </a:prstGeom>
          <a:solidFill>
            <a:schemeClr val="accent6">
              <a:lumMod val="60000"/>
              <a:lumOff val="40000"/>
            </a:schemeClr>
          </a:solidFill>
        </p:spPr>
        <p:txBody>
          <a:bodyPr vert="horz" lIns="91440" tIns="45720" rIns="91440" bIns="45720" rtlCol="0" anchor="ctr">
            <a:noAutofit/>
          </a:bodyPr>
          <a:lstStyle>
            <a:lvl1pPr>
              <a:lnSpc>
                <a:spcPct val="90000"/>
              </a:lnSpc>
              <a:spcBef>
                <a:spcPct val="0"/>
              </a:spcBef>
              <a:buNone/>
              <a:defRPr sz="4400">
                <a:latin typeface="+mj-lt"/>
                <a:ea typeface="+mj-ea"/>
                <a:cs typeface="+mj-cs"/>
              </a:defRPr>
            </a:lvl1pPr>
          </a:lstStyle>
          <a:p>
            <a:r>
              <a:rPr lang="en-US" altLang="zh-CN" sz="3200" dirty="0"/>
              <a:t>18.1</a:t>
            </a:r>
            <a:r>
              <a:rPr lang="zh-CN" altLang="en-US" sz="3200" dirty="0"/>
              <a:t>设计是完成一个目标明确、步骤清晰的解决问题的实际方案。</a:t>
            </a:r>
          </a:p>
        </p:txBody>
      </p:sp>
      <p:sp>
        <p:nvSpPr>
          <p:cNvPr id="6" name="内容占位符 2"/>
          <p:cNvSpPr txBox="1">
            <a:spLocks/>
          </p:cNvSpPr>
          <p:nvPr/>
        </p:nvSpPr>
        <p:spPr>
          <a:xfrm>
            <a:off x="4355976" y="3501008"/>
            <a:ext cx="4464496" cy="3030539"/>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9600" dirty="0" smtClean="0"/>
              <a:t>针对</a:t>
            </a:r>
            <a:r>
              <a:rPr lang="zh-CN" altLang="en-US" sz="9600" dirty="0"/>
              <a:t>一个具体的任务，通过口述、图示等方式表达自己的设计与想法，说出完成工作的基本步骤。</a:t>
            </a:r>
          </a:p>
          <a:p>
            <a:pPr>
              <a:lnSpc>
                <a:spcPct val="150000"/>
              </a:lnSpc>
            </a:pPr>
            <a:r>
              <a:rPr lang="zh-CN" altLang="en-US" sz="9600" dirty="0" smtClean="0"/>
              <a:t>能够</a:t>
            </a:r>
            <a:r>
              <a:rPr lang="zh-CN" altLang="en-US" sz="9600" dirty="0"/>
              <a:t>分担相应的任务，合作完成较为简单的任务。</a:t>
            </a:r>
          </a:p>
          <a:p>
            <a:endParaRPr lang="zh-CN" altLang="en-US" dirty="0"/>
          </a:p>
        </p:txBody>
      </p:sp>
      <p:sp>
        <p:nvSpPr>
          <p:cNvPr id="8" name="TextBox 7"/>
          <p:cNvSpPr txBox="1"/>
          <p:nvPr/>
        </p:nvSpPr>
        <p:spPr>
          <a:xfrm>
            <a:off x="0" y="260648"/>
            <a:ext cx="9144000" cy="830997"/>
          </a:xfrm>
          <a:prstGeom prst="rect">
            <a:avLst/>
          </a:prstGeom>
          <a:solidFill>
            <a:schemeClr val="accent1">
              <a:lumMod val="20000"/>
              <a:lumOff val="80000"/>
            </a:schemeClr>
          </a:solidFill>
        </p:spPr>
        <p:txBody>
          <a:bodyPr wrap="square" rtlCol="0">
            <a:spAutoFit/>
          </a:bodyPr>
          <a:lstStyle/>
          <a:p>
            <a:pPr algn="ctr"/>
            <a:r>
              <a:rPr lang="zh-CN" altLang="en-US" sz="4800" b="1" dirty="0" smtClean="0">
                <a:solidFill>
                  <a:srgbClr val="FF0000"/>
                </a:solidFill>
                <a:latin typeface="楷体_GB2312" pitchFamily="49" charset="-122"/>
                <a:ea typeface="楷体_GB2312" pitchFamily="49" charset="-122"/>
              </a:rPr>
              <a:t>课程标准中具体学段学习目标</a:t>
            </a:r>
            <a:endParaRPr lang="zh-CN" altLang="en-US" sz="4800" b="1" dirty="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269739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xmlns="" val="2279499156"/>
              </p:ext>
            </p:extLst>
          </p:nvPr>
        </p:nvGraphicFramePr>
        <p:xfrm>
          <a:off x="178319" y="1210652"/>
          <a:ext cx="2757763" cy="5334000"/>
        </p:xfrm>
        <a:graphic>
          <a:graphicData uri="http://schemas.openxmlformats.org/drawingml/2006/table">
            <a:tbl>
              <a:tblPr firstRow="1" firstCol="1" bandRow="1"/>
              <a:tblGrid>
                <a:gridCol w="973068">
                  <a:extLst>
                    <a:ext uri="{9D8B030D-6E8A-4147-A177-3AD203B41FA5}">
                      <a16:colId xmlns:a16="http://schemas.microsoft.com/office/drawing/2014/main" xmlns="" val="20000"/>
                    </a:ext>
                  </a:extLst>
                </a:gridCol>
                <a:gridCol w="1784695">
                  <a:extLst>
                    <a:ext uri="{9D8B030D-6E8A-4147-A177-3AD203B41FA5}">
                      <a16:colId xmlns:a16="http://schemas.microsoft.com/office/drawing/2014/main" xmlns="" val="20001"/>
                    </a:ext>
                  </a:extLst>
                </a:gridCol>
              </a:tblGrid>
              <a:tr h="891159">
                <a:tc>
                  <a:txBody>
                    <a:bodyPr/>
                    <a:lstStyle/>
                    <a:p>
                      <a:pPr algn="ctr">
                        <a:lnSpc>
                          <a:spcPct val="125000"/>
                        </a:lnSpc>
                        <a:spcAft>
                          <a:spcPts val="0"/>
                        </a:spcAft>
                      </a:pPr>
                      <a:r>
                        <a:rPr lang="zh-CN" sz="1400" kern="100" dirty="0">
                          <a:effectLst/>
                          <a:latin typeface="Times New Roman" panose="02020603050405020304" pitchFamily="18" charset="0"/>
                          <a:ea typeface="宋体" panose="02010600030101010101" pitchFamily="2" charset="-122"/>
                        </a:rPr>
                        <a:t>探究兴趣</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能在好奇心的驱使下，对常见的动植物和物质的外在特征、生活中的科学现象、自然现象表现出探究兴趣。</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261842">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实事求是</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能如实讲述事实，当发现事实与自己原有的想法不同时，能尊重事实，养成用事实说话的意识。</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009474">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追求创新</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在教师指导下，能围绕一个主题作出猜测，尝试多角度、多方式认识事物。</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009474">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合作分享</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愿意倾听、分享他人的信息；乐于表达、讲述自己的观点；能按要求进行合作探究学习。</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5" name="矩形 4"/>
          <p:cNvSpPr/>
          <p:nvPr/>
        </p:nvSpPr>
        <p:spPr>
          <a:xfrm>
            <a:off x="251520" y="347166"/>
            <a:ext cx="2436886" cy="461665"/>
          </a:xfrm>
          <a:prstGeom prst="rect">
            <a:avLst/>
          </a:prstGeom>
          <a:solidFill>
            <a:srgbClr val="FF0000"/>
          </a:solidFill>
        </p:spPr>
        <p:txBody>
          <a:bodyPr wrap="none">
            <a:spAutoFit/>
          </a:bodyPr>
          <a:lstStyle/>
          <a:p>
            <a:r>
              <a:rPr lang="zh-CN" altLang="zh-CN" sz="2400" kern="100" dirty="0" smtClean="0">
                <a:ea typeface="宋体" panose="02010600030101010101" pitchFamily="2" charset="-122"/>
                <a:cs typeface="Times New Roman" panose="02020603050405020304" pitchFamily="18" charset="0"/>
              </a:rPr>
              <a:t>态度</a:t>
            </a:r>
            <a:r>
              <a:rPr lang="en-US" altLang="zh-CN" sz="2400" kern="100" dirty="0" smtClean="0">
                <a:ea typeface="宋体" panose="02010600030101010101" pitchFamily="2" charset="-122"/>
                <a:cs typeface="Times New Roman" panose="02020603050405020304" pitchFamily="18" charset="0"/>
              </a:rPr>
              <a:t>1-2</a:t>
            </a:r>
            <a:r>
              <a:rPr lang="zh-CN" altLang="zh-CN" sz="2400" kern="100" dirty="0" smtClean="0">
                <a:ea typeface="宋体" panose="02010600030101010101" pitchFamily="2" charset="-122"/>
                <a:cs typeface="Times New Roman" panose="02020603050405020304" pitchFamily="18" charset="0"/>
              </a:rPr>
              <a:t>学</a:t>
            </a:r>
            <a:r>
              <a:rPr lang="zh-CN" altLang="zh-CN" sz="2400" kern="100" dirty="0">
                <a:ea typeface="宋体" panose="02010600030101010101" pitchFamily="2" charset="-122"/>
                <a:cs typeface="Times New Roman" panose="02020603050405020304" pitchFamily="18" charset="0"/>
              </a:rPr>
              <a:t>段目标</a:t>
            </a:r>
            <a:endParaRPr lang="zh-CN" altLang="en-US" sz="2400" dirty="0"/>
          </a:p>
        </p:txBody>
      </p:sp>
      <p:graphicFrame>
        <p:nvGraphicFramePr>
          <p:cNvPr id="6" name="表格 5"/>
          <p:cNvGraphicFramePr>
            <a:graphicFrameLocks noGrp="1"/>
          </p:cNvGraphicFramePr>
          <p:nvPr>
            <p:extLst>
              <p:ext uri="{D42A27DB-BD31-4B8C-83A1-F6EECF244321}">
                <p14:modId xmlns:p14="http://schemas.microsoft.com/office/powerpoint/2010/main" xmlns="" val="3303027038"/>
              </p:ext>
            </p:extLst>
          </p:nvPr>
        </p:nvGraphicFramePr>
        <p:xfrm>
          <a:off x="3193256" y="1211262"/>
          <a:ext cx="2057400" cy="5328592"/>
        </p:xfrm>
        <a:graphic>
          <a:graphicData uri="http://schemas.openxmlformats.org/drawingml/2006/table">
            <a:tbl>
              <a:tblPr firstRow="1" firstCol="1" bandRow="1"/>
              <a:tblGrid>
                <a:gridCol w="465157">
                  <a:extLst>
                    <a:ext uri="{9D8B030D-6E8A-4147-A177-3AD203B41FA5}">
                      <a16:colId xmlns:a16="http://schemas.microsoft.com/office/drawing/2014/main" xmlns="" val="20000"/>
                    </a:ext>
                  </a:extLst>
                </a:gridCol>
                <a:gridCol w="1592243">
                  <a:extLst>
                    <a:ext uri="{9D8B030D-6E8A-4147-A177-3AD203B41FA5}">
                      <a16:colId xmlns:a16="http://schemas.microsoft.com/office/drawing/2014/main" xmlns="" val="20001"/>
                    </a:ext>
                  </a:extLst>
                </a:gridCol>
              </a:tblGrid>
              <a:tr h="1376458">
                <a:tc>
                  <a:txBody>
                    <a:bodyPr/>
                    <a:lstStyle/>
                    <a:p>
                      <a:pPr algn="ctr">
                        <a:lnSpc>
                          <a:spcPct val="125000"/>
                        </a:lnSpc>
                        <a:spcAft>
                          <a:spcPts val="0"/>
                        </a:spcAft>
                      </a:pPr>
                      <a:r>
                        <a:rPr lang="zh-CN" sz="1400" kern="100" dirty="0">
                          <a:effectLst/>
                          <a:latin typeface="Times New Roman" panose="02020603050405020304" pitchFamily="18" charset="0"/>
                          <a:ea typeface="宋体" panose="02010600030101010101" pitchFamily="2" charset="-122"/>
                        </a:rPr>
                        <a:t>提出问题</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在教师指导下，能从具体现象与事物的观察、比较中提出感兴趣的问题。</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199217">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作出假设</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在教师指导下，能依据已有的经验，对问题作出简单猜想。</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032344">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制订计划</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在教师指导下，了解科学探究需要制订计划。</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720573">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搜集证据</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在教师指导下，能利用多种感官或者简单的工具，观察对象的外部形态特征及现象。</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xmlns="" val="2681565538"/>
              </p:ext>
            </p:extLst>
          </p:nvPr>
        </p:nvGraphicFramePr>
        <p:xfrm>
          <a:off x="5274707" y="2435398"/>
          <a:ext cx="2033350" cy="4104456"/>
        </p:xfrm>
        <a:graphic>
          <a:graphicData uri="http://schemas.openxmlformats.org/drawingml/2006/table">
            <a:tbl>
              <a:tblPr firstRow="1" firstCol="1" bandRow="1"/>
              <a:tblGrid>
                <a:gridCol w="593437">
                  <a:extLst>
                    <a:ext uri="{9D8B030D-6E8A-4147-A177-3AD203B41FA5}">
                      <a16:colId xmlns:a16="http://schemas.microsoft.com/office/drawing/2014/main" xmlns="" val="20000"/>
                    </a:ext>
                  </a:extLst>
                </a:gridCol>
                <a:gridCol w="1439913">
                  <a:extLst>
                    <a:ext uri="{9D8B030D-6E8A-4147-A177-3AD203B41FA5}">
                      <a16:colId xmlns:a16="http://schemas.microsoft.com/office/drawing/2014/main" xmlns="" val="20001"/>
                    </a:ext>
                  </a:extLst>
                </a:gridCol>
              </a:tblGrid>
              <a:tr h="1360342">
                <a:tc>
                  <a:txBody>
                    <a:bodyPr/>
                    <a:lstStyle/>
                    <a:p>
                      <a:pPr algn="ctr">
                        <a:lnSpc>
                          <a:spcPct val="125000"/>
                        </a:lnSpc>
                        <a:spcAft>
                          <a:spcPts val="0"/>
                        </a:spcAft>
                      </a:pPr>
                      <a:r>
                        <a:rPr lang="zh-CN" sz="1400" kern="100" dirty="0">
                          <a:effectLst/>
                          <a:latin typeface="Times New Roman" panose="02020603050405020304" pitchFamily="18" charset="0"/>
                          <a:ea typeface="宋体" panose="02010600030101010101" pitchFamily="2" charset="-122"/>
                        </a:rPr>
                        <a:t>得出结论</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在教师指导下，有运用观察与描述、比较与分类等方法得出结论的意识。</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344566">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表达交流</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在教师指导下，能简要讲述探究过程与结论，并与同学讨论、交流。</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399548">
                <a:tc>
                  <a:txBody>
                    <a:bodyPr/>
                    <a:lstStyle/>
                    <a:p>
                      <a:pPr algn="ctr">
                        <a:lnSpc>
                          <a:spcPct val="125000"/>
                        </a:lnSpc>
                        <a:spcAft>
                          <a:spcPts val="0"/>
                        </a:spcAft>
                      </a:pPr>
                      <a:r>
                        <a:rPr lang="zh-CN" sz="1400" kern="100">
                          <a:effectLst/>
                          <a:latin typeface="Times New Roman" panose="02020603050405020304" pitchFamily="18" charset="0"/>
                          <a:ea typeface="宋体" panose="02010600030101010101" pitchFamily="2" charset="-122"/>
                        </a:rPr>
                        <a:t>反思评价</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在教师指导下，具有对探究过程、方法和结果进行反思、评价与改进的意识。</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xmlns="" val="185601916"/>
              </p:ext>
            </p:extLst>
          </p:nvPr>
        </p:nvGraphicFramePr>
        <p:xfrm>
          <a:off x="5292079" y="1211262"/>
          <a:ext cx="2015977" cy="1224135"/>
        </p:xfrm>
        <a:graphic>
          <a:graphicData uri="http://schemas.openxmlformats.org/drawingml/2006/table">
            <a:tbl>
              <a:tblPr firstRow="1" firstCol="1" bandRow="1"/>
              <a:tblGrid>
                <a:gridCol w="576064">
                  <a:extLst>
                    <a:ext uri="{9D8B030D-6E8A-4147-A177-3AD203B41FA5}">
                      <a16:colId xmlns:a16="http://schemas.microsoft.com/office/drawing/2014/main" xmlns="" val="20000"/>
                    </a:ext>
                  </a:extLst>
                </a:gridCol>
                <a:gridCol w="1439913">
                  <a:extLst>
                    <a:ext uri="{9D8B030D-6E8A-4147-A177-3AD203B41FA5}">
                      <a16:colId xmlns:a16="http://schemas.microsoft.com/office/drawing/2014/main" xmlns="" val="20001"/>
                    </a:ext>
                  </a:extLst>
                </a:gridCol>
              </a:tblGrid>
              <a:tr h="1224135">
                <a:tc>
                  <a:txBody>
                    <a:bodyPr/>
                    <a:lstStyle/>
                    <a:p>
                      <a:pPr algn="ctr">
                        <a:lnSpc>
                          <a:spcPct val="125000"/>
                        </a:lnSpc>
                        <a:spcAft>
                          <a:spcPts val="0"/>
                        </a:spcAft>
                      </a:pPr>
                      <a:r>
                        <a:rPr lang="zh-CN" sz="1400" kern="100" dirty="0">
                          <a:effectLst/>
                          <a:latin typeface="Times New Roman" panose="02020603050405020304" pitchFamily="18" charset="0"/>
                          <a:ea typeface="宋体" panose="02010600030101010101" pitchFamily="2" charset="-122"/>
                        </a:rPr>
                        <a:t>处理信息</a:t>
                      </a: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ct val="125000"/>
                        </a:lnSpc>
                        <a:spcAft>
                          <a:spcPts val="0"/>
                        </a:spcAft>
                      </a:pPr>
                      <a:r>
                        <a:rPr lang="zh-CN" sz="1400" kern="100" dirty="0">
                          <a:effectLst/>
                          <a:latin typeface="Times New Roman" panose="02020603050405020304" pitchFamily="18" charset="0"/>
                          <a:ea typeface="宋体" panose="02010600030101010101" pitchFamily="2" charset="-122"/>
                        </a:rPr>
                        <a:t>在教师指导下，能用语言初步描述信息。</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 name="矩形 9"/>
          <p:cNvSpPr/>
          <p:nvPr/>
        </p:nvSpPr>
        <p:spPr>
          <a:xfrm>
            <a:off x="3419872" y="347166"/>
            <a:ext cx="2436886" cy="461665"/>
          </a:xfrm>
          <a:prstGeom prst="rect">
            <a:avLst/>
          </a:prstGeom>
          <a:solidFill>
            <a:srgbClr val="FF0000"/>
          </a:solidFill>
        </p:spPr>
        <p:txBody>
          <a:bodyPr wrap="none">
            <a:spAutoFit/>
          </a:bodyPr>
          <a:lstStyle/>
          <a:p>
            <a:r>
              <a:rPr lang="zh-CN" altLang="en-US" sz="2400" kern="100" dirty="0" smtClean="0">
                <a:ea typeface="宋体" panose="02010600030101010101" pitchFamily="2" charset="-122"/>
                <a:cs typeface="Times New Roman" panose="02020603050405020304" pitchFamily="18" charset="0"/>
              </a:rPr>
              <a:t>探究</a:t>
            </a:r>
            <a:r>
              <a:rPr lang="en-US" altLang="zh-CN" sz="2400" kern="100" dirty="0" smtClean="0">
                <a:ea typeface="宋体" panose="02010600030101010101" pitchFamily="2" charset="-122"/>
                <a:cs typeface="Times New Roman" panose="02020603050405020304" pitchFamily="18" charset="0"/>
              </a:rPr>
              <a:t>1-2</a:t>
            </a:r>
            <a:r>
              <a:rPr lang="zh-CN" altLang="zh-CN" sz="2400" kern="100" dirty="0" smtClean="0">
                <a:ea typeface="宋体" panose="02010600030101010101" pitchFamily="2" charset="-122"/>
                <a:cs typeface="Times New Roman" panose="02020603050405020304" pitchFamily="18" charset="0"/>
              </a:rPr>
              <a:t>学</a:t>
            </a:r>
            <a:r>
              <a:rPr lang="zh-CN" altLang="zh-CN" sz="2400" kern="100" dirty="0">
                <a:ea typeface="宋体" panose="02010600030101010101" pitchFamily="2" charset="-122"/>
                <a:cs typeface="Times New Roman" panose="02020603050405020304" pitchFamily="18" charset="0"/>
              </a:rPr>
              <a:t>段目标</a:t>
            </a:r>
            <a:endParaRPr lang="zh-CN" altLang="en-US" sz="2400" dirty="0"/>
          </a:p>
        </p:txBody>
      </p:sp>
      <p:sp>
        <p:nvSpPr>
          <p:cNvPr id="11" name="矩形 10"/>
          <p:cNvSpPr/>
          <p:nvPr/>
        </p:nvSpPr>
        <p:spPr>
          <a:xfrm>
            <a:off x="7531594" y="1211262"/>
            <a:ext cx="1360886" cy="5386090"/>
          </a:xfrm>
          <a:prstGeom prst="rect">
            <a:avLst/>
          </a:prstGeom>
          <a:ln>
            <a:solidFill>
              <a:schemeClr val="tx1">
                <a:lumMod val="95000"/>
                <a:lumOff val="5000"/>
              </a:schemeClr>
            </a:solidFill>
          </a:ln>
        </p:spPr>
        <p:txBody>
          <a:bodyPr wrap="square">
            <a:spAutoFit/>
          </a:bodyPr>
          <a:lstStyle/>
          <a:p>
            <a:pPr>
              <a:lnSpc>
                <a:spcPct val="150000"/>
              </a:lnSpc>
            </a:pPr>
            <a:r>
              <a:rPr lang="zh-CN" altLang="zh-CN" kern="100" dirty="0">
                <a:solidFill>
                  <a:schemeClr val="tx1">
                    <a:lumMod val="95000"/>
                    <a:lumOff val="5000"/>
                  </a:schemeClr>
                </a:solidFill>
                <a:latin typeface="Times New Roman" panose="02020603050405020304" pitchFamily="18" charset="0"/>
                <a:ea typeface="宋体" panose="02010600030101010101" pitchFamily="2" charset="-122"/>
                <a:cs typeface="Times New Roman" panose="02020603050405020304" pitchFamily="18" charset="0"/>
              </a:rPr>
              <a:t>认识身边的人工世界；了解常见的工具，知道简单工具的功能和使用方法；利用身边可制作加工的材料和简单工具动手完成简单的任务</a:t>
            </a:r>
            <a:r>
              <a:rPr lang="zh-CN" altLang="zh-CN" kern="100" dirty="0" smtClean="0">
                <a:solidFill>
                  <a:schemeClr val="tx1">
                    <a:lumMod val="95000"/>
                    <a:lumOff val="5000"/>
                  </a:schemeClr>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kern="100" dirty="0" smtClean="0">
              <a:solidFill>
                <a:schemeClr val="tx1">
                  <a:lumMod val="95000"/>
                  <a:lumOff val="5000"/>
                </a:schemeClr>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000" dirty="0">
              <a:solidFill>
                <a:schemeClr val="tx1">
                  <a:lumMod val="95000"/>
                  <a:lumOff val="5000"/>
                </a:schemeClr>
              </a:solidFill>
            </a:endParaRPr>
          </a:p>
        </p:txBody>
      </p:sp>
      <p:sp>
        <p:nvSpPr>
          <p:cNvPr id="12" name="矩形 11"/>
          <p:cNvSpPr/>
          <p:nvPr/>
        </p:nvSpPr>
        <p:spPr>
          <a:xfrm>
            <a:off x="6372200" y="347166"/>
            <a:ext cx="2520280" cy="461665"/>
          </a:xfrm>
          <a:prstGeom prst="rect">
            <a:avLst/>
          </a:prstGeom>
          <a:solidFill>
            <a:srgbClr val="FF0000"/>
          </a:solidFill>
        </p:spPr>
        <p:txBody>
          <a:bodyPr wrap="square">
            <a:spAutoFit/>
          </a:bodyPr>
          <a:lstStyle/>
          <a:p>
            <a:r>
              <a:rPr lang="zh-CN" altLang="en-US" sz="2400" kern="100" dirty="0" smtClean="0">
                <a:ea typeface="宋体" panose="02010600030101010101" pitchFamily="2" charset="-122"/>
                <a:cs typeface="Times New Roman" panose="02020603050405020304" pitchFamily="18" charset="0"/>
              </a:rPr>
              <a:t>知识</a:t>
            </a:r>
            <a:r>
              <a:rPr lang="en-US" altLang="zh-CN" sz="2400" kern="100" dirty="0" smtClean="0">
                <a:ea typeface="宋体" panose="02010600030101010101" pitchFamily="2" charset="-122"/>
                <a:cs typeface="Times New Roman" panose="02020603050405020304" pitchFamily="18" charset="0"/>
              </a:rPr>
              <a:t>1-2</a:t>
            </a:r>
            <a:r>
              <a:rPr lang="zh-CN" altLang="zh-CN" sz="2400" kern="100" dirty="0" smtClean="0">
                <a:ea typeface="宋体" panose="02010600030101010101" pitchFamily="2" charset="-122"/>
                <a:cs typeface="Times New Roman" panose="02020603050405020304" pitchFamily="18" charset="0"/>
              </a:rPr>
              <a:t>学</a:t>
            </a:r>
            <a:r>
              <a:rPr lang="zh-CN" altLang="zh-CN" sz="2400" kern="100" dirty="0">
                <a:ea typeface="宋体" panose="02010600030101010101" pitchFamily="2" charset="-122"/>
                <a:cs typeface="Times New Roman" panose="02020603050405020304" pitchFamily="18" charset="0"/>
              </a:rPr>
              <a:t>段目标</a:t>
            </a:r>
            <a:endParaRPr lang="zh-CN" altLang="en-US" sz="2400" dirty="0"/>
          </a:p>
        </p:txBody>
      </p:sp>
    </p:spTree>
    <p:extLst>
      <p:ext uri="{BB962C8B-B14F-4D97-AF65-F5344CB8AC3E}">
        <p14:creationId xmlns:p14="http://schemas.microsoft.com/office/powerpoint/2010/main" xmlns="" val="49174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0648"/>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solidFill>
                  <a:srgbClr val="FF0000"/>
                </a:solidFill>
                <a:latin typeface="楷体_GB2312" pitchFamily="49" charset="-122"/>
                <a:ea typeface="楷体_GB2312" pitchFamily="49" charset="-122"/>
              </a:rPr>
              <a:t>活动逻辑和核心概念</a:t>
            </a:r>
            <a:endParaRPr lang="zh-CN" altLang="en-US" sz="4800" b="1" dirty="0">
              <a:solidFill>
                <a:srgbClr val="FF0000"/>
              </a:solidFill>
              <a:latin typeface="楷体_GB2312" pitchFamily="49" charset="-122"/>
              <a:ea typeface="楷体_GB2312" pitchFamily="49" charset="-122"/>
            </a:endParaRPr>
          </a:p>
        </p:txBody>
      </p:sp>
      <p:pic>
        <p:nvPicPr>
          <p:cNvPr id="3" name="Picture 2"/>
          <p:cNvPicPr>
            <a:picLocks noChangeAspect="1" noChangeArrowheads="1"/>
          </p:cNvPicPr>
          <p:nvPr/>
        </p:nvPicPr>
        <p:blipFill>
          <a:blip r:embed="rId3" cstate="print"/>
          <a:srcRect/>
          <a:stretch>
            <a:fillRect/>
          </a:stretch>
        </p:blipFill>
        <p:spPr bwMode="auto">
          <a:xfrm>
            <a:off x="132788" y="1091574"/>
            <a:ext cx="3791140" cy="5537555"/>
          </a:xfrm>
          <a:prstGeom prst="rect">
            <a:avLst/>
          </a:prstGeom>
          <a:noFill/>
          <a:ln w="9525">
            <a:noFill/>
            <a:miter lim="800000"/>
            <a:headEnd/>
            <a:tailEnd/>
          </a:ln>
        </p:spPr>
      </p:pic>
      <p:sp>
        <p:nvSpPr>
          <p:cNvPr id="6" name="标题 1"/>
          <p:cNvSpPr txBox="1">
            <a:spLocks/>
          </p:cNvSpPr>
          <p:nvPr/>
        </p:nvSpPr>
        <p:spPr>
          <a:xfrm>
            <a:off x="6804248" y="1844824"/>
            <a:ext cx="1384831" cy="934244"/>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t>公平</a:t>
            </a:r>
            <a:endParaRPr lang="zh-CN" altLang="en-US" sz="4000" dirty="0"/>
          </a:p>
        </p:txBody>
      </p:sp>
      <p:sp>
        <p:nvSpPr>
          <p:cNvPr id="7" name="标题 1"/>
          <p:cNvSpPr txBox="1">
            <a:spLocks/>
          </p:cNvSpPr>
          <p:nvPr/>
        </p:nvSpPr>
        <p:spPr>
          <a:xfrm>
            <a:off x="6804248" y="4005064"/>
            <a:ext cx="1384831" cy="934244"/>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t>方便</a:t>
            </a:r>
            <a:endParaRPr lang="zh-CN" altLang="en-US" sz="4000" dirty="0"/>
          </a:p>
        </p:txBody>
      </p:sp>
      <p:sp>
        <p:nvSpPr>
          <p:cNvPr id="8" name="标题 1"/>
          <p:cNvSpPr txBox="1">
            <a:spLocks/>
          </p:cNvSpPr>
          <p:nvPr/>
        </p:nvSpPr>
        <p:spPr>
          <a:xfrm>
            <a:off x="6804248" y="2924944"/>
            <a:ext cx="1384831" cy="934244"/>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t>准确</a:t>
            </a:r>
            <a:endParaRPr lang="zh-CN" altLang="en-US" sz="4000" dirty="0"/>
          </a:p>
        </p:txBody>
      </p:sp>
      <p:sp>
        <p:nvSpPr>
          <p:cNvPr id="9" name="标题 1"/>
          <p:cNvSpPr txBox="1">
            <a:spLocks/>
          </p:cNvSpPr>
          <p:nvPr/>
        </p:nvSpPr>
        <p:spPr>
          <a:xfrm>
            <a:off x="6804248" y="5087044"/>
            <a:ext cx="1384831" cy="934244"/>
          </a:xfrm>
          <a:prstGeom prst="rect">
            <a:avLst/>
          </a:prstGeom>
          <a:solidFill>
            <a:srgbClr val="FFFF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t>通用</a:t>
            </a:r>
            <a:endParaRPr lang="zh-CN" altLang="en-US" sz="4000" dirty="0"/>
          </a:p>
        </p:txBody>
      </p:sp>
      <p:sp>
        <p:nvSpPr>
          <p:cNvPr id="10" name="标题 1"/>
          <p:cNvSpPr txBox="1">
            <a:spLocks/>
          </p:cNvSpPr>
          <p:nvPr/>
        </p:nvSpPr>
        <p:spPr>
          <a:xfrm>
            <a:off x="3911896" y="1812527"/>
            <a:ext cx="2130252" cy="536353"/>
          </a:xfrm>
          <a:prstGeom prst="rect">
            <a:avLst/>
          </a:prstGeom>
          <a:solidFill>
            <a:srgbClr val="73E3F9"/>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1</a:t>
            </a:r>
            <a:r>
              <a:rPr lang="zh-CN" altLang="en-US" sz="2400" dirty="0" smtClean="0"/>
              <a:t>公平比较</a:t>
            </a:r>
            <a:endParaRPr lang="zh-CN" altLang="en-US" sz="2400" dirty="0"/>
          </a:p>
        </p:txBody>
      </p:sp>
      <p:sp>
        <p:nvSpPr>
          <p:cNvPr id="11" name="标题 1"/>
          <p:cNvSpPr txBox="1">
            <a:spLocks/>
          </p:cNvSpPr>
          <p:nvPr/>
        </p:nvSpPr>
        <p:spPr>
          <a:xfrm>
            <a:off x="3911896" y="2420888"/>
            <a:ext cx="2130252" cy="449358"/>
          </a:xfrm>
          <a:prstGeom prst="rect">
            <a:avLst/>
          </a:prstGeom>
          <a:solidFill>
            <a:srgbClr val="73E3F9"/>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2</a:t>
            </a:r>
            <a:r>
              <a:rPr lang="zh-CN" altLang="en-US" sz="2400" dirty="0" smtClean="0"/>
              <a:t>确定标准</a:t>
            </a:r>
            <a:endParaRPr lang="zh-CN" altLang="en-US" sz="2400" dirty="0"/>
          </a:p>
        </p:txBody>
      </p:sp>
      <p:sp>
        <p:nvSpPr>
          <p:cNvPr id="12" name="标题 1"/>
          <p:cNvSpPr txBox="1">
            <a:spLocks/>
          </p:cNvSpPr>
          <p:nvPr/>
        </p:nvSpPr>
        <p:spPr>
          <a:xfrm>
            <a:off x="3941366" y="2950879"/>
            <a:ext cx="2130252" cy="550129"/>
          </a:xfrm>
          <a:prstGeom prst="rect">
            <a:avLst/>
          </a:prstGeom>
          <a:solidFill>
            <a:srgbClr val="73E3F9"/>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3</a:t>
            </a:r>
            <a:r>
              <a:rPr lang="zh-CN" altLang="en-US" sz="2400" dirty="0" smtClean="0"/>
              <a:t>非标准单位</a:t>
            </a:r>
            <a:endParaRPr lang="zh-CN" altLang="en-US" sz="2400" dirty="0"/>
          </a:p>
        </p:txBody>
      </p:sp>
      <p:sp>
        <p:nvSpPr>
          <p:cNvPr id="13" name="标题 1"/>
          <p:cNvSpPr txBox="1">
            <a:spLocks/>
          </p:cNvSpPr>
          <p:nvPr/>
        </p:nvSpPr>
        <p:spPr>
          <a:xfrm>
            <a:off x="3953916" y="3598951"/>
            <a:ext cx="2130252" cy="550129"/>
          </a:xfrm>
          <a:prstGeom prst="rect">
            <a:avLst/>
          </a:prstGeom>
          <a:solidFill>
            <a:srgbClr val="73E3F9"/>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4</a:t>
            </a:r>
            <a:r>
              <a:rPr lang="zh-CN" altLang="en-US" sz="2400" dirty="0" smtClean="0"/>
              <a:t>不同标准单位</a:t>
            </a:r>
            <a:endParaRPr lang="zh-CN" altLang="en-US" sz="2400" dirty="0"/>
          </a:p>
        </p:txBody>
      </p:sp>
      <p:sp>
        <p:nvSpPr>
          <p:cNvPr id="14" name="标题 1"/>
          <p:cNvSpPr txBox="1">
            <a:spLocks/>
          </p:cNvSpPr>
          <p:nvPr/>
        </p:nvSpPr>
        <p:spPr>
          <a:xfrm>
            <a:off x="3938684" y="4247023"/>
            <a:ext cx="2130252" cy="550129"/>
          </a:xfrm>
          <a:prstGeom prst="rect">
            <a:avLst/>
          </a:prstGeom>
          <a:solidFill>
            <a:srgbClr val="73E3F9"/>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5</a:t>
            </a:r>
            <a:r>
              <a:rPr lang="zh-CN" altLang="en-US" sz="2400" dirty="0" smtClean="0"/>
              <a:t>统一标准单位</a:t>
            </a:r>
            <a:endParaRPr lang="zh-CN" altLang="en-US" sz="2400" dirty="0"/>
          </a:p>
        </p:txBody>
      </p:sp>
      <p:sp>
        <p:nvSpPr>
          <p:cNvPr id="15" name="标题 1"/>
          <p:cNvSpPr txBox="1">
            <a:spLocks/>
          </p:cNvSpPr>
          <p:nvPr/>
        </p:nvSpPr>
        <p:spPr>
          <a:xfrm>
            <a:off x="3938684" y="4901614"/>
            <a:ext cx="2130252" cy="550129"/>
          </a:xfrm>
          <a:prstGeom prst="rect">
            <a:avLst/>
          </a:prstGeom>
          <a:solidFill>
            <a:srgbClr val="73E3F9"/>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6</a:t>
            </a:r>
            <a:r>
              <a:rPr lang="zh-CN" altLang="en-US" sz="2400" dirty="0" smtClean="0"/>
              <a:t>准通用工具</a:t>
            </a:r>
            <a:endParaRPr lang="zh-CN" altLang="en-US" sz="2400" dirty="0"/>
          </a:p>
        </p:txBody>
      </p:sp>
      <p:sp>
        <p:nvSpPr>
          <p:cNvPr id="16" name="标题 1"/>
          <p:cNvSpPr txBox="1">
            <a:spLocks/>
          </p:cNvSpPr>
          <p:nvPr/>
        </p:nvSpPr>
        <p:spPr>
          <a:xfrm>
            <a:off x="3938684" y="5543167"/>
            <a:ext cx="2130252" cy="550129"/>
          </a:xfrm>
          <a:prstGeom prst="rect">
            <a:avLst/>
          </a:prstGeom>
          <a:solidFill>
            <a:srgbClr val="73E3F9"/>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smtClean="0"/>
              <a:t>7</a:t>
            </a:r>
            <a:r>
              <a:rPr lang="zh-CN" altLang="en-US" sz="2400" dirty="0" smtClean="0"/>
              <a:t>通</a:t>
            </a:r>
            <a:r>
              <a:rPr lang="zh-CN" altLang="en-US" sz="2400" dirty="0"/>
              <a:t>用</a:t>
            </a:r>
            <a:r>
              <a:rPr lang="zh-CN" altLang="en-US" sz="2400" dirty="0" smtClean="0"/>
              <a:t>标准工具</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linds(horizontal)">
                                      <p:cBhvr>
                                        <p:cTn id="36" dur="500"/>
                                        <p:tgtEl>
                                          <p:spTgt spid="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60648"/>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solidFill>
                  <a:srgbClr val="FF0000"/>
                </a:solidFill>
                <a:latin typeface="楷体_GB2312" pitchFamily="49" charset="-122"/>
                <a:ea typeface="楷体_GB2312" pitchFamily="49" charset="-122"/>
              </a:rPr>
              <a:t>循序渐进 实践求知</a:t>
            </a:r>
            <a:endParaRPr lang="zh-CN" altLang="en-US" sz="4800" b="1" dirty="0">
              <a:solidFill>
                <a:srgbClr val="FF0000"/>
              </a:solidFill>
              <a:latin typeface="楷体_GB2312" pitchFamily="49" charset="-122"/>
              <a:ea typeface="楷体_GB2312" pitchFamily="49" charset="-122"/>
            </a:endParaRPr>
          </a:p>
        </p:txBody>
      </p:sp>
      <p:pic>
        <p:nvPicPr>
          <p:cNvPr id="3" name="Picture 2"/>
          <p:cNvPicPr>
            <a:picLocks noChangeAspect="1" noChangeArrowheads="1"/>
          </p:cNvPicPr>
          <p:nvPr/>
        </p:nvPicPr>
        <p:blipFill>
          <a:blip r:embed="rId2" cstate="print"/>
          <a:srcRect/>
          <a:stretch>
            <a:fillRect/>
          </a:stretch>
        </p:blipFill>
        <p:spPr bwMode="auto">
          <a:xfrm>
            <a:off x="395536" y="1556792"/>
            <a:ext cx="3197479" cy="4608512"/>
          </a:xfrm>
          <a:prstGeom prst="rect">
            <a:avLst/>
          </a:prstGeom>
          <a:noFill/>
          <a:ln w="9525">
            <a:noFill/>
            <a:miter lim="800000"/>
            <a:headEnd/>
            <a:tailEnd/>
          </a:ln>
        </p:spPr>
      </p:pic>
      <p:sp>
        <p:nvSpPr>
          <p:cNvPr id="4" name="矩形 3"/>
          <p:cNvSpPr/>
          <p:nvPr/>
        </p:nvSpPr>
        <p:spPr>
          <a:xfrm>
            <a:off x="3707904" y="1548656"/>
            <a:ext cx="4932040" cy="4616648"/>
          </a:xfrm>
          <a:prstGeom prst="rect">
            <a:avLst/>
          </a:prstGeom>
          <a:solidFill>
            <a:schemeClr val="accent6">
              <a:lumMod val="20000"/>
              <a:lumOff val="80000"/>
            </a:schemeClr>
          </a:solidFill>
        </p:spPr>
        <p:txBody>
          <a:bodyPr wrap="square">
            <a:spAutoFit/>
          </a:bodyPr>
          <a:lstStyle/>
          <a:p>
            <a:pPr>
              <a:lnSpc>
                <a:spcPct val="150000"/>
              </a:lnSpc>
            </a:pPr>
            <a:r>
              <a:rPr lang="zh-CN" altLang="zh-CN" sz="2800" u="sng" dirty="0" smtClean="0"/>
              <a:t>比较和测量是科学研究的基础</a:t>
            </a:r>
            <a:r>
              <a:rPr lang="zh-CN" altLang="en-US" sz="2800" u="sng" dirty="0" smtClean="0"/>
              <a:t>，</a:t>
            </a:r>
            <a:r>
              <a:rPr lang="zh-CN" altLang="zh-CN" sz="2800" u="sng" dirty="0" smtClean="0"/>
              <a:t>也是科学研究的重要技能。</a:t>
            </a:r>
            <a:r>
              <a:rPr lang="zh-CN" altLang="en-US" sz="2800" dirty="0" smtClean="0"/>
              <a:t>本单元</a:t>
            </a:r>
            <a:r>
              <a:rPr lang="zh-CN" altLang="zh-CN" sz="2800" dirty="0" smtClean="0"/>
              <a:t>将观察事物间的相同和不同之处</a:t>
            </a:r>
            <a:r>
              <a:rPr lang="zh-CN" altLang="en-US" sz="2800" dirty="0" smtClean="0"/>
              <a:t>，</a:t>
            </a:r>
            <a:r>
              <a:rPr lang="zh-CN" altLang="zh-CN" sz="2800" dirty="0" smtClean="0"/>
              <a:t>用不同的工具和方法测量一些物体的长度</a:t>
            </a:r>
            <a:r>
              <a:rPr lang="zh-CN" altLang="en-US" sz="2800" dirty="0" smtClean="0"/>
              <a:t>，</a:t>
            </a:r>
            <a:r>
              <a:rPr lang="zh-CN" altLang="zh-CN" sz="2800" dirty="0" smtClean="0"/>
              <a:t>重演</a:t>
            </a:r>
            <a:r>
              <a:rPr lang="zh-CN" altLang="zh-CN" sz="2800" dirty="0" smtClean="0">
                <a:solidFill>
                  <a:srgbClr val="FF0000"/>
                </a:solidFill>
              </a:rPr>
              <a:t>标准尺的产生过程</a:t>
            </a:r>
            <a:r>
              <a:rPr lang="zh-CN" altLang="en-US" sz="2800" dirty="0" smtClean="0"/>
              <a:t>，</a:t>
            </a:r>
            <a:r>
              <a:rPr lang="zh-CN" altLang="zh-CN" sz="2800" dirty="0" smtClean="0"/>
              <a:t>体会比较和测量在科学研究中的重要作用。</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412776"/>
            <a:ext cx="8640960" cy="5184575"/>
          </a:xfrm>
        </p:spPr>
        <p:txBody>
          <a:bodyPr>
            <a:noAutofit/>
          </a:bodyPr>
          <a:lstStyle/>
          <a:p>
            <a:pPr>
              <a:lnSpc>
                <a:spcPct val="150000"/>
              </a:lnSpc>
            </a:pPr>
            <a:r>
              <a:rPr lang="zh-CN" altLang="en-US" sz="2400" dirty="0" smtClean="0"/>
              <a:t>观察中有比较，比较需要公平，测量使比较的结果更准确。</a:t>
            </a:r>
          </a:p>
          <a:p>
            <a:pPr>
              <a:lnSpc>
                <a:spcPct val="150000"/>
              </a:lnSpc>
            </a:pPr>
            <a:r>
              <a:rPr lang="zh-CN" altLang="en-US" sz="2400" dirty="0" smtClean="0"/>
              <a:t>共同的起始线是公平比较的需要。</a:t>
            </a:r>
          </a:p>
          <a:p>
            <a:pPr>
              <a:lnSpc>
                <a:spcPct val="150000"/>
              </a:lnSpc>
            </a:pPr>
            <a:r>
              <a:rPr lang="zh-CN" altLang="en-US" sz="2400" dirty="0" smtClean="0"/>
              <a:t>确定起点和终点、测量单位首尾相连是测量的要素。</a:t>
            </a:r>
          </a:p>
          <a:p>
            <a:pPr>
              <a:lnSpc>
                <a:spcPct val="150000"/>
              </a:lnSpc>
            </a:pPr>
            <a:r>
              <a:rPr lang="zh-CN" altLang="en-US" sz="2400" dirty="0" smtClean="0"/>
              <a:t>非标准单位的测量工具导致测量结果的多样性。</a:t>
            </a:r>
          </a:p>
          <a:p>
            <a:pPr>
              <a:lnSpc>
                <a:spcPct val="150000"/>
              </a:lnSpc>
            </a:pPr>
            <a:r>
              <a:rPr lang="zh-CN" altLang="en-US" sz="2400" dirty="0" smtClean="0"/>
              <a:t>标准单位的测量比非标准单位的测量能产生更为一致和可比较的结果，方便信息交流。</a:t>
            </a:r>
          </a:p>
          <a:p>
            <a:pPr>
              <a:lnSpc>
                <a:spcPct val="150000"/>
              </a:lnSpc>
            </a:pPr>
            <a:r>
              <a:rPr lang="zh-CN" altLang="en-US" sz="2400" dirty="0" smtClean="0"/>
              <a:t>不同的工具可用以测量物体，长的工具更方便测量长的物体。</a:t>
            </a:r>
          </a:p>
          <a:p>
            <a:pPr>
              <a:lnSpc>
                <a:spcPct val="170000"/>
              </a:lnSpc>
            </a:pPr>
            <a:r>
              <a:rPr lang="zh-CN" altLang="en-US" sz="2400" dirty="0" smtClean="0"/>
              <a:t>尺子是世界通用的测量工具，是统一测量标准的产物。</a:t>
            </a:r>
            <a:endParaRPr lang="zh-CN" altLang="en-US" sz="900" dirty="0"/>
          </a:p>
        </p:txBody>
      </p:sp>
      <p:sp>
        <p:nvSpPr>
          <p:cNvPr id="4" name="TextBox 3"/>
          <p:cNvSpPr txBox="1"/>
          <p:nvPr/>
        </p:nvSpPr>
        <p:spPr>
          <a:xfrm>
            <a:off x="0" y="332656"/>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单元目标</a:t>
            </a:r>
            <a:r>
              <a:rPr lang="en-US" altLang="zh-CN" sz="4800" b="1" dirty="0" smtClean="0">
                <a:latin typeface="楷体_GB2312" pitchFamily="49" charset="-122"/>
                <a:ea typeface="楷体_GB2312" pitchFamily="49" charset="-122"/>
              </a:rPr>
              <a:t>——</a:t>
            </a:r>
            <a:r>
              <a:rPr lang="zh-CN" altLang="en-US" sz="4800" b="1" dirty="0" smtClean="0">
                <a:solidFill>
                  <a:srgbClr val="FF0000"/>
                </a:solidFill>
                <a:latin typeface="楷体_GB2312" pitchFamily="49" charset="-122"/>
                <a:ea typeface="楷体_GB2312" pitchFamily="49" charset="-122"/>
              </a:rPr>
              <a:t>科学概念目标</a:t>
            </a:r>
            <a:endParaRPr lang="zh-CN" altLang="en-US" sz="4800" b="1" dirty="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212521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1" descr="C:\Users\Administrator\AppData\Roaming\Tencent\Users\173692760\QQ\WinTemp\RichOle\66]MKZPIETQI1HD_FGUU1SK.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4" name="Oval 11"/>
          <p:cNvSpPr>
            <a:spLocks noChangeArrowheads="1"/>
          </p:cNvSpPr>
          <p:nvPr/>
        </p:nvSpPr>
        <p:spPr bwMode="gray">
          <a:xfrm>
            <a:off x="533432" y="3711451"/>
            <a:ext cx="2673350" cy="267176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ea typeface="宋体" pitchFamily="2" charset="-122"/>
            </a:endParaRPr>
          </a:p>
        </p:txBody>
      </p:sp>
      <p:sp>
        <p:nvSpPr>
          <p:cNvPr id="45" name="Oval 12"/>
          <p:cNvSpPr>
            <a:spLocks noChangeArrowheads="1"/>
          </p:cNvSpPr>
          <p:nvPr/>
        </p:nvSpPr>
        <p:spPr bwMode="gray">
          <a:xfrm>
            <a:off x="709645" y="3884489"/>
            <a:ext cx="2319337" cy="2322512"/>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ea typeface="宋体" pitchFamily="2" charset="-122"/>
            </a:endParaRPr>
          </a:p>
        </p:txBody>
      </p:sp>
      <p:sp>
        <p:nvSpPr>
          <p:cNvPr id="46" name="Oval 13"/>
          <p:cNvSpPr>
            <a:spLocks noChangeArrowheads="1"/>
          </p:cNvSpPr>
          <p:nvPr/>
        </p:nvSpPr>
        <p:spPr bwMode="gray">
          <a:xfrm>
            <a:off x="720757" y="3897189"/>
            <a:ext cx="2319338" cy="2320925"/>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headEnd/>
            <a:tailEnd/>
          </a:ln>
          <a:effectLst/>
        </p:spPr>
        <p:txBody>
          <a:bodyPr anchor="ctr">
            <a:spAutoFit/>
          </a:bodyPr>
          <a:lstStyle/>
          <a:p>
            <a:pPr>
              <a:defRPr/>
            </a:pPr>
            <a:endParaRPr lang="zh-CN" altLang="en-US">
              <a:ea typeface="宋体" pitchFamily="2" charset="-122"/>
            </a:endParaRPr>
          </a:p>
        </p:txBody>
      </p:sp>
      <p:sp>
        <p:nvSpPr>
          <p:cNvPr id="47" name="Oval 14"/>
          <p:cNvSpPr>
            <a:spLocks noChangeArrowheads="1"/>
          </p:cNvSpPr>
          <p:nvPr/>
        </p:nvSpPr>
        <p:spPr bwMode="gray">
          <a:xfrm>
            <a:off x="823945" y="4001964"/>
            <a:ext cx="2090737" cy="2089150"/>
          </a:xfrm>
          <a:prstGeom prst="ellipse">
            <a:avLst/>
          </a:prstGeom>
          <a:solidFill>
            <a:srgbClr val="000000"/>
          </a:solidFill>
          <a:ln w="38100" algn="ctr">
            <a:noFill/>
            <a:round/>
            <a:headEnd/>
            <a:tailEnd/>
          </a:ln>
        </p:spPr>
        <p:txBody>
          <a:bodyPr anchor="ctr">
            <a:spAutoFit/>
          </a:bodyPr>
          <a:lstStyle/>
          <a:p>
            <a:endParaRPr lang="zh-CN" altLang="en-US"/>
          </a:p>
        </p:txBody>
      </p:sp>
      <p:sp>
        <p:nvSpPr>
          <p:cNvPr id="48" name="Oval 15"/>
          <p:cNvSpPr>
            <a:spLocks noChangeArrowheads="1"/>
          </p:cNvSpPr>
          <p:nvPr/>
        </p:nvSpPr>
        <p:spPr bwMode="gray">
          <a:xfrm>
            <a:off x="857282" y="4035301"/>
            <a:ext cx="2025650" cy="2027238"/>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49" name="Oval 16"/>
          <p:cNvSpPr>
            <a:spLocks noChangeArrowheads="1"/>
          </p:cNvSpPr>
          <p:nvPr/>
        </p:nvSpPr>
        <p:spPr bwMode="gray">
          <a:xfrm>
            <a:off x="882682" y="4046414"/>
            <a:ext cx="1978025" cy="1978025"/>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50" name="Oval 17"/>
          <p:cNvSpPr>
            <a:spLocks noChangeArrowheads="1"/>
          </p:cNvSpPr>
          <p:nvPr/>
        </p:nvSpPr>
        <p:spPr bwMode="gray">
          <a:xfrm>
            <a:off x="904907" y="4065464"/>
            <a:ext cx="1879600" cy="1847850"/>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55" name="Text Box 41"/>
          <p:cNvSpPr txBox="1">
            <a:spLocks noChangeArrowheads="1"/>
          </p:cNvSpPr>
          <p:nvPr/>
        </p:nvSpPr>
        <p:spPr bwMode="auto">
          <a:xfrm>
            <a:off x="1243045" y="4463926"/>
            <a:ext cx="1223962" cy="1200329"/>
          </a:xfrm>
          <a:prstGeom prst="rect">
            <a:avLst/>
          </a:prstGeom>
          <a:noFill/>
          <a:ln w="9525">
            <a:noFill/>
            <a:miter lim="800000"/>
            <a:headEnd/>
            <a:tailEnd/>
          </a:ln>
        </p:spPr>
        <p:txBody>
          <a:bodyPr>
            <a:spAutoFit/>
          </a:bodyPr>
          <a:lstStyle/>
          <a:p>
            <a:r>
              <a:rPr lang="zh-CN" altLang="en-US" sz="3600" b="1" dirty="0" smtClean="0">
                <a:latin typeface="黑体" pitchFamily="49" charset="-122"/>
                <a:ea typeface="黑体" pitchFamily="49" charset="-122"/>
              </a:rPr>
              <a:t>培训</a:t>
            </a:r>
            <a:endParaRPr lang="en-US" altLang="zh-CN" sz="3600" b="1" dirty="0" smtClean="0">
              <a:latin typeface="黑体" pitchFamily="49" charset="-122"/>
              <a:ea typeface="黑体" pitchFamily="49" charset="-122"/>
            </a:endParaRPr>
          </a:p>
          <a:p>
            <a:r>
              <a:rPr lang="zh-CN" altLang="en-US" sz="3600" b="1" dirty="0" smtClean="0">
                <a:latin typeface="黑体" pitchFamily="49" charset="-122"/>
                <a:ea typeface="黑体" pitchFamily="49" charset="-122"/>
              </a:rPr>
              <a:t>之问</a:t>
            </a:r>
            <a:endParaRPr lang="zh-CN" altLang="en-US" sz="3600" b="1" dirty="0">
              <a:latin typeface="黑体" pitchFamily="49" charset="-122"/>
              <a:ea typeface="黑体" pitchFamily="49" charset="-122"/>
            </a:endParaRPr>
          </a:p>
        </p:txBody>
      </p:sp>
      <p:sp>
        <p:nvSpPr>
          <p:cNvPr id="56" name="TextBox 55"/>
          <p:cNvSpPr txBox="1"/>
          <p:nvPr/>
        </p:nvSpPr>
        <p:spPr>
          <a:xfrm>
            <a:off x="3131840" y="931367"/>
            <a:ext cx="6012160" cy="769441"/>
          </a:xfrm>
          <a:prstGeom prst="rect">
            <a:avLst/>
          </a:prstGeom>
          <a:noFill/>
        </p:spPr>
        <p:txBody>
          <a:bodyPr wrap="square" rtlCol="0">
            <a:spAutoFit/>
          </a:bodyPr>
          <a:lstStyle/>
          <a:p>
            <a:pPr lvl="0" algn="ctr"/>
            <a:r>
              <a:rPr lang="zh-CN" altLang="en-US" sz="4400" b="1" dirty="0" smtClean="0"/>
              <a:t>“我”是</a:t>
            </a:r>
            <a:r>
              <a:rPr lang="zh-CN" altLang="en-US" sz="4400" b="1" dirty="0" smtClean="0">
                <a:solidFill>
                  <a:srgbClr val="FF0000"/>
                </a:solidFill>
              </a:rPr>
              <a:t>谁</a:t>
            </a:r>
            <a:r>
              <a:rPr lang="zh-CN" altLang="en-US" sz="4400" b="1" dirty="0" smtClean="0"/>
              <a:t>？</a:t>
            </a:r>
            <a:endParaRPr lang="zh-CN" altLang="en-US" sz="4400" b="1" dirty="0"/>
          </a:p>
        </p:txBody>
      </p:sp>
      <p:sp>
        <p:nvSpPr>
          <p:cNvPr id="57" name="TextBox 56"/>
          <p:cNvSpPr txBox="1"/>
          <p:nvPr/>
        </p:nvSpPr>
        <p:spPr>
          <a:xfrm>
            <a:off x="3131840" y="2731567"/>
            <a:ext cx="6012160" cy="769441"/>
          </a:xfrm>
          <a:prstGeom prst="rect">
            <a:avLst/>
          </a:prstGeom>
          <a:noFill/>
        </p:spPr>
        <p:txBody>
          <a:bodyPr wrap="square" rtlCol="0">
            <a:spAutoFit/>
          </a:bodyPr>
          <a:lstStyle/>
          <a:p>
            <a:pPr lvl="0" algn="ctr"/>
            <a:r>
              <a:rPr lang="zh-CN" altLang="en-US" sz="4400" b="1" dirty="0" smtClean="0"/>
              <a:t>“我”想</a:t>
            </a:r>
            <a:r>
              <a:rPr lang="zh-CN" altLang="en-US" sz="4400" b="1" dirty="0" smtClean="0">
                <a:solidFill>
                  <a:srgbClr val="FF0000"/>
                </a:solidFill>
              </a:rPr>
              <a:t>要什么</a:t>
            </a:r>
            <a:r>
              <a:rPr lang="zh-CN" altLang="en-US" sz="4400" b="1" dirty="0" smtClean="0"/>
              <a:t>？</a:t>
            </a:r>
            <a:endParaRPr lang="zh-CN" altLang="en-US" sz="4400" b="1" dirty="0"/>
          </a:p>
        </p:txBody>
      </p:sp>
      <p:sp>
        <p:nvSpPr>
          <p:cNvPr id="58" name="TextBox 57"/>
          <p:cNvSpPr txBox="1"/>
          <p:nvPr/>
        </p:nvSpPr>
        <p:spPr>
          <a:xfrm>
            <a:off x="3131840" y="4531767"/>
            <a:ext cx="6012160" cy="769441"/>
          </a:xfrm>
          <a:prstGeom prst="rect">
            <a:avLst/>
          </a:prstGeom>
          <a:noFill/>
        </p:spPr>
        <p:txBody>
          <a:bodyPr wrap="square" rtlCol="0">
            <a:spAutoFit/>
          </a:bodyPr>
          <a:lstStyle/>
          <a:p>
            <a:pPr lvl="0" algn="ctr"/>
            <a:r>
              <a:rPr lang="zh-CN" altLang="en-US" sz="4400" b="1" dirty="0" smtClean="0"/>
              <a:t>“我”来</a:t>
            </a:r>
            <a:r>
              <a:rPr lang="zh-CN" altLang="en-US" sz="4400" b="1" dirty="0" smtClean="0">
                <a:solidFill>
                  <a:srgbClr val="FF0000"/>
                </a:solidFill>
              </a:rPr>
              <a:t>做什么</a:t>
            </a:r>
            <a:r>
              <a:rPr lang="zh-CN" altLang="en-US" sz="4400" b="1" dirty="0" smtClean="0"/>
              <a:t>？</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linds(horizontal)">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blinds(horizontal)">
                                      <p:cBhvr>
                                        <p:cTn id="1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397000"/>
            <a:ext cx="8517433" cy="5200352"/>
          </a:xfrm>
        </p:spPr>
        <p:txBody>
          <a:bodyPr>
            <a:normAutofit fontScale="25000" lnSpcReduction="20000"/>
          </a:bodyPr>
          <a:lstStyle/>
          <a:p>
            <a:pPr>
              <a:lnSpc>
                <a:spcPct val="160000"/>
              </a:lnSpc>
            </a:pPr>
            <a:r>
              <a:rPr lang="zh-CN" altLang="en-US" sz="9600" dirty="0" smtClean="0"/>
              <a:t>能</a:t>
            </a:r>
            <a:r>
              <a:rPr lang="zh-CN" altLang="en-US" sz="9600" dirty="0"/>
              <a:t>用多种感官和简单的方法去观察和描述事物间的相同处和不同点。</a:t>
            </a:r>
          </a:p>
          <a:p>
            <a:pPr>
              <a:lnSpc>
                <a:spcPct val="160000"/>
              </a:lnSpc>
            </a:pPr>
            <a:r>
              <a:rPr lang="zh-CN" altLang="en-US" sz="9600" dirty="0"/>
              <a:t>能根据高度或长度给物体排序。</a:t>
            </a:r>
          </a:p>
          <a:p>
            <a:pPr>
              <a:lnSpc>
                <a:spcPct val="160000"/>
              </a:lnSpc>
            </a:pPr>
            <a:r>
              <a:rPr lang="zh-CN" altLang="en-US" sz="9600" dirty="0"/>
              <a:t>能以讨论、画画、书写等形式进行描述和交流。</a:t>
            </a:r>
          </a:p>
          <a:p>
            <a:pPr>
              <a:lnSpc>
                <a:spcPct val="160000"/>
              </a:lnSpc>
            </a:pPr>
            <a:r>
              <a:rPr lang="zh-CN" altLang="en-US" sz="9600" dirty="0"/>
              <a:t>尝试以图表的形式组织信息。</a:t>
            </a:r>
          </a:p>
          <a:p>
            <a:pPr>
              <a:lnSpc>
                <a:spcPct val="160000"/>
              </a:lnSpc>
            </a:pPr>
            <a:r>
              <a:rPr lang="zh-CN" altLang="en-US" sz="9600" dirty="0"/>
              <a:t>学习预测事物的相对高度和尺寸。</a:t>
            </a:r>
          </a:p>
          <a:p>
            <a:pPr>
              <a:lnSpc>
                <a:spcPct val="160000"/>
              </a:lnSpc>
            </a:pPr>
            <a:r>
              <a:rPr lang="zh-CN" altLang="en-US" sz="9600" dirty="0"/>
              <a:t>使用标准和非标准工具进行长度的测量。</a:t>
            </a:r>
          </a:p>
          <a:p>
            <a:pPr>
              <a:lnSpc>
                <a:spcPct val="160000"/>
              </a:lnSpc>
            </a:pPr>
            <a:r>
              <a:rPr lang="zh-CN" altLang="en-US" sz="9600" dirty="0"/>
              <a:t>初步运用十进制计量测量结果。</a:t>
            </a:r>
          </a:p>
          <a:p>
            <a:pPr>
              <a:lnSpc>
                <a:spcPct val="160000"/>
              </a:lnSpc>
            </a:pPr>
            <a:r>
              <a:rPr lang="zh-CN" altLang="en-US" sz="9600" dirty="0"/>
              <a:t>初步运用尺子进行测量。</a:t>
            </a:r>
          </a:p>
          <a:p>
            <a:endParaRPr lang="zh-CN" altLang="en-US" dirty="0"/>
          </a:p>
        </p:txBody>
      </p:sp>
      <p:sp>
        <p:nvSpPr>
          <p:cNvPr id="5" name="TextBox 4"/>
          <p:cNvSpPr txBox="1"/>
          <p:nvPr/>
        </p:nvSpPr>
        <p:spPr>
          <a:xfrm>
            <a:off x="0" y="332656"/>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单元目标</a:t>
            </a:r>
            <a:r>
              <a:rPr lang="en-US" altLang="zh-CN" sz="4800" b="1" dirty="0" smtClean="0">
                <a:latin typeface="楷体_GB2312" pitchFamily="49" charset="-122"/>
                <a:ea typeface="楷体_GB2312" pitchFamily="49" charset="-122"/>
              </a:rPr>
              <a:t>——</a:t>
            </a:r>
            <a:r>
              <a:rPr lang="zh-CN" altLang="en-US" sz="4800" b="1" dirty="0" smtClean="0">
                <a:solidFill>
                  <a:srgbClr val="FF0000"/>
                </a:solidFill>
                <a:latin typeface="楷体_GB2312" pitchFamily="49" charset="-122"/>
                <a:ea typeface="楷体_GB2312" pitchFamily="49" charset="-122"/>
              </a:rPr>
              <a:t>科学探究目标</a:t>
            </a:r>
            <a:endParaRPr lang="zh-CN" altLang="en-US" sz="4800" b="1" dirty="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403655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268760"/>
            <a:ext cx="8568952" cy="5429249"/>
          </a:xfrm>
        </p:spPr>
        <p:txBody>
          <a:bodyPr>
            <a:noAutofit/>
          </a:bodyPr>
          <a:lstStyle/>
          <a:p>
            <a:pPr>
              <a:lnSpc>
                <a:spcPct val="170000"/>
              </a:lnSpc>
            </a:pPr>
            <a:r>
              <a:rPr lang="zh-CN" altLang="en-US" sz="2400" dirty="0" smtClean="0"/>
              <a:t>发展</a:t>
            </a:r>
            <a:r>
              <a:rPr lang="zh-CN" altLang="en-US" sz="2400" dirty="0"/>
              <a:t>在日常生活中运用测量的认同感。</a:t>
            </a:r>
          </a:p>
          <a:p>
            <a:pPr>
              <a:lnSpc>
                <a:spcPct val="170000"/>
              </a:lnSpc>
            </a:pPr>
            <a:r>
              <a:rPr lang="zh-CN" altLang="en-US" sz="2400" dirty="0"/>
              <a:t>逐步适应使用多种测量工具和测量单位。</a:t>
            </a:r>
          </a:p>
          <a:p>
            <a:pPr>
              <a:lnSpc>
                <a:spcPct val="170000"/>
              </a:lnSpc>
            </a:pPr>
            <a:r>
              <a:rPr lang="zh-CN" altLang="en-US" sz="2400" dirty="0"/>
              <a:t>认同以图表形式组织和交流信息的重要性。</a:t>
            </a:r>
          </a:p>
          <a:p>
            <a:pPr>
              <a:lnSpc>
                <a:spcPct val="170000"/>
              </a:lnSpc>
            </a:pPr>
            <a:r>
              <a:rPr lang="zh-CN" altLang="en-US" sz="2400" dirty="0" smtClean="0"/>
              <a:t>能</a:t>
            </a:r>
            <a:r>
              <a:rPr lang="zh-CN" altLang="en-US" sz="2400" dirty="0"/>
              <a:t>保持对一个问题的好奇和探究兴趣。</a:t>
            </a:r>
          </a:p>
          <a:p>
            <a:pPr>
              <a:lnSpc>
                <a:spcPct val="170000"/>
              </a:lnSpc>
            </a:pPr>
            <a:r>
              <a:rPr lang="zh-CN" altLang="en-US" sz="2400" dirty="0"/>
              <a:t>乐于小组合作探究学习，能主动参与合作学习活动。</a:t>
            </a:r>
          </a:p>
          <a:p>
            <a:pPr>
              <a:lnSpc>
                <a:spcPct val="170000"/>
              </a:lnSpc>
            </a:pPr>
            <a:r>
              <a:rPr lang="zh-CN" altLang="en-US" sz="2400" dirty="0"/>
              <a:t>愿意倾听他人的意见，乐于讲述自己的观点，展示自己的测量数据。</a:t>
            </a:r>
          </a:p>
          <a:p>
            <a:pPr>
              <a:lnSpc>
                <a:spcPct val="170000"/>
              </a:lnSpc>
            </a:pPr>
            <a:r>
              <a:rPr lang="zh-CN" altLang="en-US" sz="2400" dirty="0"/>
              <a:t>在教师的指导下，学生有分析、反思测量过程的意识</a:t>
            </a:r>
            <a:r>
              <a:rPr lang="zh-CN" altLang="en-US" sz="2400" dirty="0" smtClean="0"/>
              <a:t>。</a:t>
            </a:r>
            <a:endParaRPr lang="zh-CN" altLang="en-US" sz="2400" dirty="0"/>
          </a:p>
        </p:txBody>
      </p:sp>
      <p:sp>
        <p:nvSpPr>
          <p:cNvPr id="4" name="TextBox 3"/>
          <p:cNvSpPr txBox="1"/>
          <p:nvPr/>
        </p:nvSpPr>
        <p:spPr>
          <a:xfrm>
            <a:off x="0" y="332656"/>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单元目标</a:t>
            </a:r>
            <a:r>
              <a:rPr lang="en-US" altLang="zh-CN" sz="4800" b="1" dirty="0" smtClean="0">
                <a:latin typeface="楷体_GB2312" pitchFamily="49" charset="-122"/>
                <a:ea typeface="楷体_GB2312" pitchFamily="49" charset="-122"/>
              </a:rPr>
              <a:t>——</a:t>
            </a:r>
            <a:r>
              <a:rPr lang="zh-CN" altLang="en-US" sz="4800" b="1" dirty="0" smtClean="0">
                <a:solidFill>
                  <a:srgbClr val="FF0000"/>
                </a:solidFill>
                <a:latin typeface="楷体_GB2312" pitchFamily="49" charset="-122"/>
                <a:ea typeface="楷体_GB2312" pitchFamily="49" charset="-122"/>
              </a:rPr>
              <a:t>科学态度目标</a:t>
            </a:r>
            <a:endParaRPr lang="zh-CN" altLang="en-US" sz="4800" b="1" dirty="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233575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nSpc>
                <a:spcPct val="150000"/>
              </a:lnSpc>
            </a:pPr>
            <a:r>
              <a:rPr lang="zh-CN" altLang="en-US" sz="2400" dirty="0" smtClean="0"/>
              <a:t>意识</a:t>
            </a:r>
            <a:r>
              <a:rPr lang="zh-CN" altLang="en-US" sz="2400" dirty="0"/>
              <a:t>到观察、比较和测量是人们认知世界的基本方法。</a:t>
            </a:r>
          </a:p>
          <a:p>
            <a:pPr>
              <a:lnSpc>
                <a:spcPct val="150000"/>
              </a:lnSpc>
            </a:pPr>
            <a:r>
              <a:rPr lang="zh-CN" altLang="en-US" sz="2400" dirty="0"/>
              <a:t>体会到统一测量工具和单位给生产生活带来的便利。</a:t>
            </a:r>
          </a:p>
          <a:p>
            <a:pPr>
              <a:lnSpc>
                <a:spcPct val="150000"/>
              </a:lnSpc>
            </a:pPr>
            <a:r>
              <a:rPr lang="zh-CN" altLang="en-US" sz="2400" dirty="0"/>
              <a:t>认识到人们总是在解决问题中不断的完善和改进工具，从而拓展和增强了人的能力。</a:t>
            </a:r>
          </a:p>
          <a:p>
            <a:endParaRPr lang="zh-CN" altLang="en-US" dirty="0"/>
          </a:p>
          <a:p>
            <a:endParaRPr lang="zh-CN" altLang="en-US" dirty="0"/>
          </a:p>
        </p:txBody>
      </p:sp>
      <p:sp>
        <p:nvSpPr>
          <p:cNvPr id="4" name="TextBox 3"/>
          <p:cNvSpPr txBox="1"/>
          <p:nvPr/>
        </p:nvSpPr>
        <p:spPr>
          <a:xfrm>
            <a:off x="0" y="332656"/>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单元目标</a:t>
            </a:r>
            <a:r>
              <a:rPr lang="en-US" altLang="zh-CN" sz="4800" b="1" dirty="0" smtClean="0">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科学、技术、社会与环境目标</a:t>
            </a:r>
          </a:p>
        </p:txBody>
      </p:sp>
    </p:spTree>
    <p:extLst>
      <p:ext uri="{BB962C8B-B14F-4D97-AF65-F5344CB8AC3E}">
        <p14:creationId xmlns:p14="http://schemas.microsoft.com/office/powerpoint/2010/main" xmlns="" val="295370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s_2"/>
          <p:cNvSpPr>
            <a:spLocks/>
          </p:cNvSpPr>
          <p:nvPr>
            <p:custDataLst>
              <p:tags r:id="rId1"/>
            </p:custDataLst>
          </p:nvPr>
        </p:nvSpPr>
        <p:spPr bwMode="auto">
          <a:xfrm>
            <a:off x="827584" y="2060848"/>
            <a:ext cx="2232248" cy="3816424"/>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accent1"/>
          </a:solidFill>
          <a:ln>
            <a:noFill/>
          </a:ln>
          <a:extLst/>
        </p:spPr>
        <p:txBody>
          <a:bodyPr wrap="square" lIns="0" tIns="0" rIns="0" bIns="1152000" anchor="ctr">
            <a:noAutofit/>
            <a:scene3d>
              <a:camera prst="orthographicFront"/>
              <a:lightRig rig="threePt" dir="t"/>
            </a:scene3d>
            <a:sp3d contourW="12700">
              <a:contourClr>
                <a:srgbClr val="FFFFFF"/>
              </a:contourClr>
            </a:sp3d>
          </a:bodyPr>
          <a:lstStyle/>
          <a:p>
            <a:pPr algn="ctr">
              <a:defRPr/>
            </a:pPr>
            <a:r>
              <a:rPr lang="zh-CN" altLang="en-US" sz="4000" b="1" dirty="0" smtClean="0">
                <a:solidFill>
                  <a:schemeClr val="accent2"/>
                </a:solidFill>
                <a:latin typeface="微软雅黑" panose="020B0503020204020204" pitchFamily="34" charset="-122"/>
                <a:ea typeface="微软雅黑" panose="020B0503020204020204" pitchFamily="34" charset="-122"/>
              </a:rPr>
              <a:t>提纲</a:t>
            </a:r>
            <a:endParaRPr lang="zh-CN" altLang="en-US" sz="4000" b="1" dirty="0">
              <a:solidFill>
                <a:schemeClr val="accent2"/>
              </a:solidFill>
              <a:latin typeface="微软雅黑" panose="020B0503020204020204" pitchFamily="34" charset="-122"/>
              <a:ea typeface="微软雅黑" panose="020B0503020204020204" pitchFamily="34" charset="-122"/>
            </a:endParaRPr>
          </a:p>
        </p:txBody>
      </p:sp>
      <p:sp>
        <p:nvSpPr>
          <p:cNvPr id="14" name="MH_Entry_1">
            <a:hlinkClick r:id="rId12" action="ppaction://hlinksldjump"/>
          </p:cNvPr>
          <p:cNvSpPr txBox="1"/>
          <p:nvPr>
            <p:custDataLst>
              <p:tags r:id="rId2"/>
            </p:custDataLst>
          </p:nvPr>
        </p:nvSpPr>
        <p:spPr>
          <a:xfrm flipH="1">
            <a:off x="4716015" y="1190000"/>
            <a:ext cx="4319464"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endParaRPr lang="zh-CN" altLang="en-US" sz="4000" b="1" dirty="0">
              <a:latin typeface="楷体_GB2312" pitchFamily="49" charset="-122"/>
              <a:ea typeface="楷体_GB2312" pitchFamily="49" charset="-122"/>
            </a:endParaRPr>
          </a:p>
        </p:txBody>
      </p:sp>
      <p:sp>
        <p:nvSpPr>
          <p:cNvPr id="15" name="MH_Entry_2">
            <a:hlinkClick r:id="rId13" action="ppaction://hlinksldjump"/>
          </p:cNvPr>
          <p:cNvSpPr txBox="1"/>
          <p:nvPr>
            <p:custDataLst>
              <p:tags r:id="rId3"/>
            </p:custDataLst>
          </p:nvPr>
        </p:nvSpPr>
        <p:spPr>
          <a:xfrm flipH="1">
            <a:off x="5888936" y="2698361"/>
            <a:ext cx="3255063"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整体剖析</a:t>
            </a:r>
            <a:endParaRPr lang="zh-CN" altLang="en-US" sz="4000" b="1" dirty="0">
              <a:latin typeface="楷体_GB2312" pitchFamily="49" charset="-122"/>
              <a:ea typeface="楷体_GB2312" pitchFamily="49" charset="-122"/>
            </a:endParaRPr>
          </a:p>
        </p:txBody>
      </p:sp>
      <p:sp>
        <p:nvSpPr>
          <p:cNvPr id="16" name="MH_Others_1"/>
          <p:cNvSpPr/>
          <p:nvPr>
            <p:custDataLst>
              <p:tags r:id="rId4"/>
            </p:custDataLst>
          </p:nvPr>
        </p:nvSpPr>
        <p:spPr>
          <a:xfrm rot="8460764" flipH="1">
            <a:off x="9416" y="1105318"/>
            <a:ext cx="5448924" cy="5466836"/>
          </a:xfrm>
          <a:prstGeom prst="arc">
            <a:avLst>
              <a:gd name="adj1" fmla="val 13847484"/>
              <a:gd name="adj2" fmla="val 3075589"/>
            </a:avLst>
          </a:prstGeom>
          <a:ln w="508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MH_Number_1">
            <a:hlinkClick r:id="rId12" action="ppaction://hlinksldjump"/>
          </p:cNvPr>
          <p:cNvSpPr/>
          <p:nvPr>
            <p:custDataLst>
              <p:tags r:id="rId5"/>
            </p:custDataLst>
          </p:nvPr>
        </p:nvSpPr>
        <p:spPr>
          <a:xfrm rot="10800000" flipH="1" flipV="1">
            <a:off x="3923928" y="1262008"/>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1</a:t>
            </a:r>
            <a:endParaRPr lang="zh-CN" altLang="en-US" sz="2000" b="1" dirty="0">
              <a:solidFill>
                <a:srgbClr val="FFFFFF"/>
              </a:solidFill>
              <a:ea typeface="华文细黑" panose="02010600040101010101" pitchFamily="2" charset="-122"/>
            </a:endParaRPr>
          </a:p>
        </p:txBody>
      </p:sp>
      <p:sp>
        <p:nvSpPr>
          <p:cNvPr id="17" name="MH_Number_1">
            <a:hlinkClick r:id="rId12" action="ppaction://hlinksldjump"/>
          </p:cNvPr>
          <p:cNvSpPr/>
          <p:nvPr>
            <p:custDataLst>
              <p:tags r:id="rId6"/>
            </p:custDataLst>
          </p:nvPr>
        </p:nvSpPr>
        <p:spPr>
          <a:xfrm rot="10800000" flipH="1" flipV="1">
            <a:off x="5076056" y="2777121"/>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2</a:t>
            </a:r>
            <a:endParaRPr lang="zh-CN" altLang="en-US" sz="2000" b="1" dirty="0">
              <a:solidFill>
                <a:srgbClr val="FFFFFF"/>
              </a:solidFill>
              <a:ea typeface="华文细黑" panose="02010600040101010101" pitchFamily="2" charset="-122"/>
            </a:endParaRPr>
          </a:p>
        </p:txBody>
      </p:sp>
      <p:sp>
        <p:nvSpPr>
          <p:cNvPr id="18" name="MH_Entry_2">
            <a:hlinkClick r:id="rId13" action="ppaction://hlinksldjump"/>
          </p:cNvPr>
          <p:cNvSpPr txBox="1"/>
          <p:nvPr>
            <p:custDataLst>
              <p:tags r:id="rId7"/>
            </p:custDataLst>
          </p:nvPr>
        </p:nvSpPr>
        <p:spPr>
          <a:xfrm flipH="1">
            <a:off x="5744922" y="4502368"/>
            <a:ext cx="3183055" cy="798840"/>
          </a:xfrm>
          <a:prstGeom prst="rect">
            <a:avLst/>
          </a:prstGeom>
          <a:noFill/>
        </p:spPr>
        <p:txBody>
          <a:bodyPr wrap="square" rtlCol="0" anchor="ctr" anchorCtr="0">
            <a:normAutofit/>
          </a:bodyPr>
          <a:lstStyle/>
          <a:p>
            <a:r>
              <a:rPr lang="zh-CN" altLang="en-US" sz="4000" b="1" dirty="0" smtClean="0">
                <a:solidFill>
                  <a:srgbClr val="FF0000"/>
                </a:solidFill>
                <a:latin typeface="楷体_GB2312" pitchFamily="49" charset="-122"/>
                <a:ea typeface="楷体_GB2312" pitchFamily="49" charset="-122"/>
              </a:rPr>
              <a:t>每课讲解</a:t>
            </a:r>
            <a:endParaRPr lang="zh-CN" altLang="en-US" sz="4000" b="1" dirty="0">
              <a:solidFill>
                <a:srgbClr val="FF0000"/>
              </a:solidFill>
              <a:latin typeface="楷体_GB2312" pitchFamily="49" charset="-122"/>
              <a:ea typeface="楷体_GB2312" pitchFamily="49" charset="-122"/>
            </a:endParaRPr>
          </a:p>
        </p:txBody>
      </p:sp>
      <p:sp>
        <p:nvSpPr>
          <p:cNvPr id="19" name="MH_Number_1">
            <a:hlinkClick r:id="rId12" action="ppaction://hlinksldjump"/>
          </p:cNvPr>
          <p:cNvSpPr/>
          <p:nvPr>
            <p:custDataLst>
              <p:tags r:id="rId8"/>
            </p:custDataLst>
          </p:nvPr>
        </p:nvSpPr>
        <p:spPr>
          <a:xfrm rot="10800000" flipH="1" flipV="1">
            <a:off x="4932041" y="4515872"/>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3</a:t>
            </a:r>
            <a:endParaRPr lang="zh-CN" altLang="en-US" sz="2000" b="1" dirty="0">
              <a:solidFill>
                <a:srgbClr val="FFFFFF"/>
              </a:solidFill>
              <a:ea typeface="华文细黑" panose="02010600040101010101" pitchFamily="2" charset="-122"/>
            </a:endParaRPr>
          </a:p>
        </p:txBody>
      </p:sp>
      <p:sp>
        <p:nvSpPr>
          <p:cNvPr id="22" name="TextBox 21"/>
          <p:cNvSpPr txBox="1"/>
          <p:nvPr/>
        </p:nvSpPr>
        <p:spPr>
          <a:xfrm>
            <a:off x="0" y="116632"/>
            <a:ext cx="9144000" cy="707886"/>
          </a:xfrm>
          <a:prstGeom prst="rect">
            <a:avLst/>
          </a:prstGeom>
          <a:noFill/>
        </p:spPr>
        <p:txBody>
          <a:bodyPr wrap="square" rtlCol="0">
            <a:spAutoFit/>
          </a:bodyPr>
          <a:lstStyle/>
          <a:p>
            <a:pPr lvl="0" algn="ctr"/>
            <a:r>
              <a:rPr lang="zh-CN" altLang="en-US" sz="4000" b="1" dirty="0" smtClean="0"/>
              <a:t>一上</a:t>
            </a:r>
            <a:r>
              <a:rPr lang="en-US" altLang="zh-CN" sz="4000" b="1" dirty="0" smtClean="0"/>
              <a:t>《</a:t>
            </a:r>
            <a:r>
              <a:rPr lang="zh-CN" altLang="en-US" sz="4000" b="1" dirty="0" smtClean="0"/>
              <a:t>比较与测量</a:t>
            </a:r>
            <a:r>
              <a:rPr lang="en-US" altLang="zh-CN" sz="4000" b="1" dirty="0" smtClean="0"/>
              <a:t>》</a:t>
            </a:r>
            <a:r>
              <a:rPr lang="zh-CN" altLang="en-US" sz="4000" b="1" dirty="0" smtClean="0"/>
              <a:t>单元解读</a:t>
            </a:r>
            <a:endParaRPr lang="zh-CN" altLang="en-US" sz="4000" b="1" dirty="0"/>
          </a:p>
        </p:txBody>
      </p:sp>
      <p:sp>
        <p:nvSpPr>
          <p:cNvPr id="13" name="MH_Entry_2">
            <a:hlinkClick r:id="rId13" action="ppaction://hlinksldjump"/>
          </p:cNvPr>
          <p:cNvSpPr txBox="1"/>
          <p:nvPr>
            <p:custDataLst>
              <p:tags r:id="rId9"/>
            </p:custDataLst>
          </p:nvPr>
        </p:nvSpPr>
        <p:spPr>
          <a:xfrm flipH="1">
            <a:off x="4485289" y="5661248"/>
            <a:ext cx="3183055" cy="798840"/>
          </a:xfrm>
          <a:prstGeom prst="rect">
            <a:avLst/>
          </a:prstGeom>
          <a:noFill/>
        </p:spPr>
        <p:txBody>
          <a:bodyPr wrap="square" rtlCol="0" anchor="ctr" anchorCtr="0">
            <a:normAutofit/>
          </a:bodyPr>
          <a:lstStyle/>
          <a:p>
            <a:r>
              <a:rPr lang="en-US" altLang="zh-CN" sz="4000" b="1" dirty="0" smtClean="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23" name="MH_Number_1">
            <a:hlinkClick r:id="rId12" action="ppaction://hlinksldjump"/>
          </p:cNvPr>
          <p:cNvSpPr/>
          <p:nvPr>
            <p:custDataLst>
              <p:tags r:id="rId10"/>
            </p:custDataLst>
          </p:nvPr>
        </p:nvSpPr>
        <p:spPr>
          <a:xfrm rot="10800000" flipH="1" flipV="1">
            <a:off x="3779912" y="5812016"/>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4</a:t>
            </a:r>
            <a:endParaRPr lang="zh-CN" altLang="en-US" sz="2000" b="1" dirty="0">
              <a:solidFill>
                <a:srgbClr val="FFFFFF"/>
              </a:solidFill>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1" descr="C:\Documents and Settings\Administrator\Application Data\Tencent\Users\173692760\QQ\WinTemp\RichOle\F2(@9FJAVNW4]PB%3Y`{PYM.png"/>
          <p:cNvPicPr>
            <a:picLocks noChangeAspect="1" noChangeArrowheads="1"/>
          </p:cNvPicPr>
          <p:nvPr/>
        </p:nvPicPr>
        <p:blipFill>
          <a:blip r:embed="rId2" cstate="print"/>
          <a:srcRect/>
          <a:stretch>
            <a:fillRect/>
          </a:stretch>
        </p:blipFill>
        <p:spPr bwMode="auto">
          <a:xfrm>
            <a:off x="323528" y="1268760"/>
            <a:ext cx="3981450" cy="5276850"/>
          </a:xfrm>
          <a:prstGeom prst="rect">
            <a:avLst/>
          </a:prstGeom>
          <a:noFill/>
        </p:spPr>
      </p:pic>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1.</a:t>
            </a:r>
            <a:r>
              <a:rPr lang="zh-CN" altLang="en-US" sz="4000" b="1" dirty="0" smtClean="0"/>
              <a:t>在观察中比较</a:t>
            </a:r>
            <a:endParaRPr lang="zh-CN" altLang="en-US" sz="4000" dirty="0"/>
          </a:p>
        </p:txBody>
      </p:sp>
      <p:sp>
        <p:nvSpPr>
          <p:cNvPr id="8" name="矩形 7"/>
          <p:cNvSpPr/>
          <p:nvPr/>
        </p:nvSpPr>
        <p:spPr>
          <a:xfrm>
            <a:off x="4716016" y="2060848"/>
            <a:ext cx="4427984"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为什么用恐龙？</a:t>
            </a:r>
            <a:endParaRPr lang="en-US" altLang="zh-CN" sz="3600" b="1" dirty="0" smtClean="0"/>
          </a:p>
          <a:p>
            <a:pPr>
              <a:lnSpc>
                <a:spcPct val="150000"/>
              </a:lnSpc>
            </a:pPr>
            <a:r>
              <a:rPr lang="en-US" altLang="zh-CN" sz="3600" b="1" dirty="0" smtClean="0"/>
              <a:t>*</a:t>
            </a:r>
            <a:r>
              <a:rPr lang="zh-CN" altLang="en-US" sz="3600" b="1" dirty="0" smtClean="0"/>
              <a:t>怎么引出比较？</a:t>
            </a:r>
            <a:endParaRPr lang="en-US" altLang="zh-CN" sz="3600" b="1" dirty="0" smtClean="0"/>
          </a:p>
          <a:p>
            <a:pPr>
              <a:lnSpc>
                <a:spcPct val="150000"/>
              </a:lnSpc>
            </a:pPr>
            <a:r>
              <a:rPr lang="en-US" altLang="zh-CN" sz="3600" b="1" dirty="0" smtClean="0"/>
              <a:t>*</a:t>
            </a:r>
            <a:r>
              <a:rPr lang="zh-CN" altLang="en-US" sz="3600" b="1" dirty="0" smtClean="0"/>
              <a:t>可以比较什么？</a:t>
            </a:r>
            <a:endParaRPr lang="en-US" altLang="zh-CN" sz="3600" b="1" dirty="0" smtClean="0"/>
          </a:p>
          <a:p>
            <a:pPr>
              <a:lnSpc>
                <a:spcPct val="150000"/>
              </a:lnSpc>
            </a:pPr>
            <a:r>
              <a:rPr lang="en-US" altLang="zh-CN" sz="3600" b="1" dirty="0" smtClean="0"/>
              <a:t>*</a:t>
            </a:r>
            <a:r>
              <a:rPr lang="zh-CN" altLang="en-US" sz="3600" b="1" dirty="0" smtClean="0"/>
              <a:t>怎样进行比较？</a:t>
            </a:r>
            <a:endParaRPr lang="en-US" altLang="zh-CN" sz="3600" b="1" dirty="0" smtClean="0"/>
          </a:p>
          <a:p>
            <a:pPr>
              <a:lnSpc>
                <a:spcPct val="150000"/>
              </a:lnSpc>
            </a:pPr>
            <a:r>
              <a:rPr lang="en-US" altLang="zh-CN" sz="3600" b="1" dirty="0" smtClean="0"/>
              <a:t>*</a:t>
            </a:r>
            <a:r>
              <a:rPr lang="zh-CN" altLang="en-US" sz="3600" b="1" dirty="0" smtClean="0"/>
              <a:t>达到什么目标？</a:t>
            </a:r>
            <a:endParaRPr lang="zh-CN" altLang="en-US" sz="3600" dirty="0"/>
          </a:p>
        </p:txBody>
      </p:sp>
      <p:sp>
        <p:nvSpPr>
          <p:cNvPr id="9" name="矩形 8"/>
          <p:cNvSpPr/>
          <p:nvPr/>
        </p:nvSpPr>
        <p:spPr>
          <a:xfrm>
            <a:off x="5364088" y="1196752"/>
            <a:ext cx="3779912" cy="646331"/>
          </a:xfrm>
          <a:prstGeom prst="rect">
            <a:avLst/>
          </a:prstGeom>
        </p:spPr>
        <p:txBody>
          <a:bodyPr wrap="square">
            <a:spAutoFit/>
          </a:bodyPr>
          <a:lstStyle/>
          <a:p>
            <a:r>
              <a:rPr lang="zh-CN" altLang="en-US" sz="3600" b="1" dirty="0" smtClean="0"/>
              <a:t>备课思考</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16016" y="2420888"/>
            <a:ext cx="4032448" cy="3323987"/>
          </a:xfrm>
          <a:prstGeom prst="rect">
            <a:avLst/>
          </a:prstGeom>
        </p:spPr>
        <p:txBody>
          <a:bodyPr wrap="square">
            <a:spAutoFit/>
          </a:bodyPr>
          <a:lstStyle/>
          <a:p>
            <a:pPr marL="457200" indent="-457200">
              <a:lnSpc>
                <a:spcPct val="150000"/>
              </a:lnSpc>
              <a:buFont typeface="Arial" panose="020B0604020202020204" pitchFamily="34" charset="0"/>
              <a:buChar char="•"/>
            </a:pPr>
            <a:r>
              <a:rPr lang="zh-CN" altLang="en-US" sz="2800" dirty="0" smtClean="0">
                <a:solidFill>
                  <a:srgbClr val="FF0000"/>
                </a:solidFill>
              </a:rPr>
              <a:t>观察中有比较。</a:t>
            </a:r>
            <a:endParaRPr lang="en-US" altLang="zh-CN" sz="2800" dirty="0" smtClean="0">
              <a:solidFill>
                <a:srgbClr val="FF0000"/>
              </a:solidFill>
            </a:endParaRPr>
          </a:p>
          <a:p>
            <a:pPr marL="457200" indent="-457200">
              <a:lnSpc>
                <a:spcPct val="150000"/>
              </a:lnSpc>
              <a:buFont typeface="Arial" panose="020B0604020202020204" pitchFamily="34" charset="0"/>
              <a:buChar char="•"/>
            </a:pPr>
            <a:r>
              <a:rPr lang="zh-CN" altLang="en-US" sz="2800" dirty="0" smtClean="0">
                <a:solidFill>
                  <a:srgbClr val="FF0000"/>
                </a:solidFill>
              </a:rPr>
              <a:t>不同</a:t>
            </a:r>
            <a:r>
              <a:rPr lang="zh-CN" altLang="en-US" sz="2800" dirty="0">
                <a:solidFill>
                  <a:srgbClr val="FF0000"/>
                </a:solidFill>
              </a:rPr>
              <a:t>角度的比</a:t>
            </a:r>
            <a:r>
              <a:rPr lang="zh-CN" altLang="en-US" sz="2800" dirty="0" smtClean="0">
                <a:solidFill>
                  <a:srgbClr val="FF0000"/>
                </a:solidFill>
              </a:rPr>
              <a:t>较，有</a:t>
            </a:r>
            <a:r>
              <a:rPr lang="zh-CN" altLang="en-US" sz="2800" dirty="0">
                <a:solidFill>
                  <a:srgbClr val="FF0000"/>
                </a:solidFill>
              </a:rPr>
              <a:t>可能会带来比较结</a:t>
            </a:r>
            <a:r>
              <a:rPr lang="zh-CN" altLang="en-US" sz="2800" dirty="0" smtClean="0">
                <a:solidFill>
                  <a:srgbClr val="FF0000"/>
                </a:solidFill>
              </a:rPr>
              <a:t>果的不同。</a:t>
            </a:r>
            <a:endParaRPr lang="en-US" altLang="zh-CN" sz="2800" dirty="0" smtClean="0">
              <a:solidFill>
                <a:srgbClr val="FF0000"/>
              </a:solidFill>
            </a:endParaRPr>
          </a:p>
          <a:p>
            <a:pPr marL="457200" indent="-457200">
              <a:lnSpc>
                <a:spcPct val="150000"/>
              </a:lnSpc>
              <a:buFont typeface="Arial" panose="020B0604020202020204" pitchFamily="34" charset="0"/>
              <a:buChar char="•"/>
            </a:pPr>
            <a:r>
              <a:rPr lang="zh-CN" altLang="en-US" sz="2800" dirty="0" smtClean="0">
                <a:solidFill>
                  <a:srgbClr val="FF0000"/>
                </a:solidFill>
              </a:rPr>
              <a:t>比较时要公平</a:t>
            </a:r>
            <a:r>
              <a:rPr lang="zh-CN" altLang="en-US" dirty="0" smtClean="0">
                <a:solidFill>
                  <a:srgbClr val="FF0000"/>
                </a:solidFill>
              </a:rPr>
              <a:t>。</a:t>
            </a:r>
            <a:endParaRPr lang="zh-CN" altLang="en-US" dirty="0">
              <a:solidFill>
                <a:srgbClr val="FF0000"/>
              </a:solidFill>
            </a:endParaRPr>
          </a:p>
        </p:txBody>
      </p:sp>
      <p:pic>
        <p:nvPicPr>
          <p:cNvPr id="119810" name="Picture 2"/>
          <p:cNvPicPr>
            <a:picLocks noChangeAspect="1" noChangeArrowheads="1"/>
          </p:cNvPicPr>
          <p:nvPr/>
        </p:nvPicPr>
        <p:blipFill>
          <a:blip r:embed="rId2" cstate="print"/>
          <a:srcRect/>
          <a:stretch>
            <a:fillRect/>
          </a:stretch>
        </p:blipFill>
        <p:spPr bwMode="auto">
          <a:xfrm>
            <a:off x="395536" y="1484784"/>
            <a:ext cx="3971925" cy="4867275"/>
          </a:xfrm>
          <a:prstGeom prst="rect">
            <a:avLst/>
          </a:prstGeom>
          <a:noFill/>
          <a:ln w="9525">
            <a:noFill/>
            <a:miter lim="800000"/>
            <a:headEnd/>
            <a:tailEnd/>
          </a:ln>
        </p:spPr>
      </p:pic>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1.</a:t>
            </a:r>
            <a:r>
              <a:rPr lang="zh-CN" altLang="en-US" sz="4000" b="1" dirty="0" smtClean="0"/>
              <a:t>在观察中比较</a:t>
            </a:r>
            <a:endParaRPr lang="zh-CN" altLang="en-US" sz="4000" dirty="0"/>
          </a:p>
        </p:txBody>
      </p:sp>
      <p:sp>
        <p:nvSpPr>
          <p:cNvPr id="11" name="矩形 10"/>
          <p:cNvSpPr/>
          <p:nvPr/>
        </p:nvSpPr>
        <p:spPr>
          <a:xfrm>
            <a:off x="5364088" y="1340768"/>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1.</a:t>
            </a:r>
            <a:r>
              <a:rPr lang="zh-CN" altLang="en-US" sz="4000" b="1" dirty="0" smtClean="0"/>
              <a:t>在观察中比较</a:t>
            </a:r>
            <a:endParaRPr lang="zh-CN" altLang="en-US" sz="4000" dirty="0"/>
          </a:p>
        </p:txBody>
      </p:sp>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932040" y="3645024"/>
            <a:ext cx="4211960" cy="646331"/>
          </a:xfrm>
          <a:prstGeom prst="rect">
            <a:avLst/>
          </a:prstGeom>
        </p:spPr>
        <p:txBody>
          <a:bodyPr wrap="square">
            <a:spAutoFit/>
          </a:bodyPr>
          <a:lstStyle/>
          <a:p>
            <a:r>
              <a:rPr lang="zh-CN" altLang="en-US" sz="3600" b="1" dirty="0" smtClean="0"/>
              <a:t>比较恐龙长短</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cstate="print"/>
          <a:srcRect/>
          <a:stretch>
            <a:fillRect/>
          </a:stretch>
        </p:blipFill>
        <p:spPr bwMode="auto">
          <a:xfrm>
            <a:off x="251521" y="260649"/>
            <a:ext cx="4464496" cy="3316696"/>
          </a:xfrm>
          <a:prstGeom prst="rect">
            <a:avLst/>
          </a:prstGeom>
          <a:noFill/>
          <a:ln w="9525">
            <a:noFill/>
            <a:miter lim="800000"/>
            <a:headEnd/>
            <a:tailEnd/>
          </a:ln>
        </p:spPr>
      </p:pic>
      <p:pic>
        <p:nvPicPr>
          <p:cNvPr id="83971" name="Picture 3"/>
          <p:cNvPicPr>
            <a:picLocks noChangeAspect="1" noChangeArrowheads="1"/>
          </p:cNvPicPr>
          <p:nvPr/>
        </p:nvPicPr>
        <p:blipFill>
          <a:blip r:embed="rId3" cstate="print"/>
          <a:srcRect/>
          <a:stretch>
            <a:fillRect/>
          </a:stretch>
        </p:blipFill>
        <p:spPr bwMode="auto">
          <a:xfrm>
            <a:off x="4788024" y="404664"/>
            <a:ext cx="4096916" cy="3059121"/>
          </a:xfrm>
          <a:prstGeom prst="rect">
            <a:avLst/>
          </a:prstGeom>
          <a:noFill/>
          <a:ln w="9525">
            <a:noFill/>
            <a:miter lim="800000"/>
            <a:headEnd/>
            <a:tailEnd/>
          </a:ln>
        </p:spPr>
      </p:pic>
      <p:pic>
        <p:nvPicPr>
          <p:cNvPr id="83972" name="Picture 4"/>
          <p:cNvPicPr>
            <a:picLocks noChangeAspect="1" noChangeArrowheads="1"/>
          </p:cNvPicPr>
          <p:nvPr/>
        </p:nvPicPr>
        <p:blipFill>
          <a:blip r:embed="rId4" cstate="print"/>
          <a:srcRect/>
          <a:stretch>
            <a:fillRect/>
          </a:stretch>
        </p:blipFill>
        <p:spPr bwMode="auto">
          <a:xfrm>
            <a:off x="467544" y="3645024"/>
            <a:ext cx="3960440" cy="3018751"/>
          </a:xfrm>
          <a:prstGeom prst="rect">
            <a:avLst/>
          </a:prstGeom>
          <a:noFill/>
          <a:ln w="9525">
            <a:noFill/>
            <a:miter lim="800000"/>
            <a:headEnd/>
            <a:tailEnd/>
          </a:ln>
        </p:spPr>
      </p:pic>
      <p:pic>
        <p:nvPicPr>
          <p:cNvPr id="83973" name="Picture 5" descr="C:\Documents and Settings\Administrator\Application Data\Tencent\Users\173692760\QQ\WinTemp\RichOle\`ZMT~)7~O]U7VOG]Q8I0ODH.png"/>
          <p:cNvPicPr>
            <a:picLocks noChangeAspect="1" noChangeArrowheads="1"/>
          </p:cNvPicPr>
          <p:nvPr/>
        </p:nvPicPr>
        <p:blipFill>
          <a:blip r:embed="rId5" cstate="print"/>
          <a:srcRect/>
          <a:stretch>
            <a:fillRect/>
          </a:stretch>
        </p:blipFill>
        <p:spPr bwMode="auto">
          <a:xfrm>
            <a:off x="4716016" y="3626542"/>
            <a:ext cx="4104456" cy="3050979"/>
          </a:xfrm>
          <a:prstGeom prst="rect">
            <a:avLst/>
          </a:prstGeom>
          <a:noFill/>
        </p:spPr>
      </p:pic>
    </p:spTree>
    <p:extLst>
      <p:ext uri="{BB962C8B-B14F-4D97-AF65-F5344CB8AC3E}">
        <p14:creationId xmlns:p14="http://schemas.microsoft.com/office/powerpoint/2010/main" xmlns="" val="20893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1"/>
                                        </p:tgtEl>
                                        <p:attrNameLst>
                                          <p:attrName>style.visibility</p:attrName>
                                        </p:attrNameLst>
                                      </p:cBhvr>
                                      <p:to>
                                        <p:strVal val="visible"/>
                                      </p:to>
                                    </p:set>
                                    <p:animEffect transition="in" filter="blinds(horizontal)">
                                      <p:cBhvr>
                                        <p:cTn id="7" dur="500"/>
                                        <p:tgtEl>
                                          <p:spTgt spid="83971"/>
                                        </p:tgtEl>
                                      </p:cBhvr>
                                    </p:animEffect>
                                  </p:childTnLst>
                                </p:cTn>
                              </p:par>
                              <p:par>
                                <p:cTn id="8" presetID="3" presetClass="entr" presetSubtype="10" fill="hold" nodeType="withEffect">
                                  <p:stCondLst>
                                    <p:cond delay="0"/>
                                  </p:stCondLst>
                                  <p:childTnLst>
                                    <p:set>
                                      <p:cBhvr>
                                        <p:cTn id="9" dur="1" fill="hold">
                                          <p:stCondLst>
                                            <p:cond delay="0"/>
                                          </p:stCondLst>
                                        </p:cTn>
                                        <p:tgtEl>
                                          <p:spTgt spid="83972"/>
                                        </p:tgtEl>
                                        <p:attrNameLst>
                                          <p:attrName>style.visibility</p:attrName>
                                        </p:attrNameLst>
                                      </p:cBhvr>
                                      <p:to>
                                        <p:strVal val="visible"/>
                                      </p:to>
                                    </p:set>
                                    <p:animEffect transition="in" filter="blinds(horizontal)">
                                      <p:cBhvr>
                                        <p:cTn id="10" dur="500"/>
                                        <p:tgtEl>
                                          <p:spTgt spid="83972"/>
                                        </p:tgtEl>
                                      </p:cBhvr>
                                    </p:animEffect>
                                  </p:childTnLst>
                                </p:cTn>
                              </p:par>
                              <p:par>
                                <p:cTn id="11" presetID="3" presetClass="entr" presetSubtype="10" fill="hold" nodeType="withEffect">
                                  <p:stCondLst>
                                    <p:cond delay="0"/>
                                  </p:stCondLst>
                                  <p:childTnLst>
                                    <p:set>
                                      <p:cBhvr>
                                        <p:cTn id="12" dur="1" fill="hold">
                                          <p:stCondLst>
                                            <p:cond delay="0"/>
                                          </p:stCondLst>
                                        </p:cTn>
                                        <p:tgtEl>
                                          <p:spTgt spid="83973"/>
                                        </p:tgtEl>
                                        <p:attrNameLst>
                                          <p:attrName>style.visibility</p:attrName>
                                        </p:attrNameLst>
                                      </p:cBhvr>
                                      <p:to>
                                        <p:strVal val="visible"/>
                                      </p:to>
                                    </p:set>
                                    <p:animEffect transition="in" filter="blinds(horizontal)">
                                      <p:cBhvr>
                                        <p:cTn id="13" dur="500"/>
                                        <p:tgtEl>
                                          <p:spTgt spid="83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1" descr="C:\Documents and Settings\Administrator\Application Data\Tencent\Users\173692760\QQ\WinTemp\RichOle\O_4OLE}CP(1]8R8_793AV0H.png"/>
          <p:cNvPicPr>
            <a:picLocks noChangeAspect="1" noChangeArrowheads="1"/>
          </p:cNvPicPr>
          <p:nvPr/>
        </p:nvPicPr>
        <p:blipFill>
          <a:blip r:embed="rId2" cstate="print"/>
          <a:srcRect/>
          <a:stretch>
            <a:fillRect/>
          </a:stretch>
        </p:blipFill>
        <p:spPr bwMode="auto">
          <a:xfrm>
            <a:off x="74223" y="144017"/>
            <a:ext cx="4353761" cy="3212975"/>
          </a:xfrm>
          <a:prstGeom prst="rect">
            <a:avLst/>
          </a:prstGeom>
          <a:noFill/>
        </p:spPr>
      </p:pic>
      <p:pic>
        <p:nvPicPr>
          <p:cNvPr id="118786" name="Picture 2"/>
          <p:cNvPicPr>
            <a:picLocks noChangeAspect="1" noChangeArrowheads="1"/>
          </p:cNvPicPr>
          <p:nvPr/>
        </p:nvPicPr>
        <p:blipFill>
          <a:blip r:embed="rId3" cstate="print"/>
          <a:srcRect/>
          <a:stretch>
            <a:fillRect/>
          </a:stretch>
        </p:blipFill>
        <p:spPr bwMode="auto">
          <a:xfrm>
            <a:off x="4572000" y="96839"/>
            <a:ext cx="4248472" cy="3188145"/>
          </a:xfrm>
          <a:prstGeom prst="rect">
            <a:avLst/>
          </a:prstGeom>
          <a:noFill/>
          <a:ln w="9525">
            <a:noFill/>
            <a:miter lim="800000"/>
            <a:headEnd/>
            <a:tailEnd/>
          </a:ln>
        </p:spPr>
      </p:pic>
      <p:pic>
        <p:nvPicPr>
          <p:cNvPr id="9" name="Picture 1" descr="C:\Users\Administrator\AppData\Roaming\Tencent\Users\173692760\QQ\WinTemp\RichOle\G[AXL9O]U`P$A)VPIP9MGX9.png"/>
          <p:cNvPicPr>
            <a:picLocks noChangeAspect="1" noChangeArrowheads="1"/>
          </p:cNvPicPr>
          <p:nvPr/>
        </p:nvPicPr>
        <p:blipFill>
          <a:blip r:embed="rId4" cstate="print"/>
          <a:srcRect/>
          <a:stretch>
            <a:fillRect/>
          </a:stretch>
        </p:blipFill>
        <p:spPr bwMode="auto">
          <a:xfrm>
            <a:off x="251520" y="3645024"/>
            <a:ext cx="4392488" cy="2819059"/>
          </a:xfrm>
          <a:prstGeom prst="rect">
            <a:avLst/>
          </a:prstGeom>
          <a:noFill/>
        </p:spPr>
      </p:pic>
      <p:sp>
        <p:nvSpPr>
          <p:cNvPr id="10" name="矩形 9"/>
          <p:cNvSpPr/>
          <p:nvPr/>
        </p:nvSpPr>
        <p:spPr>
          <a:xfrm>
            <a:off x="5004048" y="4293096"/>
            <a:ext cx="3456384" cy="1569660"/>
          </a:xfrm>
          <a:prstGeom prst="rect">
            <a:avLst/>
          </a:prstGeom>
          <a:solidFill>
            <a:schemeClr val="accent6">
              <a:lumMod val="20000"/>
              <a:lumOff val="80000"/>
            </a:schemeClr>
          </a:solidFill>
        </p:spPr>
        <p:txBody>
          <a:bodyPr wrap="square">
            <a:spAutoFit/>
          </a:bodyPr>
          <a:lstStyle/>
          <a:p>
            <a:pPr algn="ctr">
              <a:lnSpc>
                <a:spcPct val="150000"/>
              </a:lnSpc>
            </a:pPr>
            <a:r>
              <a:rPr lang="zh-CN" altLang="en-US" sz="3200" b="1" dirty="0" smtClean="0"/>
              <a:t>先扶后放策略</a:t>
            </a:r>
            <a:endParaRPr lang="en-US" altLang="zh-CN" sz="3200" b="1" dirty="0" smtClean="0"/>
          </a:p>
          <a:p>
            <a:pPr algn="ctr">
              <a:lnSpc>
                <a:spcPct val="150000"/>
              </a:lnSpc>
            </a:pPr>
            <a:r>
              <a:rPr lang="zh-CN" altLang="en-US" sz="3200" b="1" dirty="0" smtClean="0"/>
              <a:t>掌握</a:t>
            </a:r>
            <a:r>
              <a:rPr lang="zh-CN" altLang="en-US" sz="3200" b="1" dirty="0" smtClean="0">
                <a:solidFill>
                  <a:srgbClr val="FF0000"/>
                </a:solidFill>
              </a:rPr>
              <a:t>比较</a:t>
            </a:r>
            <a:r>
              <a:rPr lang="zh-CN" altLang="en-US" sz="3200" b="1" dirty="0" smtClean="0"/>
              <a:t>方法</a:t>
            </a:r>
            <a:endParaRPr lang="zh-CN" altLang="en-US" sz="3200" b="1" dirty="0"/>
          </a:p>
        </p:txBody>
      </p:sp>
    </p:spTree>
    <p:extLst>
      <p:ext uri="{BB962C8B-B14F-4D97-AF65-F5344CB8AC3E}">
        <p14:creationId xmlns:p14="http://schemas.microsoft.com/office/powerpoint/2010/main" xmlns="" val="389204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blinds(horizontal)">
                                      <p:cBhvr>
                                        <p:cTn id="7" dur="500"/>
                                        <p:tgtEl>
                                          <p:spTgt spid="1187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2.</a:t>
            </a:r>
            <a:r>
              <a:rPr lang="zh-CN" altLang="en-US" sz="4000" b="1" dirty="0" smtClean="0"/>
              <a:t>起点和终点</a:t>
            </a:r>
          </a:p>
        </p:txBody>
      </p:sp>
      <p:sp>
        <p:nvSpPr>
          <p:cNvPr id="8" name="矩形 7"/>
          <p:cNvSpPr/>
          <p:nvPr/>
        </p:nvSpPr>
        <p:spPr>
          <a:xfrm>
            <a:off x="4716016" y="2060848"/>
            <a:ext cx="4427984"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起点和起跳线有</a:t>
            </a:r>
            <a:endParaRPr lang="en-US" altLang="zh-CN" sz="3600" b="1" dirty="0" smtClean="0"/>
          </a:p>
          <a:p>
            <a:pPr>
              <a:lnSpc>
                <a:spcPct val="150000"/>
              </a:lnSpc>
            </a:pPr>
            <a:r>
              <a:rPr lang="zh-CN" altLang="en-US" sz="3600" b="1" dirty="0" smtClean="0"/>
              <a:t>什么联系和区别？</a:t>
            </a:r>
            <a:endParaRPr lang="en-US" altLang="zh-CN" sz="3600" b="1" dirty="0" smtClean="0"/>
          </a:p>
          <a:p>
            <a:pPr>
              <a:lnSpc>
                <a:spcPct val="150000"/>
              </a:lnSpc>
            </a:pPr>
            <a:r>
              <a:rPr lang="en-US" altLang="zh-CN" sz="3600" b="1" dirty="0" smtClean="0"/>
              <a:t>*</a:t>
            </a:r>
            <a:r>
              <a:rPr lang="zh-CN" altLang="en-US" sz="3600" b="1" dirty="0" smtClean="0"/>
              <a:t>终点定在哪里？</a:t>
            </a:r>
            <a:endParaRPr lang="en-US" altLang="zh-CN" sz="3600" b="1" dirty="0" smtClean="0"/>
          </a:p>
          <a:p>
            <a:pPr>
              <a:lnSpc>
                <a:spcPct val="150000"/>
              </a:lnSpc>
            </a:pPr>
            <a:r>
              <a:rPr lang="en-US" altLang="zh-CN" sz="3600" b="1" dirty="0" smtClean="0"/>
              <a:t>*</a:t>
            </a:r>
            <a:r>
              <a:rPr lang="zh-CN" altLang="en-US" sz="3600" b="1" dirty="0" smtClean="0"/>
              <a:t>纸带怎么用？</a:t>
            </a:r>
            <a:endParaRPr lang="en-US" altLang="zh-CN" sz="3600" b="1" dirty="0" smtClean="0"/>
          </a:p>
          <a:p>
            <a:pPr>
              <a:lnSpc>
                <a:spcPct val="150000"/>
              </a:lnSpc>
            </a:pPr>
            <a:r>
              <a:rPr lang="en-US" altLang="zh-CN" sz="3600" b="1" dirty="0" smtClean="0"/>
              <a:t>*</a:t>
            </a:r>
            <a:r>
              <a:rPr lang="zh-CN" altLang="en-US" sz="3600" b="1" dirty="0" smtClean="0"/>
              <a:t>怎么折纸蛙？</a:t>
            </a:r>
            <a:endParaRPr lang="zh-CN" altLang="en-US" sz="3600" dirty="0"/>
          </a:p>
        </p:txBody>
      </p:sp>
      <p:sp>
        <p:nvSpPr>
          <p:cNvPr id="9" name="矩形 8"/>
          <p:cNvSpPr/>
          <p:nvPr/>
        </p:nvSpPr>
        <p:spPr>
          <a:xfrm>
            <a:off x="5364088" y="1196752"/>
            <a:ext cx="3779912" cy="646331"/>
          </a:xfrm>
          <a:prstGeom prst="rect">
            <a:avLst/>
          </a:prstGeom>
        </p:spPr>
        <p:txBody>
          <a:bodyPr wrap="square">
            <a:spAutoFit/>
          </a:bodyPr>
          <a:lstStyle/>
          <a:p>
            <a:r>
              <a:rPr lang="zh-CN" altLang="en-US" sz="3600" b="1" dirty="0" smtClean="0"/>
              <a:t>备课思考</a:t>
            </a:r>
            <a:endParaRPr lang="zh-CN" altLang="en-US" sz="3600" b="1" dirty="0"/>
          </a:p>
        </p:txBody>
      </p:sp>
      <p:pic>
        <p:nvPicPr>
          <p:cNvPr id="121858" name="Picture 2"/>
          <p:cNvPicPr>
            <a:picLocks noChangeAspect="1" noChangeArrowheads="1"/>
          </p:cNvPicPr>
          <p:nvPr/>
        </p:nvPicPr>
        <p:blipFill>
          <a:blip r:embed="rId2" cstate="print"/>
          <a:srcRect/>
          <a:stretch>
            <a:fillRect/>
          </a:stretch>
        </p:blipFill>
        <p:spPr bwMode="auto">
          <a:xfrm>
            <a:off x="467544" y="1196752"/>
            <a:ext cx="3914775" cy="5172075"/>
          </a:xfrm>
          <a:prstGeom prst="rect">
            <a:avLst/>
          </a:prstGeom>
          <a:noFill/>
          <a:ln w="9525">
            <a:noFill/>
            <a:miter lim="800000"/>
            <a:headEnd/>
            <a:tailEnd/>
          </a:ln>
        </p:spPr>
      </p:pic>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s_2"/>
          <p:cNvSpPr>
            <a:spLocks/>
          </p:cNvSpPr>
          <p:nvPr>
            <p:custDataLst>
              <p:tags r:id="rId1"/>
            </p:custDataLst>
          </p:nvPr>
        </p:nvSpPr>
        <p:spPr bwMode="auto">
          <a:xfrm>
            <a:off x="827584" y="2060848"/>
            <a:ext cx="2232248" cy="3816424"/>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accent1"/>
          </a:solidFill>
          <a:ln>
            <a:noFill/>
          </a:ln>
          <a:extLst/>
        </p:spPr>
        <p:txBody>
          <a:bodyPr wrap="square" lIns="0" tIns="0" rIns="0" bIns="1152000" anchor="ctr">
            <a:noAutofit/>
            <a:scene3d>
              <a:camera prst="orthographicFront"/>
              <a:lightRig rig="threePt" dir="t"/>
            </a:scene3d>
            <a:sp3d contourW="12700">
              <a:contourClr>
                <a:srgbClr val="FFFFFF"/>
              </a:contourClr>
            </a:sp3d>
          </a:bodyPr>
          <a:lstStyle/>
          <a:p>
            <a:pPr algn="ctr">
              <a:defRPr/>
            </a:pPr>
            <a:r>
              <a:rPr lang="zh-CN" altLang="en-US" sz="4000" b="1" dirty="0" smtClean="0">
                <a:solidFill>
                  <a:schemeClr val="accent2"/>
                </a:solidFill>
                <a:latin typeface="微软雅黑" panose="020B0503020204020204" pitchFamily="34" charset="-122"/>
                <a:ea typeface="微软雅黑" panose="020B0503020204020204" pitchFamily="34" charset="-122"/>
              </a:rPr>
              <a:t>提纲</a:t>
            </a:r>
            <a:endParaRPr lang="zh-CN" altLang="en-US" sz="4000" b="1" dirty="0">
              <a:solidFill>
                <a:schemeClr val="accent2"/>
              </a:solidFill>
              <a:latin typeface="微软雅黑" panose="020B0503020204020204" pitchFamily="34" charset="-122"/>
              <a:ea typeface="微软雅黑" panose="020B0503020204020204" pitchFamily="34" charset="-122"/>
            </a:endParaRPr>
          </a:p>
        </p:txBody>
      </p:sp>
      <p:sp>
        <p:nvSpPr>
          <p:cNvPr id="14" name="MH_Entry_1">
            <a:hlinkClick r:id="rId12" action="ppaction://hlinksldjump"/>
          </p:cNvPr>
          <p:cNvSpPr txBox="1"/>
          <p:nvPr>
            <p:custDataLst>
              <p:tags r:id="rId2"/>
            </p:custDataLst>
          </p:nvPr>
        </p:nvSpPr>
        <p:spPr>
          <a:xfrm flipH="1">
            <a:off x="4716015" y="1190000"/>
            <a:ext cx="4319464"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endParaRPr lang="zh-CN" altLang="en-US" sz="4000" b="1" dirty="0">
              <a:latin typeface="楷体_GB2312" pitchFamily="49" charset="-122"/>
              <a:ea typeface="楷体_GB2312" pitchFamily="49" charset="-122"/>
            </a:endParaRPr>
          </a:p>
        </p:txBody>
      </p:sp>
      <p:sp>
        <p:nvSpPr>
          <p:cNvPr id="15" name="MH_Entry_2">
            <a:hlinkClick r:id="rId13" action="ppaction://hlinksldjump"/>
          </p:cNvPr>
          <p:cNvSpPr txBox="1"/>
          <p:nvPr>
            <p:custDataLst>
              <p:tags r:id="rId3"/>
            </p:custDataLst>
          </p:nvPr>
        </p:nvSpPr>
        <p:spPr>
          <a:xfrm flipH="1">
            <a:off x="5888936" y="2698361"/>
            <a:ext cx="3255063"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整体剖析</a:t>
            </a:r>
            <a:endParaRPr lang="zh-CN" altLang="en-US" sz="4000" b="1" dirty="0">
              <a:latin typeface="楷体_GB2312" pitchFamily="49" charset="-122"/>
              <a:ea typeface="楷体_GB2312" pitchFamily="49" charset="-122"/>
            </a:endParaRPr>
          </a:p>
        </p:txBody>
      </p:sp>
      <p:sp>
        <p:nvSpPr>
          <p:cNvPr id="16" name="MH_Others_1"/>
          <p:cNvSpPr/>
          <p:nvPr>
            <p:custDataLst>
              <p:tags r:id="rId4"/>
            </p:custDataLst>
          </p:nvPr>
        </p:nvSpPr>
        <p:spPr>
          <a:xfrm rot="8460764" flipH="1">
            <a:off x="9416" y="1105318"/>
            <a:ext cx="5448924" cy="5466836"/>
          </a:xfrm>
          <a:prstGeom prst="arc">
            <a:avLst>
              <a:gd name="adj1" fmla="val 13847484"/>
              <a:gd name="adj2" fmla="val 3075589"/>
            </a:avLst>
          </a:prstGeom>
          <a:ln w="508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MH_Number_1">
            <a:hlinkClick r:id="rId12" action="ppaction://hlinksldjump"/>
          </p:cNvPr>
          <p:cNvSpPr/>
          <p:nvPr>
            <p:custDataLst>
              <p:tags r:id="rId5"/>
            </p:custDataLst>
          </p:nvPr>
        </p:nvSpPr>
        <p:spPr>
          <a:xfrm rot="10800000" flipH="1" flipV="1">
            <a:off x="3923928" y="1262008"/>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1</a:t>
            </a:r>
            <a:endParaRPr lang="zh-CN" altLang="en-US" sz="2000" b="1" dirty="0">
              <a:solidFill>
                <a:srgbClr val="FFFFFF"/>
              </a:solidFill>
              <a:ea typeface="华文细黑" panose="02010600040101010101" pitchFamily="2" charset="-122"/>
            </a:endParaRPr>
          </a:p>
        </p:txBody>
      </p:sp>
      <p:sp>
        <p:nvSpPr>
          <p:cNvPr id="17" name="MH_Number_1">
            <a:hlinkClick r:id="rId12" action="ppaction://hlinksldjump"/>
          </p:cNvPr>
          <p:cNvSpPr/>
          <p:nvPr>
            <p:custDataLst>
              <p:tags r:id="rId6"/>
            </p:custDataLst>
          </p:nvPr>
        </p:nvSpPr>
        <p:spPr>
          <a:xfrm rot="10800000" flipH="1" flipV="1">
            <a:off x="5076056" y="2777121"/>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2</a:t>
            </a:r>
            <a:endParaRPr lang="zh-CN" altLang="en-US" sz="2000" b="1" dirty="0">
              <a:solidFill>
                <a:srgbClr val="FFFFFF"/>
              </a:solidFill>
              <a:ea typeface="华文细黑" panose="02010600040101010101" pitchFamily="2" charset="-122"/>
            </a:endParaRPr>
          </a:p>
        </p:txBody>
      </p:sp>
      <p:sp>
        <p:nvSpPr>
          <p:cNvPr id="18" name="MH_Entry_2">
            <a:hlinkClick r:id="rId13" action="ppaction://hlinksldjump"/>
          </p:cNvPr>
          <p:cNvSpPr txBox="1"/>
          <p:nvPr>
            <p:custDataLst>
              <p:tags r:id="rId7"/>
            </p:custDataLst>
          </p:nvPr>
        </p:nvSpPr>
        <p:spPr>
          <a:xfrm flipH="1">
            <a:off x="5744922" y="4502368"/>
            <a:ext cx="3183055"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每课讲解</a:t>
            </a:r>
            <a:endParaRPr lang="zh-CN" altLang="en-US" sz="4000" b="1" dirty="0">
              <a:latin typeface="楷体_GB2312" pitchFamily="49" charset="-122"/>
              <a:ea typeface="楷体_GB2312" pitchFamily="49" charset="-122"/>
            </a:endParaRPr>
          </a:p>
        </p:txBody>
      </p:sp>
      <p:sp>
        <p:nvSpPr>
          <p:cNvPr id="19" name="MH_Number_1">
            <a:hlinkClick r:id="rId12" action="ppaction://hlinksldjump"/>
          </p:cNvPr>
          <p:cNvSpPr/>
          <p:nvPr>
            <p:custDataLst>
              <p:tags r:id="rId8"/>
            </p:custDataLst>
          </p:nvPr>
        </p:nvSpPr>
        <p:spPr>
          <a:xfrm rot="10800000" flipH="1" flipV="1">
            <a:off x="4932041" y="4515872"/>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3</a:t>
            </a:r>
            <a:endParaRPr lang="zh-CN" altLang="en-US" sz="2000" b="1" dirty="0">
              <a:solidFill>
                <a:srgbClr val="FFFFFF"/>
              </a:solidFill>
              <a:ea typeface="华文细黑" panose="02010600040101010101" pitchFamily="2" charset="-122"/>
            </a:endParaRPr>
          </a:p>
        </p:txBody>
      </p:sp>
      <p:sp>
        <p:nvSpPr>
          <p:cNvPr id="20" name="MH_Entry_2">
            <a:hlinkClick r:id="rId13" action="ppaction://hlinksldjump"/>
          </p:cNvPr>
          <p:cNvSpPr txBox="1"/>
          <p:nvPr>
            <p:custDataLst>
              <p:tags r:id="rId9"/>
            </p:custDataLst>
          </p:nvPr>
        </p:nvSpPr>
        <p:spPr>
          <a:xfrm flipH="1">
            <a:off x="4485289" y="5661248"/>
            <a:ext cx="3183055" cy="798840"/>
          </a:xfrm>
          <a:prstGeom prst="rect">
            <a:avLst/>
          </a:prstGeom>
          <a:noFill/>
        </p:spPr>
        <p:txBody>
          <a:bodyPr wrap="square" rtlCol="0" anchor="ctr" anchorCtr="0">
            <a:normAutofit/>
          </a:bodyPr>
          <a:lstStyle/>
          <a:p>
            <a:r>
              <a:rPr lang="en-US" altLang="zh-CN" sz="4000" b="1" dirty="0" smtClean="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21" name="MH_Number_1">
            <a:hlinkClick r:id="rId12" action="ppaction://hlinksldjump"/>
          </p:cNvPr>
          <p:cNvSpPr/>
          <p:nvPr>
            <p:custDataLst>
              <p:tags r:id="rId10"/>
            </p:custDataLst>
          </p:nvPr>
        </p:nvSpPr>
        <p:spPr>
          <a:xfrm rot="10800000" flipH="1" flipV="1">
            <a:off x="3779912" y="5812016"/>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4</a:t>
            </a:r>
            <a:endParaRPr lang="zh-CN" altLang="en-US" sz="2000" b="1" dirty="0">
              <a:solidFill>
                <a:srgbClr val="FFFFFF"/>
              </a:solidFill>
              <a:ea typeface="华文细黑" panose="02010600040101010101" pitchFamily="2" charset="-122"/>
            </a:endParaRPr>
          </a:p>
        </p:txBody>
      </p:sp>
      <p:sp>
        <p:nvSpPr>
          <p:cNvPr id="22" name="TextBox 21"/>
          <p:cNvSpPr txBox="1"/>
          <p:nvPr/>
        </p:nvSpPr>
        <p:spPr>
          <a:xfrm>
            <a:off x="0" y="116632"/>
            <a:ext cx="9144000" cy="707886"/>
          </a:xfrm>
          <a:prstGeom prst="rect">
            <a:avLst/>
          </a:prstGeom>
          <a:noFill/>
        </p:spPr>
        <p:txBody>
          <a:bodyPr wrap="square" rtlCol="0">
            <a:spAutoFit/>
          </a:bodyPr>
          <a:lstStyle/>
          <a:p>
            <a:pPr lvl="0" algn="ctr"/>
            <a:r>
              <a:rPr lang="zh-CN" altLang="en-US" sz="4000" b="1" dirty="0" smtClean="0">
                <a:solidFill>
                  <a:srgbClr val="FF0000"/>
                </a:solidFill>
              </a:rPr>
              <a:t>一上</a:t>
            </a:r>
            <a:r>
              <a:rPr lang="en-US" altLang="zh-CN" sz="4000" b="1" dirty="0" smtClean="0">
                <a:solidFill>
                  <a:srgbClr val="FF0000"/>
                </a:solidFill>
              </a:rPr>
              <a:t>《</a:t>
            </a:r>
            <a:r>
              <a:rPr lang="zh-CN" altLang="en-US" sz="4000" b="1" dirty="0" smtClean="0">
                <a:solidFill>
                  <a:srgbClr val="FF0000"/>
                </a:solidFill>
              </a:rPr>
              <a:t>比较与测量</a:t>
            </a:r>
            <a:r>
              <a:rPr lang="en-US" altLang="zh-CN" sz="4000" b="1" dirty="0" smtClean="0">
                <a:solidFill>
                  <a:srgbClr val="FF0000"/>
                </a:solidFill>
              </a:rPr>
              <a:t>》</a:t>
            </a:r>
            <a:r>
              <a:rPr lang="zh-CN" altLang="en-US" sz="4000" b="1" dirty="0" smtClean="0">
                <a:solidFill>
                  <a:srgbClr val="FF0000"/>
                </a:solidFill>
              </a:rPr>
              <a:t>单元解读</a:t>
            </a:r>
            <a:endParaRPr lang="zh-CN" altLang="en-US"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horizontal)">
                                      <p:cBhvr>
                                        <p:cTn id="28" dur="500"/>
                                        <p:tgtEl>
                                          <p:spTgt spid="2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linds(horizont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0" grpId="0" animBg="1"/>
      <p:bldP spid="17" grpId="0" animBg="1"/>
      <p:bldP spid="18" grpId="0"/>
      <p:bldP spid="19" grpId="0" animBg="1"/>
      <p:bldP spid="20" grpId="0"/>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60032" y="2708920"/>
            <a:ext cx="3718322" cy="2576667"/>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800" dirty="0" smtClean="0">
                <a:solidFill>
                  <a:srgbClr val="FF0000"/>
                </a:solidFill>
              </a:rPr>
              <a:t>比较（赛）要公平。</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公平需要共同的起点，</a:t>
            </a:r>
            <a:r>
              <a:rPr lang="zh-CN" altLang="en-US" sz="2800" dirty="0">
                <a:solidFill>
                  <a:srgbClr val="FF0000"/>
                </a:solidFill>
              </a:rPr>
              <a:t>不同的终点</a:t>
            </a:r>
            <a:r>
              <a:rPr lang="zh-CN" altLang="en-US" sz="2800" dirty="0" smtClean="0">
                <a:solidFill>
                  <a:srgbClr val="FF0000"/>
                </a:solidFill>
              </a:rPr>
              <a:t>是比较</a:t>
            </a:r>
            <a:r>
              <a:rPr lang="zh-CN" altLang="en-US" sz="2800" dirty="0">
                <a:solidFill>
                  <a:srgbClr val="FF0000"/>
                </a:solidFill>
              </a:rPr>
              <a:t>的不同结果</a:t>
            </a:r>
            <a:r>
              <a:rPr lang="zh-CN" altLang="en-US" dirty="0" smtClean="0">
                <a:solidFill>
                  <a:srgbClr val="FF0000"/>
                </a:solidFill>
              </a:rPr>
              <a:t>。</a:t>
            </a:r>
            <a:endParaRPr lang="zh-CN" altLang="en-US" dirty="0">
              <a:solidFill>
                <a:srgbClr val="FF0000"/>
              </a:solidFill>
            </a:endParaRPr>
          </a:p>
        </p:txBody>
      </p:sp>
      <p:pic>
        <p:nvPicPr>
          <p:cNvPr id="117761" name="Picture 1"/>
          <p:cNvPicPr>
            <a:picLocks noChangeAspect="1" noChangeArrowheads="1"/>
          </p:cNvPicPr>
          <p:nvPr/>
        </p:nvPicPr>
        <p:blipFill>
          <a:blip r:embed="rId2" cstate="print"/>
          <a:srcRect/>
          <a:stretch>
            <a:fillRect/>
          </a:stretch>
        </p:blipFill>
        <p:spPr bwMode="auto">
          <a:xfrm>
            <a:off x="395536" y="1484784"/>
            <a:ext cx="3676650" cy="4914900"/>
          </a:xfrm>
          <a:prstGeom prst="rect">
            <a:avLst/>
          </a:prstGeom>
          <a:noFill/>
          <a:ln w="9525">
            <a:noFill/>
            <a:miter lim="800000"/>
            <a:headEnd/>
            <a:tailEnd/>
          </a:ln>
        </p:spPr>
      </p:pic>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2.</a:t>
            </a:r>
            <a:r>
              <a:rPr lang="zh-CN" altLang="en-US" sz="4000" b="1" dirty="0" smtClean="0"/>
              <a:t>起点和终点</a:t>
            </a:r>
          </a:p>
        </p:txBody>
      </p:sp>
      <p:sp>
        <p:nvSpPr>
          <p:cNvPr id="9" name="矩形 8"/>
          <p:cNvSpPr/>
          <p:nvPr/>
        </p:nvSpPr>
        <p:spPr>
          <a:xfrm>
            <a:off x="5364088" y="1340768"/>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203412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2.</a:t>
            </a:r>
            <a:r>
              <a:rPr lang="zh-CN" altLang="en-US" sz="4000" b="1" dirty="0" smtClean="0"/>
              <a:t>起点和终点</a:t>
            </a:r>
            <a:endParaRPr lang="zh-CN" altLang="en-US" sz="4000" dirty="0"/>
          </a:p>
        </p:txBody>
      </p:sp>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932040" y="3284984"/>
            <a:ext cx="4211960" cy="1754326"/>
          </a:xfrm>
          <a:prstGeom prst="rect">
            <a:avLst/>
          </a:prstGeom>
        </p:spPr>
        <p:txBody>
          <a:bodyPr wrap="square">
            <a:spAutoFit/>
          </a:bodyPr>
          <a:lstStyle/>
          <a:p>
            <a:r>
              <a:rPr lang="zh-CN" altLang="en-US" sz="3600" b="1" dirty="0" smtClean="0"/>
              <a:t>折纸蛙</a:t>
            </a:r>
            <a:endParaRPr lang="en-US" altLang="zh-CN" sz="3600" b="1" dirty="0" smtClean="0"/>
          </a:p>
          <a:p>
            <a:endParaRPr lang="en-US" altLang="zh-CN" sz="3600" b="1" dirty="0" smtClean="0"/>
          </a:p>
          <a:p>
            <a:r>
              <a:rPr lang="zh-CN" altLang="en-US" sz="3600" b="1" dirty="0" smtClean="0"/>
              <a:t>塑料蛙跳远</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cstate="print"/>
          <a:srcRect/>
          <a:stretch>
            <a:fillRect/>
          </a:stretch>
        </p:blipFill>
        <p:spPr bwMode="auto">
          <a:xfrm>
            <a:off x="0" y="1514003"/>
            <a:ext cx="4572000" cy="3427165"/>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4860032" y="1514003"/>
            <a:ext cx="4283968" cy="3347578"/>
          </a:xfrm>
          <a:prstGeom prst="rect">
            <a:avLst/>
          </a:prstGeom>
          <a:noFill/>
          <a:ln w="9525">
            <a:noFill/>
            <a:miter lim="800000"/>
            <a:headEnd/>
            <a:tailEnd/>
          </a:ln>
          <a:effectLst/>
        </p:spPr>
      </p:pic>
      <p:sp>
        <p:nvSpPr>
          <p:cNvPr id="11" name="矩形 10"/>
          <p:cNvSpPr/>
          <p:nvPr/>
        </p:nvSpPr>
        <p:spPr>
          <a:xfrm>
            <a:off x="0" y="548680"/>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sp>
        <p:nvSpPr>
          <p:cNvPr id="5" name="矩形 4"/>
          <p:cNvSpPr/>
          <p:nvPr/>
        </p:nvSpPr>
        <p:spPr>
          <a:xfrm>
            <a:off x="0" y="5517232"/>
            <a:ext cx="9144000" cy="646331"/>
          </a:xfrm>
          <a:prstGeom prst="rect">
            <a:avLst/>
          </a:prstGeom>
        </p:spPr>
        <p:txBody>
          <a:bodyPr wrap="square">
            <a:spAutoFit/>
          </a:bodyPr>
          <a:lstStyle/>
          <a:p>
            <a:pPr algn="ctr"/>
            <a:r>
              <a:rPr lang="zh-CN" altLang="en-US" sz="3600" b="1" dirty="0" smtClean="0"/>
              <a:t>跳偏了怎么办？用身体哪部分作为终点？</a:t>
            </a:r>
            <a:endParaRPr lang="zh-CN" altLang="en-US" sz="3600" b="1" dirty="0"/>
          </a:p>
        </p:txBody>
      </p:sp>
    </p:spTree>
    <p:extLst>
      <p:ext uri="{BB962C8B-B14F-4D97-AF65-F5344CB8AC3E}">
        <p14:creationId xmlns:p14="http://schemas.microsoft.com/office/powerpoint/2010/main" xmlns="" val="218932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1"/>
          <p:cNvPicPr>
            <a:picLocks noChangeAspect="1" noChangeArrowheads="1"/>
          </p:cNvPicPr>
          <p:nvPr/>
        </p:nvPicPr>
        <p:blipFill>
          <a:blip r:embed="rId2" cstate="print"/>
          <a:srcRect/>
          <a:stretch>
            <a:fillRect/>
          </a:stretch>
        </p:blipFill>
        <p:spPr bwMode="auto">
          <a:xfrm>
            <a:off x="323528" y="1124744"/>
            <a:ext cx="3943350" cy="5410200"/>
          </a:xfrm>
          <a:prstGeom prst="rect">
            <a:avLst/>
          </a:prstGeom>
          <a:noFill/>
          <a:ln w="9525">
            <a:noFill/>
            <a:miter lim="800000"/>
            <a:headEnd/>
            <a:tailEnd/>
          </a:ln>
        </p:spPr>
      </p:pic>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3.</a:t>
            </a:r>
            <a:r>
              <a:rPr lang="zh-CN" altLang="en-US" sz="4000" b="1" dirty="0" smtClean="0"/>
              <a:t>用手来测量</a:t>
            </a:r>
          </a:p>
        </p:txBody>
      </p:sp>
      <p:sp>
        <p:nvSpPr>
          <p:cNvPr id="9" name="矩形 8"/>
          <p:cNvSpPr/>
          <p:nvPr/>
        </p:nvSpPr>
        <p:spPr>
          <a:xfrm>
            <a:off x="4716016" y="2060848"/>
            <a:ext cx="4427984"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什么是一</a:t>
            </a:r>
            <a:r>
              <a:rPr lang="zh-CN" altLang="zh-CN" sz="3600" b="1" dirty="0" smtClean="0"/>
              <a:t>拃</a:t>
            </a:r>
            <a:r>
              <a:rPr lang="zh-CN" altLang="en-US" sz="3600" b="1" dirty="0" smtClean="0"/>
              <a:t>？</a:t>
            </a:r>
            <a:endParaRPr lang="en-US" altLang="zh-CN" sz="3600" b="1" dirty="0" smtClean="0"/>
          </a:p>
          <a:p>
            <a:pPr>
              <a:lnSpc>
                <a:spcPct val="150000"/>
              </a:lnSpc>
            </a:pPr>
            <a:r>
              <a:rPr lang="en-US" altLang="zh-CN" sz="3600" b="1" dirty="0" smtClean="0"/>
              <a:t>*</a:t>
            </a:r>
            <a:r>
              <a:rPr lang="zh-CN" altLang="en-US" sz="3600" b="1" dirty="0" smtClean="0"/>
              <a:t>不是整</a:t>
            </a:r>
            <a:r>
              <a:rPr lang="zh-CN" altLang="zh-CN" sz="3600" b="1" dirty="0" smtClean="0"/>
              <a:t>拃</a:t>
            </a:r>
            <a:r>
              <a:rPr lang="zh-CN" altLang="en-US" sz="3600" b="1" dirty="0" smtClean="0"/>
              <a:t>怎么办？</a:t>
            </a:r>
            <a:endParaRPr lang="en-US" altLang="zh-CN" sz="3600" b="1" dirty="0" smtClean="0"/>
          </a:p>
          <a:p>
            <a:pPr>
              <a:lnSpc>
                <a:spcPct val="150000"/>
              </a:lnSpc>
            </a:pPr>
            <a:r>
              <a:rPr lang="en-US" altLang="zh-CN" sz="3600" b="1" dirty="0" smtClean="0"/>
              <a:t>*</a:t>
            </a:r>
            <a:r>
              <a:rPr lang="zh-CN" altLang="en-US" sz="3600" b="1" dirty="0" smtClean="0"/>
              <a:t>用</a:t>
            </a:r>
            <a:r>
              <a:rPr lang="zh-CN" altLang="zh-CN" sz="3600" b="1" dirty="0" smtClean="0"/>
              <a:t>拃</a:t>
            </a:r>
            <a:r>
              <a:rPr lang="zh-CN" altLang="en-US" sz="3600" b="1" dirty="0" smtClean="0"/>
              <a:t>测量时要注意些什么？</a:t>
            </a:r>
            <a:endParaRPr lang="en-US" altLang="zh-CN" sz="3600" b="1" dirty="0" smtClean="0"/>
          </a:p>
          <a:p>
            <a:pPr>
              <a:lnSpc>
                <a:spcPct val="150000"/>
              </a:lnSpc>
            </a:pPr>
            <a:r>
              <a:rPr lang="en-US" altLang="zh-CN" sz="3600" b="1" dirty="0" smtClean="0"/>
              <a:t>*</a:t>
            </a:r>
            <a:r>
              <a:rPr lang="zh-CN" altLang="zh-CN" sz="3600" b="1" dirty="0" smtClean="0"/>
              <a:t>拃</a:t>
            </a:r>
            <a:r>
              <a:rPr lang="zh-CN" altLang="en-US" sz="3600" b="1" dirty="0" smtClean="0"/>
              <a:t>的优点和不足？</a:t>
            </a:r>
            <a:endParaRPr lang="zh-CN" altLang="en-US" sz="3600" dirty="0"/>
          </a:p>
        </p:txBody>
      </p:sp>
      <p:sp>
        <p:nvSpPr>
          <p:cNvPr id="10" name="矩形 9"/>
          <p:cNvSpPr/>
          <p:nvPr/>
        </p:nvSpPr>
        <p:spPr>
          <a:xfrm>
            <a:off x="5364088" y="1196752"/>
            <a:ext cx="3779912" cy="646331"/>
          </a:xfrm>
          <a:prstGeom prst="rect">
            <a:avLst/>
          </a:prstGeom>
        </p:spPr>
        <p:txBody>
          <a:bodyPr wrap="square">
            <a:spAutoFit/>
          </a:bodyPr>
          <a:lstStyle/>
          <a:p>
            <a:r>
              <a:rPr lang="zh-CN" altLang="en-US" sz="3600" b="1" dirty="0" smtClean="0"/>
              <a:t>备课思考</a:t>
            </a:r>
            <a:endParaRPr lang="zh-CN" altLang="en-US" sz="3600" b="1" dirty="0"/>
          </a:p>
        </p:txBody>
      </p:sp>
    </p:spTree>
    <p:extLst>
      <p:ext uri="{BB962C8B-B14F-4D97-AF65-F5344CB8AC3E}">
        <p14:creationId xmlns:p14="http://schemas.microsoft.com/office/powerpoint/2010/main" xmlns="" val="37547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7944" y="1916832"/>
            <a:ext cx="4824536" cy="4616648"/>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800" dirty="0" smtClean="0">
                <a:solidFill>
                  <a:srgbClr val="FF0000"/>
                </a:solidFill>
              </a:rPr>
              <a:t>有些比较是可以测量的。</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测量的工具有很多，比如手、脚等。</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手有长有短（非标准</a:t>
            </a:r>
            <a:r>
              <a:rPr lang="zh-CN" altLang="en-US" sz="2800" dirty="0">
                <a:solidFill>
                  <a:srgbClr val="FF0000"/>
                </a:solidFill>
              </a:rPr>
              <a:t>的</a:t>
            </a:r>
            <a:r>
              <a:rPr lang="zh-CN" altLang="en-US" sz="2800" dirty="0" smtClean="0">
                <a:solidFill>
                  <a:srgbClr val="FF0000"/>
                </a:solidFill>
              </a:rPr>
              <a:t>测量单位）将</a:t>
            </a:r>
            <a:r>
              <a:rPr lang="zh-CN" altLang="en-US" sz="2800" dirty="0">
                <a:solidFill>
                  <a:srgbClr val="FF0000"/>
                </a:solidFill>
              </a:rPr>
              <a:t>导致结果</a:t>
            </a:r>
            <a:r>
              <a:rPr lang="zh-CN" altLang="en-US" sz="2800" dirty="0" smtClean="0">
                <a:solidFill>
                  <a:srgbClr val="FF0000"/>
                </a:solidFill>
              </a:rPr>
              <a:t>的不同。</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测量中，测量单位要首尾相连不断重复。</a:t>
            </a:r>
            <a:endParaRPr lang="zh-CN" altLang="en-US" sz="2800" dirty="0">
              <a:solidFill>
                <a:srgbClr val="FF0000"/>
              </a:solidFill>
            </a:endParaRPr>
          </a:p>
        </p:txBody>
      </p:sp>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3.</a:t>
            </a:r>
            <a:r>
              <a:rPr lang="zh-CN" altLang="en-US" sz="4000" b="1" dirty="0" smtClean="0"/>
              <a:t>用手来测量</a:t>
            </a:r>
          </a:p>
        </p:txBody>
      </p:sp>
      <p:pic>
        <p:nvPicPr>
          <p:cNvPr id="122881" name="Picture 1" descr="C:\Documents and Settings\Administrator\Application Data\Tencent\Users\173692760\QQ\WinTemp\RichOle\@6KCZZ4H8`P1ZBXH_IK4~7W.png"/>
          <p:cNvPicPr>
            <a:picLocks noChangeAspect="1" noChangeArrowheads="1"/>
          </p:cNvPicPr>
          <p:nvPr/>
        </p:nvPicPr>
        <p:blipFill>
          <a:blip r:embed="rId2" cstate="print"/>
          <a:srcRect/>
          <a:stretch>
            <a:fillRect/>
          </a:stretch>
        </p:blipFill>
        <p:spPr bwMode="auto">
          <a:xfrm>
            <a:off x="467544" y="1412776"/>
            <a:ext cx="3695700" cy="4953000"/>
          </a:xfrm>
          <a:prstGeom prst="rect">
            <a:avLst/>
          </a:prstGeom>
          <a:noFill/>
        </p:spPr>
      </p:pic>
      <p:sp>
        <p:nvSpPr>
          <p:cNvPr id="6" name="矩形 5"/>
          <p:cNvSpPr/>
          <p:nvPr/>
        </p:nvSpPr>
        <p:spPr>
          <a:xfrm>
            <a:off x="5364088" y="1196752"/>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37547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3.</a:t>
            </a:r>
            <a:r>
              <a:rPr lang="zh-CN" altLang="en-US" sz="4000" b="1" dirty="0" smtClean="0"/>
              <a:t>用手来测量</a:t>
            </a:r>
            <a:endParaRPr lang="zh-CN" altLang="en-US" sz="4000" dirty="0"/>
          </a:p>
        </p:txBody>
      </p:sp>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932040" y="3284984"/>
            <a:ext cx="4211960" cy="646331"/>
          </a:xfrm>
          <a:prstGeom prst="rect">
            <a:avLst/>
          </a:prstGeom>
        </p:spPr>
        <p:txBody>
          <a:bodyPr wrap="square">
            <a:spAutoFit/>
          </a:bodyPr>
          <a:lstStyle/>
          <a:p>
            <a:r>
              <a:rPr lang="zh-CN" altLang="en-US" sz="3600" b="1" dirty="0" smtClean="0"/>
              <a:t>桌面长是几</a:t>
            </a:r>
            <a:r>
              <a:rPr lang="zh-CN" altLang="zh-CN" sz="3600" b="1" dirty="0" smtClean="0"/>
              <a:t>拃</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5733256"/>
            <a:ext cx="9144000" cy="646331"/>
          </a:xfrm>
          <a:prstGeom prst="rect">
            <a:avLst/>
          </a:prstGeom>
        </p:spPr>
        <p:txBody>
          <a:bodyPr wrap="square">
            <a:spAutoFit/>
          </a:bodyPr>
          <a:lstStyle/>
          <a:p>
            <a:pPr algn="ctr"/>
            <a:r>
              <a:rPr lang="zh-CN" altLang="en-US" sz="3600" b="1" dirty="0" smtClean="0"/>
              <a:t>测量结果不一样，是什么原因造成的？</a:t>
            </a:r>
            <a:endParaRPr lang="zh-CN" altLang="en-US" sz="3600" b="1" dirty="0"/>
          </a:p>
        </p:txBody>
      </p:sp>
      <p:pic>
        <p:nvPicPr>
          <p:cNvPr id="126979" name="Picture 3"/>
          <p:cNvPicPr>
            <a:picLocks noChangeAspect="1" noChangeArrowheads="1"/>
          </p:cNvPicPr>
          <p:nvPr/>
        </p:nvPicPr>
        <p:blipFill>
          <a:blip r:embed="rId2" cstate="print"/>
          <a:srcRect/>
          <a:stretch>
            <a:fillRect/>
          </a:stretch>
        </p:blipFill>
        <p:spPr bwMode="auto">
          <a:xfrm>
            <a:off x="0" y="1772816"/>
            <a:ext cx="4583757" cy="3531068"/>
          </a:xfrm>
          <a:prstGeom prst="rect">
            <a:avLst/>
          </a:prstGeom>
          <a:noFill/>
          <a:ln w="9525">
            <a:noFill/>
            <a:miter lim="800000"/>
            <a:headEnd/>
            <a:tailEnd/>
          </a:ln>
        </p:spPr>
      </p:pic>
      <p:pic>
        <p:nvPicPr>
          <p:cNvPr id="126980" name="Picture 4"/>
          <p:cNvPicPr>
            <a:picLocks noChangeAspect="1" noChangeArrowheads="1"/>
          </p:cNvPicPr>
          <p:nvPr/>
        </p:nvPicPr>
        <p:blipFill>
          <a:blip r:embed="rId3" cstate="print"/>
          <a:srcRect/>
          <a:stretch>
            <a:fillRect/>
          </a:stretch>
        </p:blipFill>
        <p:spPr bwMode="auto">
          <a:xfrm>
            <a:off x="4648829" y="1772816"/>
            <a:ext cx="4315659" cy="3446261"/>
          </a:xfrm>
          <a:prstGeom prst="rect">
            <a:avLst/>
          </a:prstGeom>
          <a:noFill/>
          <a:ln w="9525">
            <a:noFill/>
            <a:miter lim="800000"/>
            <a:headEnd/>
            <a:tailEnd/>
          </a:ln>
        </p:spPr>
      </p:pic>
      <p:sp>
        <p:nvSpPr>
          <p:cNvPr id="5" name="矩形 4"/>
          <p:cNvSpPr/>
          <p:nvPr/>
        </p:nvSpPr>
        <p:spPr>
          <a:xfrm>
            <a:off x="0" y="548680"/>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4.</a:t>
            </a:r>
            <a:r>
              <a:rPr lang="zh-CN" altLang="en-US" sz="4000" b="1" dirty="0" smtClean="0"/>
              <a:t>用不同的物体测量</a:t>
            </a:r>
          </a:p>
        </p:txBody>
      </p:sp>
      <p:sp>
        <p:nvSpPr>
          <p:cNvPr id="9" name="矩形 8"/>
          <p:cNvSpPr/>
          <p:nvPr/>
        </p:nvSpPr>
        <p:spPr>
          <a:xfrm>
            <a:off x="4716016" y="2060848"/>
            <a:ext cx="4104456"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用物体（回形针、小棒、橡皮）和用手（</a:t>
            </a:r>
            <a:r>
              <a:rPr lang="zh-CN" altLang="zh-CN" sz="3600" b="1" dirty="0" smtClean="0"/>
              <a:t>拃</a:t>
            </a:r>
            <a:r>
              <a:rPr lang="zh-CN" altLang="en-US" sz="3600" b="1" dirty="0" smtClean="0"/>
              <a:t>）测量主要区别是什么？</a:t>
            </a:r>
            <a:endParaRPr lang="en-US" altLang="zh-CN" sz="3600" b="1" dirty="0" smtClean="0"/>
          </a:p>
          <a:p>
            <a:pPr>
              <a:lnSpc>
                <a:spcPct val="150000"/>
              </a:lnSpc>
            </a:pPr>
            <a:r>
              <a:rPr lang="en-US" altLang="zh-CN" sz="3600" b="1" dirty="0" smtClean="0"/>
              <a:t>*</a:t>
            </a:r>
            <a:r>
              <a:rPr lang="zh-CN" altLang="en-US" sz="3600" b="1" dirty="0" smtClean="0"/>
              <a:t>物长短的优缺点？</a:t>
            </a:r>
            <a:endParaRPr lang="zh-CN" altLang="en-US" sz="3600" dirty="0"/>
          </a:p>
        </p:txBody>
      </p:sp>
      <p:sp>
        <p:nvSpPr>
          <p:cNvPr id="10" name="矩形 9"/>
          <p:cNvSpPr/>
          <p:nvPr/>
        </p:nvSpPr>
        <p:spPr>
          <a:xfrm>
            <a:off x="5364088" y="1268760"/>
            <a:ext cx="3779912" cy="646331"/>
          </a:xfrm>
          <a:prstGeom prst="rect">
            <a:avLst/>
          </a:prstGeom>
        </p:spPr>
        <p:txBody>
          <a:bodyPr wrap="square">
            <a:spAutoFit/>
          </a:bodyPr>
          <a:lstStyle/>
          <a:p>
            <a:r>
              <a:rPr lang="zh-CN" altLang="en-US" sz="3600" b="1" dirty="0" smtClean="0"/>
              <a:t>备课思考</a:t>
            </a:r>
            <a:endParaRPr lang="zh-CN" altLang="en-US" sz="3600" b="1" dirty="0"/>
          </a:p>
        </p:txBody>
      </p:sp>
      <p:pic>
        <p:nvPicPr>
          <p:cNvPr id="6" name="Picture 1"/>
          <p:cNvPicPr>
            <a:picLocks noChangeAspect="1" noChangeArrowheads="1"/>
          </p:cNvPicPr>
          <p:nvPr/>
        </p:nvPicPr>
        <p:blipFill>
          <a:blip r:embed="rId2" cstate="print"/>
          <a:srcRect/>
          <a:stretch>
            <a:fillRect/>
          </a:stretch>
        </p:blipFill>
        <p:spPr bwMode="auto">
          <a:xfrm>
            <a:off x="323528" y="1340768"/>
            <a:ext cx="4019550" cy="5114925"/>
          </a:xfrm>
          <a:prstGeom prst="rect">
            <a:avLst/>
          </a:prstGeom>
          <a:noFill/>
          <a:ln w="9525">
            <a:noFill/>
            <a:miter lim="800000"/>
            <a:headEnd/>
            <a:tailEnd/>
          </a:ln>
        </p:spPr>
      </p:pic>
    </p:spTree>
    <p:extLst>
      <p:ext uri="{BB962C8B-B14F-4D97-AF65-F5344CB8AC3E}">
        <p14:creationId xmlns:p14="http://schemas.microsoft.com/office/powerpoint/2010/main" xmlns="" val="37547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427984" y="1700808"/>
            <a:ext cx="4572000" cy="4792659"/>
          </a:xfrm>
          <a:prstGeom prst="rect">
            <a:avLst/>
          </a:prstGeom>
        </p:spPr>
        <p:txBody>
          <a:bodyPr>
            <a:spAutoFit/>
          </a:bodyPr>
          <a:lstStyle/>
          <a:p>
            <a:endParaRPr lang="en-US" altLang="zh-CN" dirty="0" smtClean="0"/>
          </a:p>
          <a:p>
            <a:pPr marL="285750" indent="-285750">
              <a:lnSpc>
                <a:spcPct val="150000"/>
              </a:lnSpc>
              <a:buFont typeface="Arial" panose="020B0604020202020204" pitchFamily="34" charset="0"/>
              <a:buChar char="•"/>
            </a:pPr>
            <a:r>
              <a:rPr lang="zh-CN" altLang="en-US" sz="2800" dirty="0" smtClean="0">
                <a:solidFill>
                  <a:srgbClr val="FF0000"/>
                </a:solidFill>
              </a:rPr>
              <a:t>用不同的物体测量，测量结果是多种多样。</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a:solidFill>
                  <a:srgbClr val="FF0000"/>
                </a:solidFill>
              </a:rPr>
              <a:t>物体作为</a:t>
            </a:r>
            <a:r>
              <a:rPr lang="zh-CN" altLang="en-US" sz="2800" dirty="0" smtClean="0">
                <a:solidFill>
                  <a:srgbClr val="FF0000"/>
                </a:solidFill>
              </a:rPr>
              <a:t>测量工具，与手相比，它的长度保持不变（标准单位）。</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测量结果要标明</a:t>
            </a:r>
            <a:r>
              <a:rPr lang="zh-CN" altLang="en-US" sz="2800" dirty="0">
                <a:solidFill>
                  <a:srgbClr val="FF0000"/>
                </a:solidFill>
              </a:rPr>
              <a:t>所使用的</a:t>
            </a:r>
            <a:r>
              <a:rPr lang="zh-CN" altLang="en-US" sz="2800" dirty="0" smtClean="0">
                <a:solidFill>
                  <a:srgbClr val="FF0000"/>
                </a:solidFill>
              </a:rPr>
              <a:t>测量单位</a:t>
            </a:r>
            <a:r>
              <a:rPr lang="zh-CN" altLang="en-US" dirty="0" smtClean="0">
                <a:solidFill>
                  <a:srgbClr val="FF0000"/>
                </a:solidFill>
              </a:rPr>
              <a:t>。</a:t>
            </a:r>
            <a:endParaRPr lang="zh-CN" altLang="en-US" dirty="0">
              <a:solidFill>
                <a:srgbClr val="FF0000"/>
              </a:solidFill>
            </a:endParaRPr>
          </a:p>
        </p:txBody>
      </p:sp>
      <p:pic>
        <p:nvPicPr>
          <p:cNvPr id="108546" name="Picture 2"/>
          <p:cNvPicPr>
            <a:picLocks noChangeAspect="1" noChangeArrowheads="1"/>
          </p:cNvPicPr>
          <p:nvPr/>
        </p:nvPicPr>
        <p:blipFill>
          <a:blip r:embed="rId2" cstate="print"/>
          <a:srcRect/>
          <a:stretch>
            <a:fillRect/>
          </a:stretch>
        </p:blipFill>
        <p:spPr bwMode="auto">
          <a:xfrm>
            <a:off x="323528" y="1412776"/>
            <a:ext cx="3838575" cy="5114925"/>
          </a:xfrm>
          <a:prstGeom prst="rect">
            <a:avLst/>
          </a:prstGeom>
          <a:noFill/>
          <a:ln w="9525">
            <a:noFill/>
            <a:miter lim="800000"/>
            <a:headEnd/>
            <a:tailEnd/>
          </a:ln>
        </p:spPr>
      </p:pic>
      <p:sp>
        <p:nvSpPr>
          <p:cNvPr id="9" name="矩形 8"/>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4.</a:t>
            </a:r>
            <a:r>
              <a:rPr lang="zh-CN" altLang="en-US" sz="4000" b="1" dirty="0" smtClean="0"/>
              <a:t>用不同的物体测量</a:t>
            </a:r>
          </a:p>
        </p:txBody>
      </p:sp>
      <p:sp>
        <p:nvSpPr>
          <p:cNvPr id="11" name="矩形 10"/>
          <p:cNvSpPr/>
          <p:nvPr/>
        </p:nvSpPr>
        <p:spPr>
          <a:xfrm>
            <a:off x="5364088" y="1196752"/>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338040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4.</a:t>
            </a:r>
            <a:r>
              <a:rPr lang="zh-CN" altLang="en-US" sz="4000" b="1" dirty="0" smtClean="0"/>
              <a:t>用不同的物体测量</a:t>
            </a:r>
            <a:endParaRPr lang="zh-CN" altLang="en-US" sz="4000" dirty="0"/>
          </a:p>
        </p:txBody>
      </p:sp>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716016" y="3140968"/>
            <a:ext cx="4211960" cy="1754326"/>
          </a:xfrm>
          <a:prstGeom prst="rect">
            <a:avLst/>
          </a:prstGeom>
        </p:spPr>
        <p:txBody>
          <a:bodyPr wrap="square">
            <a:spAutoFit/>
          </a:bodyPr>
          <a:lstStyle/>
          <a:p>
            <a:pPr>
              <a:lnSpc>
                <a:spcPct val="150000"/>
              </a:lnSpc>
            </a:pPr>
            <a:r>
              <a:rPr lang="zh-CN" altLang="en-US" sz="3600" b="1" dirty="0" smtClean="0"/>
              <a:t>用回形针、小棒、橡皮测量桌面长</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s_2"/>
          <p:cNvSpPr>
            <a:spLocks/>
          </p:cNvSpPr>
          <p:nvPr>
            <p:custDataLst>
              <p:tags r:id="rId1"/>
            </p:custDataLst>
          </p:nvPr>
        </p:nvSpPr>
        <p:spPr bwMode="auto">
          <a:xfrm>
            <a:off x="827584" y="2060848"/>
            <a:ext cx="2232248" cy="3816424"/>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accent1"/>
          </a:solidFill>
          <a:ln>
            <a:noFill/>
          </a:ln>
          <a:extLst/>
        </p:spPr>
        <p:txBody>
          <a:bodyPr wrap="square" lIns="0" tIns="0" rIns="0" bIns="1152000" anchor="ctr">
            <a:noAutofit/>
            <a:scene3d>
              <a:camera prst="orthographicFront"/>
              <a:lightRig rig="threePt" dir="t"/>
            </a:scene3d>
            <a:sp3d contourW="12700">
              <a:contourClr>
                <a:srgbClr val="FFFFFF"/>
              </a:contourClr>
            </a:sp3d>
          </a:bodyPr>
          <a:lstStyle/>
          <a:p>
            <a:pPr algn="ctr">
              <a:defRPr/>
            </a:pPr>
            <a:r>
              <a:rPr lang="zh-CN" altLang="en-US" sz="4000" b="1" dirty="0" smtClean="0">
                <a:solidFill>
                  <a:schemeClr val="accent2"/>
                </a:solidFill>
                <a:latin typeface="微软雅黑" panose="020B0503020204020204" pitchFamily="34" charset="-122"/>
                <a:ea typeface="微软雅黑" panose="020B0503020204020204" pitchFamily="34" charset="-122"/>
              </a:rPr>
              <a:t>提纲</a:t>
            </a:r>
            <a:endParaRPr lang="zh-CN" altLang="en-US" sz="4000" b="1" dirty="0">
              <a:solidFill>
                <a:schemeClr val="accent2"/>
              </a:solidFill>
              <a:latin typeface="微软雅黑" panose="020B0503020204020204" pitchFamily="34" charset="-122"/>
              <a:ea typeface="微软雅黑" panose="020B0503020204020204" pitchFamily="34" charset="-122"/>
            </a:endParaRPr>
          </a:p>
        </p:txBody>
      </p:sp>
      <p:sp>
        <p:nvSpPr>
          <p:cNvPr id="14" name="MH_Entry_1">
            <a:hlinkClick r:id="rId12" action="ppaction://hlinksldjump"/>
          </p:cNvPr>
          <p:cNvSpPr txBox="1"/>
          <p:nvPr>
            <p:custDataLst>
              <p:tags r:id="rId2"/>
            </p:custDataLst>
          </p:nvPr>
        </p:nvSpPr>
        <p:spPr>
          <a:xfrm flipH="1">
            <a:off x="4716015" y="1190000"/>
            <a:ext cx="4319464" cy="798840"/>
          </a:xfrm>
          <a:prstGeom prst="rect">
            <a:avLst/>
          </a:prstGeom>
          <a:noFill/>
        </p:spPr>
        <p:txBody>
          <a:bodyPr wrap="square" rtlCol="0" anchor="ctr" anchorCtr="0">
            <a:normAutofit/>
          </a:bodyPr>
          <a:lstStyle/>
          <a:p>
            <a:r>
              <a:rPr lang="zh-CN" altLang="en-US" sz="4000" b="1" dirty="0" smtClean="0">
                <a:solidFill>
                  <a:srgbClr val="FF0000"/>
                </a:solidFill>
                <a:latin typeface="楷体_GB2312" pitchFamily="49" charset="-122"/>
                <a:ea typeface="楷体_GB2312" pitchFamily="49" charset="-122"/>
              </a:rPr>
              <a:t>资源分享</a:t>
            </a:r>
            <a:endParaRPr lang="zh-CN" altLang="en-US" sz="4000" b="1" dirty="0">
              <a:solidFill>
                <a:srgbClr val="FF0000"/>
              </a:solidFill>
              <a:latin typeface="楷体_GB2312" pitchFamily="49" charset="-122"/>
              <a:ea typeface="楷体_GB2312" pitchFamily="49" charset="-122"/>
            </a:endParaRPr>
          </a:p>
        </p:txBody>
      </p:sp>
      <p:sp>
        <p:nvSpPr>
          <p:cNvPr id="15" name="MH_Entry_2">
            <a:hlinkClick r:id="rId13" action="ppaction://hlinksldjump"/>
          </p:cNvPr>
          <p:cNvSpPr txBox="1"/>
          <p:nvPr>
            <p:custDataLst>
              <p:tags r:id="rId3"/>
            </p:custDataLst>
          </p:nvPr>
        </p:nvSpPr>
        <p:spPr>
          <a:xfrm flipH="1">
            <a:off x="5888936" y="2698361"/>
            <a:ext cx="3255063"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整体剖析</a:t>
            </a:r>
            <a:endParaRPr lang="zh-CN" altLang="en-US" sz="4000" b="1" dirty="0">
              <a:latin typeface="楷体_GB2312" pitchFamily="49" charset="-122"/>
              <a:ea typeface="楷体_GB2312" pitchFamily="49" charset="-122"/>
            </a:endParaRPr>
          </a:p>
        </p:txBody>
      </p:sp>
      <p:sp>
        <p:nvSpPr>
          <p:cNvPr id="16" name="MH_Others_1"/>
          <p:cNvSpPr/>
          <p:nvPr>
            <p:custDataLst>
              <p:tags r:id="rId4"/>
            </p:custDataLst>
          </p:nvPr>
        </p:nvSpPr>
        <p:spPr>
          <a:xfrm rot="8460764" flipH="1">
            <a:off x="9416" y="1105318"/>
            <a:ext cx="5448924" cy="5466836"/>
          </a:xfrm>
          <a:prstGeom prst="arc">
            <a:avLst>
              <a:gd name="adj1" fmla="val 13847484"/>
              <a:gd name="adj2" fmla="val 3075589"/>
            </a:avLst>
          </a:prstGeom>
          <a:ln w="508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0" name="MH_Number_1">
            <a:hlinkClick r:id="rId12" action="ppaction://hlinksldjump"/>
          </p:cNvPr>
          <p:cNvSpPr/>
          <p:nvPr>
            <p:custDataLst>
              <p:tags r:id="rId5"/>
            </p:custDataLst>
          </p:nvPr>
        </p:nvSpPr>
        <p:spPr>
          <a:xfrm rot="10800000" flipH="1" flipV="1">
            <a:off x="3923928" y="1262008"/>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1</a:t>
            </a:r>
            <a:endParaRPr lang="zh-CN" altLang="en-US" sz="2000" b="1" dirty="0">
              <a:solidFill>
                <a:srgbClr val="FFFFFF"/>
              </a:solidFill>
              <a:ea typeface="华文细黑" panose="02010600040101010101" pitchFamily="2" charset="-122"/>
            </a:endParaRPr>
          </a:p>
        </p:txBody>
      </p:sp>
      <p:sp>
        <p:nvSpPr>
          <p:cNvPr id="17" name="MH_Number_1">
            <a:hlinkClick r:id="rId12" action="ppaction://hlinksldjump"/>
          </p:cNvPr>
          <p:cNvSpPr/>
          <p:nvPr>
            <p:custDataLst>
              <p:tags r:id="rId6"/>
            </p:custDataLst>
          </p:nvPr>
        </p:nvSpPr>
        <p:spPr>
          <a:xfrm rot="10800000" flipH="1" flipV="1">
            <a:off x="5076056" y="2777121"/>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2</a:t>
            </a:r>
            <a:endParaRPr lang="zh-CN" altLang="en-US" sz="2000" b="1" dirty="0">
              <a:solidFill>
                <a:srgbClr val="FFFFFF"/>
              </a:solidFill>
              <a:ea typeface="华文细黑" panose="02010600040101010101" pitchFamily="2" charset="-122"/>
            </a:endParaRPr>
          </a:p>
        </p:txBody>
      </p:sp>
      <p:sp>
        <p:nvSpPr>
          <p:cNvPr id="18" name="MH_Entry_2">
            <a:hlinkClick r:id="rId13" action="ppaction://hlinksldjump"/>
          </p:cNvPr>
          <p:cNvSpPr txBox="1"/>
          <p:nvPr>
            <p:custDataLst>
              <p:tags r:id="rId7"/>
            </p:custDataLst>
          </p:nvPr>
        </p:nvSpPr>
        <p:spPr>
          <a:xfrm flipH="1">
            <a:off x="5744922" y="4502368"/>
            <a:ext cx="3183055"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每课讲解</a:t>
            </a:r>
            <a:endParaRPr lang="zh-CN" altLang="en-US" sz="4000" b="1" dirty="0">
              <a:latin typeface="楷体_GB2312" pitchFamily="49" charset="-122"/>
              <a:ea typeface="楷体_GB2312" pitchFamily="49" charset="-122"/>
            </a:endParaRPr>
          </a:p>
        </p:txBody>
      </p:sp>
      <p:sp>
        <p:nvSpPr>
          <p:cNvPr id="19" name="MH_Number_1">
            <a:hlinkClick r:id="rId12" action="ppaction://hlinksldjump"/>
          </p:cNvPr>
          <p:cNvSpPr/>
          <p:nvPr>
            <p:custDataLst>
              <p:tags r:id="rId8"/>
            </p:custDataLst>
          </p:nvPr>
        </p:nvSpPr>
        <p:spPr>
          <a:xfrm rot="10800000" flipH="1" flipV="1">
            <a:off x="4932041" y="4515872"/>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3</a:t>
            </a:r>
            <a:endParaRPr lang="zh-CN" altLang="en-US" sz="2000" b="1" dirty="0">
              <a:solidFill>
                <a:srgbClr val="FFFFFF"/>
              </a:solidFill>
              <a:ea typeface="华文细黑" panose="02010600040101010101" pitchFamily="2" charset="-122"/>
            </a:endParaRPr>
          </a:p>
        </p:txBody>
      </p:sp>
      <p:sp>
        <p:nvSpPr>
          <p:cNvPr id="22" name="TextBox 21"/>
          <p:cNvSpPr txBox="1"/>
          <p:nvPr/>
        </p:nvSpPr>
        <p:spPr>
          <a:xfrm>
            <a:off x="0" y="116632"/>
            <a:ext cx="9144000" cy="707886"/>
          </a:xfrm>
          <a:prstGeom prst="rect">
            <a:avLst/>
          </a:prstGeom>
          <a:noFill/>
        </p:spPr>
        <p:txBody>
          <a:bodyPr wrap="square" rtlCol="0">
            <a:spAutoFit/>
          </a:bodyPr>
          <a:lstStyle/>
          <a:p>
            <a:pPr lvl="0" algn="ctr"/>
            <a:r>
              <a:rPr lang="zh-CN" altLang="en-US" sz="4000" b="1" dirty="0" smtClean="0"/>
              <a:t>一上</a:t>
            </a:r>
            <a:r>
              <a:rPr lang="en-US" altLang="zh-CN" sz="4000" b="1" dirty="0" smtClean="0"/>
              <a:t>《</a:t>
            </a:r>
            <a:r>
              <a:rPr lang="zh-CN" altLang="en-US" sz="4000" b="1" dirty="0" smtClean="0"/>
              <a:t>比较与测量</a:t>
            </a:r>
            <a:r>
              <a:rPr lang="en-US" altLang="zh-CN" sz="4000" b="1" dirty="0" smtClean="0"/>
              <a:t>》</a:t>
            </a:r>
            <a:r>
              <a:rPr lang="zh-CN" altLang="en-US" sz="4000" b="1" dirty="0" smtClean="0"/>
              <a:t>单元解读</a:t>
            </a:r>
            <a:endParaRPr lang="zh-CN" altLang="en-US" sz="4000" b="1" dirty="0"/>
          </a:p>
        </p:txBody>
      </p:sp>
      <p:sp>
        <p:nvSpPr>
          <p:cNvPr id="13" name="MH_Entry_2">
            <a:hlinkClick r:id="rId13" action="ppaction://hlinksldjump"/>
          </p:cNvPr>
          <p:cNvSpPr txBox="1"/>
          <p:nvPr>
            <p:custDataLst>
              <p:tags r:id="rId9"/>
            </p:custDataLst>
          </p:nvPr>
        </p:nvSpPr>
        <p:spPr>
          <a:xfrm flipH="1">
            <a:off x="4485289" y="5661248"/>
            <a:ext cx="3183055" cy="798840"/>
          </a:xfrm>
          <a:prstGeom prst="rect">
            <a:avLst/>
          </a:prstGeom>
          <a:noFill/>
        </p:spPr>
        <p:txBody>
          <a:bodyPr wrap="square" rtlCol="0" anchor="ctr" anchorCtr="0">
            <a:normAutofit/>
          </a:bodyPr>
          <a:lstStyle/>
          <a:p>
            <a:r>
              <a:rPr lang="en-US" altLang="zh-CN" sz="4000" b="1" dirty="0" smtClean="0">
                <a:latin typeface="楷体_GB2312" pitchFamily="49" charset="-122"/>
                <a:ea typeface="楷体_GB2312" pitchFamily="49" charset="-122"/>
              </a:rPr>
              <a:t>……</a:t>
            </a:r>
            <a:endParaRPr lang="zh-CN" altLang="en-US" sz="4000" b="1" dirty="0">
              <a:latin typeface="楷体_GB2312" pitchFamily="49" charset="-122"/>
              <a:ea typeface="楷体_GB2312" pitchFamily="49" charset="-122"/>
            </a:endParaRPr>
          </a:p>
        </p:txBody>
      </p:sp>
      <p:sp>
        <p:nvSpPr>
          <p:cNvPr id="23" name="MH_Number_1">
            <a:hlinkClick r:id="rId12" action="ppaction://hlinksldjump"/>
          </p:cNvPr>
          <p:cNvSpPr/>
          <p:nvPr>
            <p:custDataLst>
              <p:tags r:id="rId10"/>
            </p:custDataLst>
          </p:nvPr>
        </p:nvSpPr>
        <p:spPr>
          <a:xfrm rot="10800000" flipH="1" flipV="1">
            <a:off x="3779912" y="5812016"/>
            <a:ext cx="720080" cy="723886"/>
          </a:xfrm>
          <a:prstGeom prst="ellipse">
            <a:avLst/>
          </a:prstGeom>
          <a:gradFill flip="none" rotWithShape="1">
            <a:gsLst>
              <a:gs pos="48000">
                <a:schemeClr val="accent1"/>
              </a:gs>
              <a:gs pos="64000">
                <a:schemeClr val="accent1"/>
              </a:gs>
              <a:gs pos="56000">
                <a:schemeClr val="accent1">
                  <a:lumMod val="50000"/>
                </a:schemeClr>
              </a:gs>
            </a:gsLst>
            <a:path path="circle">
              <a:fillToRect l="50000" t="50000" r="50000" b="50000"/>
            </a:path>
            <a:tileRect/>
          </a:gradFill>
          <a:ln w="76200" cmpd="dbl">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dirty="0" smtClean="0">
                <a:solidFill>
                  <a:srgbClr val="FFFFFF"/>
                </a:solidFill>
                <a:ea typeface="华文细黑" panose="02010600040101010101" pitchFamily="2" charset="-122"/>
              </a:rPr>
              <a:t>4</a:t>
            </a:r>
            <a:endParaRPr lang="zh-CN" altLang="en-US" sz="2000" b="1" dirty="0">
              <a:solidFill>
                <a:srgbClr val="FFFFFF"/>
              </a:solidFill>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cstate="print"/>
          <a:srcRect/>
          <a:stretch>
            <a:fillRect/>
          </a:stretch>
        </p:blipFill>
        <p:spPr bwMode="auto">
          <a:xfrm>
            <a:off x="107504" y="116633"/>
            <a:ext cx="4248472" cy="3141669"/>
          </a:xfrm>
          <a:prstGeom prst="rect">
            <a:avLst/>
          </a:prstGeom>
          <a:noFill/>
          <a:ln w="9525">
            <a:noFill/>
            <a:miter lim="800000"/>
            <a:headEnd/>
            <a:tailEnd/>
          </a:ln>
        </p:spPr>
      </p:pic>
      <p:pic>
        <p:nvPicPr>
          <p:cNvPr id="129026" name="Picture 2"/>
          <p:cNvPicPr>
            <a:picLocks noChangeAspect="1" noChangeArrowheads="1"/>
          </p:cNvPicPr>
          <p:nvPr/>
        </p:nvPicPr>
        <p:blipFill>
          <a:blip r:embed="rId3" cstate="print"/>
          <a:srcRect/>
          <a:stretch>
            <a:fillRect/>
          </a:stretch>
        </p:blipFill>
        <p:spPr bwMode="auto">
          <a:xfrm>
            <a:off x="4499992" y="116632"/>
            <a:ext cx="4499992" cy="3326081"/>
          </a:xfrm>
          <a:prstGeom prst="rect">
            <a:avLst/>
          </a:prstGeom>
          <a:noFill/>
          <a:ln w="9525">
            <a:noFill/>
            <a:miter lim="800000"/>
            <a:headEnd/>
            <a:tailEnd/>
          </a:ln>
        </p:spPr>
      </p:pic>
      <p:pic>
        <p:nvPicPr>
          <p:cNvPr id="129027" name="Picture 3"/>
          <p:cNvPicPr>
            <a:picLocks noChangeAspect="1" noChangeArrowheads="1"/>
          </p:cNvPicPr>
          <p:nvPr/>
        </p:nvPicPr>
        <p:blipFill>
          <a:blip r:embed="rId4" cstate="print"/>
          <a:srcRect/>
          <a:stretch>
            <a:fillRect/>
          </a:stretch>
        </p:blipFill>
        <p:spPr bwMode="auto">
          <a:xfrm>
            <a:off x="179512" y="3284985"/>
            <a:ext cx="4248472" cy="3200329"/>
          </a:xfrm>
          <a:prstGeom prst="rect">
            <a:avLst/>
          </a:prstGeom>
          <a:noFill/>
          <a:ln w="9525">
            <a:noFill/>
            <a:miter lim="800000"/>
            <a:headEnd/>
            <a:tailEnd/>
          </a:ln>
        </p:spPr>
      </p:pic>
      <p:pic>
        <p:nvPicPr>
          <p:cNvPr id="129028" name="Picture 4"/>
          <p:cNvPicPr>
            <a:picLocks noChangeAspect="1" noChangeArrowheads="1"/>
          </p:cNvPicPr>
          <p:nvPr/>
        </p:nvPicPr>
        <p:blipFill>
          <a:blip r:embed="rId5" cstate="print"/>
          <a:srcRect/>
          <a:stretch>
            <a:fillRect/>
          </a:stretch>
        </p:blipFill>
        <p:spPr bwMode="auto">
          <a:xfrm>
            <a:off x="5004048" y="3518869"/>
            <a:ext cx="3600400" cy="3195116"/>
          </a:xfrm>
          <a:prstGeom prst="rect">
            <a:avLst/>
          </a:prstGeom>
          <a:noFill/>
          <a:ln w="9525">
            <a:noFill/>
            <a:miter lim="800000"/>
            <a:headEnd/>
            <a:tailEnd/>
          </a:ln>
        </p:spPr>
      </p:pic>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blinds(horizontal)">
                                      <p:cBhvr>
                                        <p:cTn id="7" dur="500"/>
                                        <p:tgtEl>
                                          <p:spTgt spid="129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9027"/>
                                        </p:tgtEl>
                                        <p:attrNameLst>
                                          <p:attrName>style.visibility</p:attrName>
                                        </p:attrNameLst>
                                      </p:cBhvr>
                                      <p:to>
                                        <p:strVal val="visible"/>
                                      </p:to>
                                    </p:set>
                                    <p:animEffect transition="in" filter="blinds(horizontal)">
                                      <p:cBhvr>
                                        <p:cTn id="12" dur="500"/>
                                        <p:tgtEl>
                                          <p:spTgt spid="1290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9028"/>
                                        </p:tgtEl>
                                        <p:attrNameLst>
                                          <p:attrName>style.visibility</p:attrName>
                                        </p:attrNameLst>
                                      </p:cBhvr>
                                      <p:to>
                                        <p:strVal val="visible"/>
                                      </p:to>
                                    </p:set>
                                    <p:animEffect transition="in" filter="blinds(horizontal)">
                                      <p:cBhvr>
                                        <p:cTn id="17" dur="500"/>
                                        <p:tgtEl>
                                          <p:spTgt spid="12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5.</a:t>
            </a:r>
            <a:r>
              <a:rPr lang="zh-CN" altLang="en-US" sz="4000" b="1" dirty="0" smtClean="0"/>
              <a:t>用相同的物体测量</a:t>
            </a:r>
          </a:p>
        </p:txBody>
      </p:sp>
      <p:sp>
        <p:nvSpPr>
          <p:cNvPr id="9" name="矩形 8"/>
          <p:cNvSpPr/>
          <p:nvPr/>
        </p:nvSpPr>
        <p:spPr>
          <a:xfrm>
            <a:off x="4716016" y="2060848"/>
            <a:ext cx="4104456"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用相同物体测量有什么好处？</a:t>
            </a:r>
            <a:endParaRPr lang="en-US" altLang="zh-CN" sz="3600" b="1" dirty="0" smtClean="0"/>
          </a:p>
          <a:p>
            <a:pPr>
              <a:lnSpc>
                <a:spcPct val="150000"/>
              </a:lnSpc>
            </a:pPr>
            <a:r>
              <a:rPr lang="en-US" altLang="zh-CN" sz="3600" b="1" dirty="0" smtClean="0"/>
              <a:t>*</a:t>
            </a:r>
            <a:r>
              <a:rPr lang="zh-CN" altLang="en-US" sz="3600" b="1" dirty="0" smtClean="0"/>
              <a:t>为什么选小木块？</a:t>
            </a:r>
            <a:endParaRPr lang="en-US" altLang="zh-CN" sz="3600" b="1" dirty="0" smtClean="0"/>
          </a:p>
          <a:p>
            <a:pPr>
              <a:lnSpc>
                <a:spcPct val="150000"/>
              </a:lnSpc>
            </a:pPr>
            <a:r>
              <a:rPr lang="en-US" altLang="zh-CN" sz="3600" b="1" dirty="0" smtClean="0"/>
              <a:t>*</a:t>
            </a:r>
            <a:r>
              <a:rPr lang="zh-CN" altLang="en-US" sz="3600" b="1" dirty="0" smtClean="0"/>
              <a:t>用小木块怎么测量又快又准确？</a:t>
            </a:r>
            <a:endParaRPr lang="zh-CN" altLang="en-US" sz="3600" dirty="0"/>
          </a:p>
        </p:txBody>
      </p:sp>
      <p:sp>
        <p:nvSpPr>
          <p:cNvPr id="10" name="矩形 9"/>
          <p:cNvSpPr/>
          <p:nvPr/>
        </p:nvSpPr>
        <p:spPr>
          <a:xfrm>
            <a:off x="5364088" y="1268760"/>
            <a:ext cx="3779912" cy="646331"/>
          </a:xfrm>
          <a:prstGeom prst="rect">
            <a:avLst/>
          </a:prstGeom>
        </p:spPr>
        <p:txBody>
          <a:bodyPr wrap="square">
            <a:spAutoFit/>
          </a:bodyPr>
          <a:lstStyle/>
          <a:p>
            <a:r>
              <a:rPr lang="zh-CN" altLang="en-US" sz="3600" b="1" dirty="0" smtClean="0"/>
              <a:t>备课思考</a:t>
            </a:r>
            <a:endParaRPr lang="zh-CN" altLang="en-US" sz="3600" b="1" dirty="0"/>
          </a:p>
        </p:txBody>
      </p:sp>
      <p:pic>
        <p:nvPicPr>
          <p:cNvPr id="130050" name="Picture 2"/>
          <p:cNvPicPr>
            <a:picLocks noChangeAspect="1" noChangeArrowheads="1"/>
          </p:cNvPicPr>
          <p:nvPr/>
        </p:nvPicPr>
        <p:blipFill>
          <a:blip r:embed="rId2" cstate="print"/>
          <a:srcRect/>
          <a:stretch>
            <a:fillRect/>
          </a:stretch>
        </p:blipFill>
        <p:spPr bwMode="auto">
          <a:xfrm>
            <a:off x="323528" y="1268760"/>
            <a:ext cx="4010025" cy="5095875"/>
          </a:xfrm>
          <a:prstGeom prst="rect">
            <a:avLst/>
          </a:prstGeom>
          <a:noFill/>
          <a:ln w="9525">
            <a:noFill/>
            <a:miter lim="800000"/>
            <a:headEnd/>
            <a:tailEnd/>
          </a:ln>
        </p:spPr>
      </p:pic>
    </p:spTree>
    <p:extLst>
      <p:ext uri="{BB962C8B-B14F-4D97-AF65-F5344CB8AC3E}">
        <p14:creationId xmlns:p14="http://schemas.microsoft.com/office/powerpoint/2010/main" xmlns="" val="37547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5.</a:t>
            </a:r>
            <a:r>
              <a:rPr lang="zh-CN" altLang="en-US" sz="4000" b="1" dirty="0" smtClean="0"/>
              <a:t>用相同的物体测量</a:t>
            </a:r>
          </a:p>
        </p:txBody>
      </p:sp>
      <p:pic>
        <p:nvPicPr>
          <p:cNvPr id="131074" name="Picture 2"/>
          <p:cNvPicPr>
            <a:picLocks noChangeAspect="1" noChangeArrowheads="1"/>
          </p:cNvPicPr>
          <p:nvPr/>
        </p:nvPicPr>
        <p:blipFill>
          <a:blip r:embed="rId2" cstate="print"/>
          <a:srcRect/>
          <a:stretch>
            <a:fillRect/>
          </a:stretch>
        </p:blipFill>
        <p:spPr bwMode="auto">
          <a:xfrm>
            <a:off x="395536" y="1268760"/>
            <a:ext cx="3816424" cy="5338934"/>
          </a:xfrm>
          <a:prstGeom prst="rect">
            <a:avLst/>
          </a:prstGeom>
          <a:noFill/>
          <a:ln w="9525">
            <a:noFill/>
            <a:miter lim="800000"/>
            <a:headEnd/>
            <a:tailEnd/>
          </a:ln>
        </p:spPr>
      </p:pic>
      <p:sp>
        <p:nvSpPr>
          <p:cNvPr id="8" name="矩形 7"/>
          <p:cNvSpPr/>
          <p:nvPr/>
        </p:nvSpPr>
        <p:spPr>
          <a:xfrm>
            <a:off x="4361261" y="2351813"/>
            <a:ext cx="4572000" cy="3869329"/>
          </a:xfrm>
          <a:prstGeom prst="rect">
            <a:avLst/>
          </a:prstGeom>
        </p:spPr>
        <p:txBody>
          <a:bodyPr>
            <a:spAutoFit/>
          </a:bodyPr>
          <a:lstStyle/>
          <a:p>
            <a:pPr marL="285750" indent="-285750">
              <a:lnSpc>
                <a:spcPct val="150000"/>
              </a:lnSpc>
              <a:buFont typeface="Arial" panose="020B0604020202020204" pitchFamily="34" charset="0"/>
              <a:buChar char="•"/>
            </a:pPr>
            <a:r>
              <a:rPr lang="zh-CN" altLang="en-US" sz="2800" dirty="0" smtClean="0">
                <a:solidFill>
                  <a:srgbClr val="FF0000"/>
                </a:solidFill>
              </a:rPr>
              <a:t>统一用小立方体（标准单位）测量，测量结果可以比较，方便交流。</a:t>
            </a:r>
            <a:endParaRPr lang="en-US" altLang="zh-CN" sz="2800" dirty="0" smtClean="0">
              <a:solidFill>
                <a:srgbClr val="FF0000"/>
              </a:solidFill>
            </a:endParaRPr>
          </a:p>
          <a:p>
            <a:pPr marL="285750" indent="-285750">
              <a:lnSpc>
                <a:spcPct val="150000"/>
              </a:lnSpc>
              <a:buFont typeface="Arial" panose="020B0604020202020204" pitchFamily="34" charset="0"/>
              <a:buChar char="•"/>
            </a:pPr>
            <a:r>
              <a:rPr lang="zh-CN" altLang="en-US" sz="2800" dirty="0" smtClean="0">
                <a:solidFill>
                  <a:srgbClr val="FF0000"/>
                </a:solidFill>
              </a:rPr>
              <a:t>小立方体可组合起来，方便测量（测长物体，测竖直</a:t>
            </a:r>
            <a:r>
              <a:rPr lang="zh-CN" altLang="en-US" sz="2800" dirty="0">
                <a:solidFill>
                  <a:srgbClr val="FF0000"/>
                </a:solidFill>
              </a:rPr>
              <a:t>高度</a:t>
            </a:r>
            <a:r>
              <a:rPr lang="zh-CN" altLang="en-US" sz="2800" dirty="0" smtClean="0">
                <a:solidFill>
                  <a:srgbClr val="FF0000"/>
                </a:solidFill>
              </a:rPr>
              <a:t>，方便计数）</a:t>
            </a:r>
            <a:r>
              <a:rPr lang="zh-CN" altLang="en-US" dirty="0" smtClean="0">
                <a:solidFill>
                  <a:srgbClr val="FF0000"/>
                </a:solidFill>
              </a:rPr>
              <a:t>。</a:t>
            </a:r>
            <a:endParaRPr lang="zh-CN" altLang="en-US" dirty="0">
              <a:solidFill>
                <a:srgbClr val="FF0000"/>
              </a:solidFill>
            </a:endParaRPr>
          </a:p>
        </p:txBody>
      </p:sp>
      <p:sp>
        <p:nvSpPr>
          <p:cNvPr id="11" name="矩形 10"/>
          <p:cNvSpPr/>
          <p:nvPr/>
        </p:nvSpPr>
        <p:spPr>
          <a:xfrm>
            <a:off x="5364088" y="1414517"/>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375472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5.</a:t>
            </a:r>
            <a:r>
              <a:rPr lang="zh-CN" altLang="en-US" sz="4000" b="1" dirty="0" smtClean="0"/>
              <a:t>用相同的物体测量</a:t>
            </a:r>
            <a:endParaRPr lang="zh-CN" altLang="en-US" sz="4000" dirty="0"/>
          </a:p>
        </p:txBody>
      </p:sp>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392488" y="3513782"/>
            <a:ext cx="4716016" cy="923330"/>
          </a:xfrm>
          <a:prstGeom prst="rect">
            <a:avLst/>
          </a:prstGeom>
        </p:spPr>
        <p:txBody>
          <a:bodyPr wrap="square">
            <a:spAutoFit/>
          </a:bodyPr>
          <a:lstStyle/>
          <a:p>
            <a:pPr>
              <a:lnSpc>
                <a:spcPct val="150000"/>
              </a:lnSpc>
            </a:pPr>
            <a:r>
              <a:rPr lang="zh-CN" altLang="en-US" sz="3600" b="1" dirty="0" smtClean="0"/>
              <a:t>用小木块测量桌面长</a:t>
            </a:r>
            <a:endParaRPr lang="zh-CN" altLang="en-US" sz="3600" b="1" dirty="0"/>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
          <p:cNvPicPr>
            <a:picLocks noChangeAspect="1" noChangeArrowheads="1"/>
          </p:cNvPicPr>
          <p:nvPr/>
        </p:nvPicPr>
        <p:blipFill>
          <a:blip r:embed="rId2" cstate="print"/>
          <a:srcRect/>
          <a:stretch>
            <a:fillRect/>
          </a:stretch>
        </p:blipFill>
        <p:spPr bwMode="auto">
          <a:xfrm>
            <a:off x="467544" y="1268760"/>
            <a:ext cx="4019550" cy="5191125"/>
          </a:xfrm>
          <a:prstGeom prst="rect">
            <a:avLst/>
          </a:prstGeom>
          <a:noFill/>
          <a:ln w="9525">
            <a:noFill/>
            <a:miter lim="800000"/>
            <a:headEnd/>
            <a:tailEnd/>
          </a:ln>
        </p:spPr>
      </p:pic>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6.</a:t>
            </a:r>
            <a:r>
              <a:rPr lang="zh-CN" altLang="en-US" sz="4000" b="1" dirty="0" smtClean="0"/>
              <a:t>做一个测量纸带</a:t>
            </a:r>
          </a:p>
        </p:txBody>
      </p:sp>
      <p:sp>
        <p:nvSpPr>
          <p:cNvPr id="10" name="矩形 9"/>
          <p:cNvSpPr/>
          <p:nvPr/>
        </p:nvSpPr>
        <p:spPr>
          <a:xfrm>
            <a:off x="5364088" y="1414517"/>
            <a:ext cx="3779912" cy="646331"/>
          </a:xfrm>
          <a:prstGeom prst="rect">
            <a:avLst/>
          </a:prstGeom>
        </p:spPr>
        <p:txBody>
          <a:bodyPr wrap="square">
            <a:spAutoFit/>
          </a:bodyPr>
          <a:lstStyle/>
          <a:p>
            <a:r>
              <a:rPr lang="zh-CN" altLang="en-US" sz="3600" b="1" dirty="0" smtClean="0"/>
              <a:t>备课思考</a:t>
            </a:r>
            <a:endParaRPr lang="zh-CN" altLang="en-US" sz="3600" b="1" dirty="0"/>
          </a:p>
        </p:txBody>
      </p:sp>
      <p:sp>
        <p:nvSpPr>
          <p:cNvPr id="11" name="矩形 10"/>
          <p:cNvSpPr/>
          <p:nvPr/>
        </p:nvSpPr>
        <p:spPr>
          <a:xfrm>
            <a:off x="4716016" y="2060848"/>
            <a:ext cx="4104456"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怎样做测量纸带？</a:t>
            </a:r>
            <a:endParaRPr lang="en-US" altLang="zh-CN" sz="3600" b="1" dirty="0" smtClean="0"/>
          </a:p>
          <a:p>
            <a:pPr>
              <a:lnSpc>
                <a:spcPct val="150000"/>
              </a:lnSpc>
            </a:pPr>
            <a:r>
              <a:rPr lang="en-US" altLang="zh-CN" sz="3600" b="1" dirty="0" smtClean="0"/>
              <a:t>*</a:t>
            </a:r>
            <a:r>
              <a:rPr lang="zh-CN" altLang="en-US" sz="3600" b="1" dirty="0" smtClean="0"/>
              <a:t>测量纸带上要标记些什么？</a:t>
            </a:r>
            <a:endParaRPr lang="en-US" altLang="zh-CN" sz="3600" b="1" dirty="0" smtClean="0"/>
          </a:p>
          <a:p>
            <a:pPr>
              <a:lnSpc>
                <a:spcPct val="150000"/>
              </a:lnSpc>
            </a:pPr>
            <a:r>
              <a:rPr lang="en-US" altLang="zh-CN" sz="3600" b="1" dirty="0" smtClean="0"/>
              <a:t>*</a:t>
            </a:r>
            <a:r>
              <a:rPr lang="zh-CN" altLang="en-US" sz="3600" b="1" dirty="0" smtClean="0"/>
              <a:t>测量纸带有哪些优点和不足？</a:t>
            </a:r>
            <a:endParaRPr lang="zh-CN" altLang="en-US" sz="3600" dirty="0"/>
          </a:p>
        </p:txBody>
      </p:sp>
    </p:spTree>
    <p:extLst>
      <p:ext uri="{BB962C8B-B14F-4D97-AF65-F5344CB8AC3E}">
        <p14:creationId xmlns:p14="http://schemas.microsoft.com/office/powerpoint/2010/main" xmlns="" val="221014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64856" y="2491735"/>
            <a:ext cx="4111600" cy="3785652"/>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3200" dirty="0" smtClean="0">
                <a:solidFill>
                  <a:srgbClr val="FF0000"/>
                </a:solidFill>
              </a:rPr>
              <a:t>测量纸带可以替代立方体去测量。</a:t>
            </a:r>
            <a:endParaRPr lang="en-US" altLang="zh-CN" sz="3200" dirty="0" smtClean="0">
              <a:solidFill>
                <a:srgbClr val="FF0000"/>
              </a:solidFill>
            </a:endParaRPr>
          </a:p>
          <a:p>
            <a:pPr marL="285750" indent="-285750">
              <a:lnSpc>
                <a:spcPct val="150000"/>
              </a:lnSpc>
              <a:buFont typeface="Arial" panose="020B0604020202020204" pitchFamily="34" charset="0"/>
              <a:buChar char="•"/>
            </a:pPr>
            <a:r>
              <a:rPr lang="zh-CN" altLang="en-US" sz="3200" dirty="0" smtClean="0">
                <a:solidFill>
                  <a:srgbClr val="FF0000"/>
                </a:solidFill>
              </a:rPr>
              <a:t>纸带更方便（携带方便，可测圆形的物体）。</a:t>
            </a:r>
            <a:endParaRPr lang="zh-CN" altLang="en-US" sz="3200" dirty="0">
              <a:solidFill>
                <a:srgbClr val="FF0000"/>
              </a:solidFill>
            </a:endParaRPr>
          </a:p>
        </p:txBody>
      </p:sp>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6.</a:t>
            </a:r>
            <a:r>
              <a:rPr lang="zh-CN" altLang="en-US" sz="4000" b="1" dirty="0" smtClean="0"/>
              <a:t>做一个测量纸带</a:t>
            </a:r>
          </a:p>
        </p:txBody>
      </p:sp>
      <p:pic>
        <p:nvPicPr>
          <p:cNvPr id="132098" name="Picture 2"/>
          <p:cNvPicPr>
            <a:picLocks noChangeAspect="1" noChangeArrowheads="1"/>
          </p:cNvPicPr>
          <p:nvPr/>
        </p:nvPicPr>
        <p:blipFill>
          <a:blip r:embed="rId2" cstate="print"/>
          <a:srcRect/>
          <a:stretch>
            <a:fillRect/>
          </a:stretch>
        </p:blipFill>
        <p:spPr bwMode="auto">
          <a:xfrm>
            <a:off x="395536" y="1268760"/>
            <a:ext cx="3744416" cy="5353503"/>
          </a:xfrm>
          <a:prstGeom prst="rect">
            <a:avLst/>
          </a:prstGeom>
          <a:noFill/>
          <a:ln w="9525">
            <a:noFill/>
            <a:miter lim="800000"/>
            <a:headEnd/>
            <a:tailEnd/>
          </a:ln>
        </p:spPr>
      </p:pic>
      <p:sp>
        <p:nvSpPr>
          <p:cNvPr id="7" name="矩形 6"/>
          <p:cNvSpPr/>
          <p:nvPr/>
        </p:nvSpPr>
        <p:spPr>
          <a:xfrm>
            <a:off x="5364088" y="1414517"/>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221014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340768"/>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pic>
        <p:nvPicPr>
          <p:cNvPr id="6" name="Picture 1" descr="C:\Users\Administrator\AppData\Roaming\Tencent\Users\173692760\QQ\WinTemp\RichOle\E)Z`H@%UI{](QXH7}QC$76Y.png"/>
          <p:cNvPicPr>
            <a:picLocks noChangeAspect="1" noChangeArrowheads="1"/>
          </p:cNvPicPr>
          <p:nvPr/>
        </p:nvPicPr>
        <p:blipFill>
          <a:blip r:embed="rId2" cstate="print">
            <a:lum contrast="43000"/>
          </a:blip>
          <a:srcRect/>
          <a:stretch>
            <a:fillRect/>
          </a:stretch>
        </p:blipFill>
        <p:spPr bwMode="auto">
          <a:xfrm>
            <a:off x="611560" y="2492896"/>
            <a:ext cx="3935618" cy="3744416"/>
          </a:xfrm>
          <a:prstGeom prst="rect">
            <a:avLst/>
          </a:prstGeom>
          <a:noFill/>
        </p:spPr>
      </p:pic>
      <p:sp>
        <p:nvSpPr>
          <p:cNvPr id="7" name="矩形 6"/>
          <p:cNvSpPr/>
          <p:nvPr/>
        </p:nvSpPr>
        <p:spPr>
          <a:xfrm>
            <a:off x="4392488" y="3513782"/>
            <a:ext cx="4716016" cy="815736"/>
          </a:xfrm>
          <a:prstGeom prst="rect">
            <a:avLst/>
          </a:prstGeom>
        </p:spPr>
        <p:txBody>
          <a:bodyPr wrap="square">
            <a:spAutoFit/>
          </a:bodyPr>
          <a:lstStyle/>
          <a:p>
            <a:pPr>
              <a:lnSpc>
                <a:spcPct val="150000"/>
              </a:lnSpc>
            </a:pPr>
            <a:r>
              <a:rPr lang="zh-CN" altLang="en-US" sz="3600" b="1" dirty="0" smtClean="0"/>
              <a:t>测量塑料桶的周长</a:t>
            </a:r>
            <a:endParaRPr lang="zh-CN" altLang="en-US" sz="3600" b="1" dirty="0"/>
          </a:p>
        </p:txBody>
      </p:sp>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6.</a:t>
            </a:r>
            <a:r>
              <a:rPr lang="zh-CN" altLang="en-US" sz="4000" b="1" dirty="0" smtClean="0"/>
              <a:t>做一个测量纸带</a:t>
            </a:r>
          </a:p>
        </p:txBody>
      </p:sp>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7.</a:t>
            </a:r>
            <a:r>
              <a:rPr lang="zh-CN" altLang="en-US" sz="4000" b="1" dirty="0" smtClean="0"/>
              <a:t>比较测量纸带和尺子</a:t>
            </a:r>
          </a:p>
        </p:txBody>
      </p:sp>
      <p:sp>
        <p:nvSpPr>
          <p:cNvPr id="10" name="矩形 9"/>
          <p:cNvSpPr/>
          <p:nvPr/>
        </p:nvSpPr>
        <p:spPr>
          <a:xfrm>
            <a:off x="5364088" y="1414517"/>
            <a:ext cx="3779912" cy="646331"/>
          </a:xfrm>
          <a:prstGeom prst="rect">
            <a:avLst/>
          </a:prstGeom>
        </p:spPr>
        <p:txBody>
          <a:bodyPr wrap="square">
            <a:spAutoFit/>
          </a:bodyPr>
          <a:lstStyle/>
          <a:p>
            <a:r>
              <a:rPr lang="zh-CN" altLang="en-US" sz="3600" b="1" dirty="0" smtClean="0"/>
              <a:t>备课思考</a:t>
            </a:r>
            <a:endParaRPr lang="zh-CN" altLang="en-US" sz="3600" b="1" dirty="0"/>
          </a:p>
        </p:txBody>
      </p:sp>
      <p:sp>
        <p:nvSpPr>
          <p:cNvPr id="11" name="矩形 10"/>
          <p:cNvSpPr/>
          <p:nvPr/>
        </p:nvSpPr>
        <p:spPr>
          <a:xfrm>
            <a:off x="4716016" y="2060848"/>
            <a:ext cx="4104456" cy="4247317"/>
          </a:xfrm>
          <a:prstGeom prst="rect">
            <a:avLst/>
          </a:prstGeom>
        </p:spPr>
        <p:txBody>
          <a:bodyPr wrap="square">
            <a:spAutoFit/>
          </a:bodyPr>
          <a:lstStyle/>
          <a:p>
            <a:pPr>
              <a:lnSpc>
                <a:spcPct val="150000"/>
              </a:lnSpc>
            </a:pPr>
            <a:r>
              <a:rPr lang="en-US" altLang="zh-CN" sz="3600" b="1" dirty="0" smtClean="0"/>
              <a:t>*</a:t>
            </a:r>
            <a:r>
              <a:rPr lang="zh-CN" altLang="en-US" sz="3600" b="1" dirty="0" smtClean="0"/>
              <a:t>测量纸带和尺子有哪些相同？</a:t>
            </a:r>
            <a:endParaRPr lang="en-US" altLang="zh-CN" sz="3600" b="1" dirty="0" smtClean="0"/>
          </a:p>
          <a:p>
            <a:pPr>
              <a:lnSpc>
                <a:spcPct val="150000"/>
              </a:lnSpc>
            </a:pPr>
            <a:r>
              <a:rPr lang="en-US" altLang="zh-CN" sz="3600" b="1" dirty="0" smtClean="0"/>
              <a:t>*</a:t>
            </a:r>
            <a:r>
              <a:rPr lang="zh-CN" altLang="en-US" sz="3600" b="1" dirty="0" smtClean="0"/>
              <a:t>测量纸带和尺子有哪些不同？</a:t>
            </a:r>
            <a:endParaRPr lang="zh-CN" altLang="en-US" sz="3600" dirty="0" smtClean="0"/>
          </a:p>
          <a:p>
            <a:pPr>
              <a:lnSpc>
                <a:spcPct val="150000"/>
              </a:lnSpc>
            </a:pPr>
            <a:r>
              <a:rPr lang="en-US" altLang="zh-CN" sz="3600" b="1" dirty="0" smtClean="0"/>
              <a:t>*</a:t>
            </a:r>
            <a:r>
              <a:rPr lang="zh-CN" altLang="en-US" sz="3600" b="1" dirty="0" smtClean="0"/>
              <a:t>尺子有哪些优点？</a:t>
            </a:r>
            <a:endParaRPr lang="zh-CN" altLang="en-US" sz="3600" dirty="0"/>
          </a:p>
        </p:txBody>
      </p:sp>
      <p:pic>
        <p:nvPicPr>
          <p:cNvPr id="133122" name="Picture 2"/>
          <p:cNvPicPr>
            <a:picLocks noChangeAspect="1" noChangeArrowheads="1"/>
          </p:cNvPicPr>
          <p:nvPr/>
        </p:nvPicPr>
        <p:blipFill>
          <a:blip r:embed="rId2" cstate="print"/>
          <a:srcRect/>
          <a:stretch>
            <a:fillRect/>
          </a:stretch>
        </p:blipFill>
        <p:spPr bwMode="auto">
          <a:xfrm>
            <a:off x="323528" y="1412776"/>
            <a:ext cx="3933825" cy="4972050"/>
          </a:xfrm>
          <a:prstGeom prst="rect">
            <a:avLst/>
          </a:prstGeom>
          <a:noFill/>
          <a:ln w="9525">
            <a:noFill/>
            <a:miter lim="800000"/>
            <a:headEnd/>
            <a:tailEnd/>
          </a:ln>
        </p:spPr>
      </p:pic>
    </p:spTree>
    <p:extLst>
      <p:ext uri="{BB962C8B-B14F-4D97-AF65-F5344CB8AC3E}">
        <p14:creationId xmlns:p14="http://schemas.microsoft.com/office/powerpoint/2010/main" xmlns="" val="221014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355976" y="2348880"/>
            <a:ext cx="4572000" cy="3970318"/>
          </a:xfrm>
          <a:prstGeom prst="rect">
            <a:avLst/>
          </a:prstGeom>
        </p:spPr>
        <p:txBody>
          <a:bodyPr>
            <a:spAutoFit/>
          </a:bodyPr>
          <a:lstStyle/>
          <a:p>
            <a:pPr marL="285750" indent="-285750">
              <a:lnSpc>
                <a:spcPct val="150000"/>
              </a:lnSpc>
              <a:buFont typeface="Arial" panose="020B0604020202020204" pitchFamily="34" charset="0"/>
              <a:buChar char="•"/>
            </a:pPr>
            <a:r>
              <a:rPr lang="zh-CN" altLang="en-US" sz="2400" dirty="0" smtClean="0">
                <a:solidFill>
                  <a:srgbClr val="FF0000"/>
                </a:solidFill>
              </a:rPr>
              <a:t>尺子是一种通用工具，测量更方便和准确。</a:t>
            </a:r>
            <a:endParaRPr lang="en-US" altLang="zh-CN" sz="2400" dirty="0" smtClean="0">
              <a:solidFill>
                <a:srgbClr val="FF0000"/>
              </a:solidFill>
            </a:endParaRPr>
          </a:p>
          <a:p>
            <a:pPr marL="285750" indent="-285750">
              <a:lnSpc>
                <a:spcPct val="150000"/>
              </a:lnSpc>
              <a:buFont typeface="Arial" panose="020B0604020202020204" pitchFamily="34" charset="0"/>
              <a:buChar char="•"/>
            </a:pPr>
            <a:r>
              <a:rPr lang="zh-CN" altLang="zh-CN" sz="2400" dirty="0" smtClean="0">
                <a:solidFill>
                  <a:srgbClr val="FF0000"/>
                </a:solidFill>
              </a:rPr>
              <a:t>确定起点和终点</a:t>
            </a:r>
            <a:r>
              <a:rPr lang="zh-CN" altLang="en-US" sz="2400" dirty="0" smtClean="0">
                <a:solidFill>
                  <a:srgbClr val="FF0000"/>
                </a:solidFill>
              </a:rPr>
              <a:t>，</a:t>
            </a:r>
            <a:r>
              <a:rPr lang="zh-CN" altLang="zh-CN" sz="2400" dirty="0" smtClean="0">
                <a:solidFill>
                  <a:srgbClr val="FF0000"/>
                </a:solidFill>
              </a:rPr>
              <a:t>使用相同起始线、标准测量工具、标准单位的重要性</a:t>
            </a:r>
            <a:r>
              <a:rPr lang="zh-CN" altLang="en-US" sz="2400" dirty="0" smtClean="0">
                <a:solidFill>
                  <a:srgbClr val="FF0000"/>
                </a:solidFill>
              </a:rPr>
              <a:t>。</a:t>
            </a:r>
            <a:endParaRPr lang="en-US" altLang="zh-CN" sz="2400" dirty="0" smtClean="0">
              <a:solidFill>
                <a:srgbClr val="FF0000"/>
              </a:solidFill>
            </a:endParaRPr>
          </a:p>
          <a:p>
            <a:pPr marL="285750" indent="-285750">
              <a:lnSpc>
                <a:spcPct val="150000"/>
              </a:lnSpc>
              <a:buFont typeface="Arial" panose="020B0604020202020204" pitchFamily="34" charset="0"/>
              <a:buChar char="•"/>
            </a:pPr>
            <a:r>
              <a:rPr lang="zh-CN" altLang="zh-CN" sz="2400" dirty="0" smtClean="0">
                <a:solidFill>
                  <a:srgbClr val="FF0000"/>
                </a:solidFill>
              </a:rPr>
              <a:t>比较和测量中的公平、方便、准确等原则</a:t>
            </a:r>
            <a:r>
              <a:rPr lang="zh-CN" altLang="en-US" sz="2400" dirty="0" smtClean="0">
                <a:solidFill>
                  <a:srgbClr val="FF0000"/>
                </a:solidFill>
              </a:rPr>
              <a:t>。</a:t>
            </a:r>
            <a:endParaRPr lang="zh-CN" altLang="en-US" sz="2400" dirty="0">
              <a:solidFill>
                <a:srgbClr val="FF0000"/>
              </a:solidFill>
            </a:endParaRPr>
          </a:p>
        </p:txBody>
      </p:sp>
      <p:sp>
        <p:nvSpPr>
          <p:cNvPr id="9" name="矩形 8"/>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7.</a:t>
            </a:r>
            <a:r>
              <a:rPr lang="zh-CN" altLang="en-US" sz="4000" b="1" dirty="0" smtClean="0"/>
              <a:t>比较测量纸带和尺子</a:t>
            </a:r>
          </a:p>
        </p:txBody>
      </p:sp>
      <p:pic>
        <p:nvPicPr>
          <p:cNvPr id="95233" name="Picture 1"/>
          <p:cNvPicPr>
            <a:picLocks noChangeAspect="1" noChangeArrowheads="1"/>
          </p:cNvPicPr>
          <p:nvPr/>
        </p:nvPicPr>
        <p:blipFill>
          <a:blip r:embed="rId2" cstate="print"/>
          <a:srcRect/>
          <a:stretch>
            <a:fillRect/>
          </a:stretch>
        </p:blipFill>
        <p:spPr bwMode="auto">
          <a:xfrm>
            <a:off x="395536" y="1268760"/>
            <a:ext cx="3744416" cy="5270291"/>
          </a:xfrm>
          <a:prstGeom prst="rect">
            <a:avLst/>
          </a:prstGeom>
          <a:noFill/>
          <a:ln w="9525">
            <a:noFill/>
            <a:miter lim="800000"/>
            <a:headEnd/>
            <a:tailEnd/>
          </a:ln>
        </p:spPr>
      </p:pic>
      <p:sp>
        <p:nvSpPr>
          <p:cNvPr id="11" name="矩形 10"/>
          <p:cNvSpPr/>
          <p:nvPr/>
        </p:nvSpPr>
        <p:spPr>
          <a:xfrm>
            <a:off x="5364088" y="1414517"/>
            <a:ext cx="3779912" cy="646331"/>
          </a:xfrm>
          <a:prstGeom prst="rect">
            <a:avLst/>
          </a:prstGeom>
        </p:spPr>
        <p:txBody>
          <a:bodyPr wrap="square">
            <a:spAutoFit/>
          </a:bodyPr>
          <a:lstStyle/>
          <a:p>
            <a:r>
              <a:rPr lang="zh-CN" altLang="en-US" sz="3600" b="1" dirty="0" smtClean="0"/>
              <a:t>教学要点</a:t>
            </a:r>
            <a:endParaRPr lang="zh-CN" altLang="en-US" sz="3600" b="1" dirty="0"/>
          </a:p>
        </p:txBody>
      </p:sp>
    </p:spTree>
    <p:extLst>
      <p:ext uri="{BB962C8B-B14F-4D97-AF65-F5344CB8AC3E}">
        <p14:creationId xmlns:p14="http://schemas.microsoft.com/office/powerpoint/2010/main" xmlns="" val="1521974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268760"/>
            <a:ext cx="9144000" cy="646331"/>
          </a:xfrm>
          <a:prstGeom prst="rect">
            <a:avLst/>
          </a:prstGeom>
        </p:spPr>
        <p:txBody>
          <a:bodyPr wrap="square">
            <a:spAutoFit/>
          </a:bodyPr>
          <a:lstStyle/>
          <a:p>
            <a:pPr algn="ctr"/>
            <a:r>
              <a:rPr lang="zh-CN" altLang="en-US" sz="3600" b="1" dirty="0" smtClean="0"/>
              <a:t>实验操作和讲解</a:t>
            </a:r>
            <a:endParaRPr lang="zh-CN" altLang="en-US" sz="3600" b="1" dirty="0"/>
          </a:p>
        </p:txBody>
      </p:sp>
      <p:sp>
        <p:nvSpPr>
          <p:cNvPr id="8" name="矩形 7"/>
          <p:cNvSpPr/>
          <p:nvPr/>
        </p:nvSpPr>
        <p:spPr>
          <a:xfrm>
            <a:off x="323528" y="260648"/>
            <a:ext cx="8820472" cy="707886"/>
          </a:xfrm>
          <a:prstGeom prst="rect">
            <a:avLst/>
          </a:prstGeom>
          <a:solidFill>
            <a:schemeClr val="accent6">
              <a:lumMod val="20000"/>
              <a:lumOff val="80000"/>
            </a:schemeClr>
          </a:solidFill>
        </p:spPr>
        <p:txBody>
          <a:bodyPr wrap="square">
            <a:spAutoFit/>
          </a:bodyPr>
          <a:lstStyle/>
          <a:p>
            <a:r>
              <a:rPr lang="en-US" altLang="zh-CN" sz="4000" b="1" dirty="0" smtClean="0"/>
              <a:t>7.</a:t>
            </a:r>
            <a:r>
              <a:rPr lang="zh-CN" altLang="en-US" sz="4000" b="1" dirty="0" smtClean="0"/>
              <a:t>比较测量纸带和尺子</a:t>
            </a:r>
          </a:p>
        </p:txBody>
      </p:sp>
      <p:pic>
        <p:nvPicPr>
          <p:cNvPr id="9" name="Picture 1"/>
          <p:cNvPicPr>
            <a:picLocks noChangeAspect="1" noChangeArrowheads="1"/>
          </p:cNvPicPr>
          <p:nvPr/>
        </p:nvPicPr>
        <p:blipFill>
          <a:blip r:embed="rId2" cstate="print"/>
          <a:srcRect/>
          <a:stretch>
            <a:fillRect/>
          </a:stretch>
        </p:blipFill>
        <p:spPr bwMode="auto">
          <a:xfrm>
            <a:off x="1475656" y="2132856"/>
            <a:ext cx="6048671" cy="4375430"/>
          </a:xfrm>
          <a:prstGeom prst="rect">
            <a:avLst/>
          </a:prstGeom>
          <a:noFill/>
          <a:ln w="9525">
            <a:noFill/>
            <a:miter lim="800000"/>
            <a:headEnd/>
            <a:tailEnd/>
          </a:ln>
        </p:spPr>
      </p:pic>
    </p:spTree>
    <p:extLst>
      <p:ext uri="{BB962C8B-B14F-4D97-AF65-F5344CB8AC3E}">
        <p14:creationId xmlns:p14="http://schemas.microsoft.com/office/powerpoint/2010/main" xmlns="" val="42790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1.</a:t>
            </a:r>
            <a:r>
              <a:rPr lang="zh-CN" altLang="en-US" sz="4000" b="1" dirty="0" smtClean="0">
                <a:solidFill>
                  <a:srgbClr val="FF0000"/>
                </a:solidFill>
                <a:latin typeface="楷体_GB2312" pitchFamily="49" charset="-122"/>
                <a:ea typeface="楷体_GB2312" pitchFamily="49" charset="-122"/>
              </a:rPr>
              <a:t>教学课件</a:t>
            </a:r>
            <a:endParaRPr lang="zh-CN" altLang="en-US" sz="4000" b="1" dirty="0">
              <a:solidFill>
                <a:srgbClr val="FF0000"/>
              </a:solidFill>
              <a:latin typeface="楷体_GB2312" pitchFamily="49" charset="-122"/>
              <a:ea typeface="楷体_GB2312" pitchFamily="49" charset="-122"/>
            </a:endParaRPr>
          </a:p>
        </p:txBody>
      </p:sp>
      <p:pic>
        <p:nvPicPr>
          <p:cNvPr id="1025" name="Picture 1" descr="C:\Documents and Settings\Administrator\Application Data\Tencent\Users\173692760\QQ\WinTemp\RichOle\ZL{[5~6441NJGOWK}LJWOUW.png"/>
          <p:cNvPicPr>
            <a:picLocks noChangeAspect="1" noChangeArrowheads="1"/>
          </p:cNvPicPr>
          <p:nvPr/>
        </p:nvPicPr>
        <p:blipFill>
          <a:blip r:embed="rId4" cstate="print"/>
          <a:srcRect/>
          <a:stretch>
            <a:fillRect/>
          </a:stretch>
        </p:blipFill>
        <p:spPr bwMode="auto">
          <a:xfrm>
            <a:off x="1259632" y="1368463"/>
            <a:ext cx="6264696" cy="1124433"/>
          </a:xfrm>
          <a:prstGeom prst="rect">
            <a:avLst/>
          </a:prstGeom>
          <a:noFill/>
        </p:spPr>
      </p:pic>
      <p:pic>
        <p:nvPicPr>
          <p:cNvPr id="1026" name="Picture 2" descr="C:\Documents and Settings\Administrator\Application Data\Tencent\Users\173692760\QQ\WinTemp\RichOle\GWWA3D(W71]I0E[DOA]FUG8.png"/>
          <p:cNvPicPr>
            <a:picLocks noChangeAspect="1" noChangeArrowheads="1"/>
          </p:cNvPicPr>
          <p:nvPr/>
        </p:nvPicPr>
        <p:blipFill>
          <a:blip r:embed="rId5" cstate="print"/>
          <a:srcRect/>
          <a:stretch>
            <a:fillRect/>
          </a:stretch>
        </p:blipFill>
        <p:spPr bwMode="auto">
          <a:xfrm>
            <a:off x="144016" y="2814258"/>
            <a:ext cx="4355976" cy="2270926"/>
          </a:xfrm>
          <a:prstGeom prst="rect">
            <a:avLst/>
          </a:prstGeom>
          <a:noFill/>
        </p:spPr>
      </p:pic>
      <p:pic>
        <p:nvPicPr>
          <p:cNvPr id="1027" name="Picture 3" descr="C:\Documents and Settings\Administrator\Application Data\Tencent\Users\173692760\QQ\WinTemp\RichOle\%Z$AK]K({T5OI2FK`HIQ2E7.png"/>
          <p:cNvPicPr>
            <a:picLocks noChangeAspect="1" noChangeArrowheads="1"/>
          </p:cNvPicPr>
          <p:nvPr/>
        </p:nvPicPr>
        <p:blipFill>
          <a:blip r:embed="rId6" cstate="print"/>
          <a:srcRect/>
          <a:stretch>
            <a:fillRect/>
          </a:stretch>
        </p:blipFill>
        <p:spPr bwMode="auto">
          <a:xfrm>
            <a:off x="4572000" y="2814258"/>
            <a:ext cx="4427984" cy="2226046"/>
          </a:xfrm>
          <a:prstGeom prst="rect">
            <a:avLst/>
          </a:prstGeom>
          <a:noFill/>
        </p:spPr>
      </p:pic>
      <p:sp>
        <p:nvSpPr>
          <p:cNvPr id="21" name="矩形 20"/>
          <p:cNvSpPr/>
          <p:nvPr/>
        </p:nvSpPr>
        <p:spPr>
          <a:xfrm>
            <a:off x="0" y="5589240"/>
            <a:ext cx="9144000" cy="646331"/>
          </a:xfrm>
          <a:prstGeom prst="rect">
            <a:avLst/>
          </a:prstGeom>
          <a:solidFill>
            <a:schemeClr val="accent6">
              <a:lumMod val="20000"/>
              <a:lumOff val="80000"/>
            </a:schemeClr>
          </a:solidFill>
        </p:spPr>
        <p:txBody>
          <a:bodyPr wrap="square">
            <a:spAutoFit/>
          </a:bodyPr>
          <a:lstStyle/>
          <a:p>
            <a:pPr algn="ctr"/>
            <a:r>
              <a:rPr lang="zh-CN" altLang="en-US" sz="3600" b="1" dirty="0" smtClean="0"/>
              <a:t>说明：仅供参考，自行调整，认真备课</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blinds(horizontal)">
                                      <p:cBhvr>
                                        <p:cTn id="7" dur="500"/>
                                        <p:tgtEl>
                                          <p:spTgt spid="1025"/>
                                        </p:tgtEl>
                                      </p:cBhvr>
                                    </p:animEffect>
                                  </p:childTnLst>
                                </p:cTn>
                              </p:par>
                              <p:par>
                                <p:cTn id="8" presetID="3"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linds(horizontal)">
                                      <p:cBhvr>
                                        <p:cTn id="10" dur="500"/>
                                        <p:tgtEl>
                                          <p:spTgt spid="1026"/>
                                        </p:tgtEl>
                                      </p:cBhvr>
                                    </p:animEffect>
                                  </p:childTnLst>
                                </p:cTn>
                              </p:par>
                              <p:par>
                                <p:cTn id="11" presetID="3" presetClass="entr" presetSubtype="1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blinds(horizontal)">
                                      <p:cBhvr>
                                        <p:cTn id="13" dur="500"/>
                                        <p:tgtEl>
                                          <p:spTgt spid="102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20072" y="1556792"/>
            <a:ext cx="3528392" cy="4608512"/>
          </a:xfrm>
        </p:spPr>
        <p:txBody>
          <a:bodyPr>
            <a:noAutofit/>
          </a:bodyPr>
          <a:lstStyle/>
          <a:p>
            <a:pPr>
              <a:lnSpc>
                <a:spcPct val="170000"/>
              </a:lnSpc>
            </a:pPr>
            <a:r>
              <a:rPr lang="zh-CN" altLang="en-US" sz="2800" b="1" dirty="0" smtClean="0">
                <a:solidFill>
                  <a:srgbClr val="FF0000"/>
                </a:solidFill>
                <a:latin typeface="+mn-ea"/>
              </a:rPr>
              <a:t>一把尺子的故事</a:t>
            </a:r>
            <a:endParaRPr lang="en-US" altLang="zh-CN" sz="2800" b="1" dirty="0" smtClean="0">
              <a:solidFill>
                <a:srgbClr val="FF0000"/>
              </a:solidFill>
              <a:latin typeface="+mn-ea"/>
            </a:endParaRPr>
          </a:p>
          <a:p>
            <a:pPr>
              <a:lnSpc>
                <a:spcPct val="170000"/>
              </a:lnSpc>
            </a:pPr>
            <a:r>
              <a:rPr lang="zh-CN" altLang="en-US" sz="2800" b="1" dirty="0" smtClean="0">
                <a:solidFill>
                  <a:srgbClr val="FF0000"/>
                </a:solidFill>
                <a:latin typeface="+mn-ea"/>
              </a:rPr>
              <a:t>前世：</a:t>
            </a:r>
            <a:r>
              <a:rPr lang="zh-CN" altLang="en-US" sz="2800" b="1" dirty="0" smtClean="0">
                <a:latin typeface="+mn-ea"/>
              </a:rPr>
              <a:t>恐龙、纸蛙、手、纸带、橡皮、小立方体。</a:t>
            </a:r>
            <a:endParaRPr lang="en-US" altLang="zh-CN" sz="2800" b="1" dirty="0" smtClean="0">
              <a:latin typeface="+mn-ea"/>
            </a:endParaRPr>
          </a:p>
          <a:p>
            <a:pPr>
              <a:lnSpc>
                <a:spcPct val="170000"/>
              </a:lnSpc>
            </a:pPr>
            <a:r>
              <a:rPr lang="zh-CN" altLang="en-US" sz="2800" b="1" dirty="0" smtClean="0">
                <a:solidFill>
                  <a:srgbClr val="FF0000"/>
                </a:solidFill>
                <a:latin typeface="+mn-ea"/>
              </a:rPr>
              <a:t>今生：</a:t>
            </a:r>
            <a:r>
              <a:rPr lang="zh-CN" altLang="en-US" sz="2800" b="1" dirty="0" smtClean="0">
                <a:latin typeface="+mn-ea"/>
              </a:rPr>
              <a:t>各种尺子，常见工具。</a:t>
            </a:r>
            <a:endParaRPr lang="zh-CN" altLang="en-US" sz="2800" b="1" dirty="0">
              <a:latin typeface="+mn-ea"/>
            </a:endParaRPr>
          </a:p>
        </p:txBody>
      </p:sp>
      <p:pic>
        <p:nvPicPr>
          <p:cNvPr id="1025" name="Picture 1" descr="C:\Documents and Settings\Administrator\Application Data\Tencent\Users\173692760\QQ\WinTemp\RichOle\FC4CD{J3]~YW05@AC1[IU{B.png"/>
          <p:cNvPicPr>
            <a:picLocks noChangeAspect="1" noChangeArrowheads="1"/>
          </p:cNvPicPr>
          <p:nvPr/>
        </p:nvPicPr>
        <p:blipFill>
          <a:blip r:embed="rId2" cstate="print"/>
          <a:srcRect/>
          <a:stretch>
            <a:fillRect/>
          </a:stretch>
        </p:blipFill>
        <p:spPr bwMode="auto">
          <a:xfrm>
            <a:off x="323528" y="1700808"/>
            <a:ext cx="4642828" cy="4536504"/>
          </a:xfrm>
          <a:prstGeom prst="rect">
            <a:avLst/>
          </a:prstGeom>
          <a:noFill/>
        </p:spPr>
      </p:pic>
      <p:sp>
        <p:nvSpPr>
          <p:cNvPr id="7" name="TextBox 6"/>
          <p:cNvSpPr txBox="1"/>
          <p:nvPr/>
        </p:nvSpPr>
        <p:spPr>
          <a:xfrm>
            <a:off x="0" y="332656"/>
            <a:ext cx="9144000" cy="830997"/>
          </a:xfrm>
          <a:prstGeom prst="rect">
            <a:avLst/>
          </a:prstGeom>
          <a:solidFill>
            <a:schemeClr val="accent1">
              <a:lumMod val="20000"/>
              <a:lumOff val="80000"/>
            </a:schemeClr>
          </a:solidFill>
        </p:spPr>
        <p:txBody>
          <a:bodyPr wrap="square" rtlCol="0">
            <a:spAutoFit/>
          </a:bodyPr>
          <a:lstStyle/>
          <a:p>
            <a:pPr lvl="0" algn="ctr"/>
            <a:r>
              <a:rPr lang="zh-CN" altLang="en-US" sz="4800" b="1" dirty="0" smtClean="0">
                <a:latin typeface="楷体_GB2312" pitchFamily="49" charset="-122"/>
                <a:ea typeface="楷体_GB2312" pitchFamily="49" charset="-122"/>
              </a:rPr>
              <a:t>教学内容</a:t>
            </a:r>
            <a:r>
              <a:rPr lang="en-US" altLang="zh-CN" sz="4800" b="1" dirty="0" smtClean="0">
                <a:latin typeface="楷体_GB2312" pitchFamily="49" charset="-122"/>
                <a:ea typeface="楷体_GB2312" pitchFamily="49" charset="-122"/>
              </a:rPr>
              <a:t>——</a:t>
            </a:r>
            <a:r>
              <a:rPr lang="zh-CN" altLang="en-US" sz="4800" b="1" dirty="0" smtClean="0">
                <a:solidFill>
                  <a:srgbClr val="FF0000"/>
                </a:solidFill>
                <a:latin typeface="楷体_GB2312" pitchFamily="49" charset="-122"/>
                <a:ea typeface="楷体_GB2312" pitchFamily="49" charset="-122"/>
              </a:rPr>
              <a:t>儿童的视角</a:t>
            </a:r>
            <a:endParaRPr lang="zh-CN" altLang="en-US" sz="4800" b="1" dirty="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1274348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2.</a:t>
            </a:r>
            <a:r>
              <a:rPr lang="zh-CN" altLang="en-US" sz="4000" b="1" dirty="0" smtClean="0">
                <a:solidFill>
                  <a:srgbClr val="FF0000"/>
                </a:solidFill>
                <a:latin typeface="楷体_GB2312" pitchFamily="49" charset="-122"/>
                <a:ea typeface="楷体_GB2312" pitchFamily="49" charset="-122"/>
              </a:rPr>
              <a:t>网研平台</a:t>
            </a:r>
            <a:endParaRPr lang="zh-CN" altLang="en-US" sz="4000" b="1" dirty="0">
              <a:solidFill>
                <a:srgbClr val="FF0000"/>
              </a:solidFill>
              <a:latin typeface="楷体_GB2312" pitchFamily="49" charset="-122"/>
              <a:ea typeface="楷体_GB2312" pitchFamily="49" charset="-122"/>
            </a:endParaRPr>
          </a:p>
        </p:txBody>
      </p:sp>
      <p:sp>
        <p:nvSpPr>
          <p:cNvPr id="7" name="矩形 6"/>
          <p:cNvSpPr/>
          <p:nvPr/>
        </p:nvSpPr>
        <p:spPr>
          <a:xfrm>
            <a:off x="395536" y="2132856"/>
            <a:ext cx="8748464" cy="1569660"/>
          </a:xfrm>
          <a:prstGeom prst="rect">
            <a:avLst/>
          </a:prstGeom>
        </p:spPr>
        <p:txBody>
          <a:bodyPr wrap="square">
            <a:spAutoFit/>
          </a:bodyPr>
          <a:lstStyle/>
          <a:p>
            <a:pPr>
              <a:lnSpc>
                <a:spcPct val="150000"/>
              </a:lnSpc>
            </a:pPr>
            <a:r>
              <a:rPr lang="zh-CN" altLang="en-US" sz="3200" b="1" dirty="0" smtClean="0"/>
              <a:t>一年级①群</a:t>
            </a:r>
            <a:r>
              <a:rPr lang="en-US" altLang="zh-CN" sz="3200" b="1" dirty="0" smtClean="0">
                <a:solidFill>
                  <a:srgbClr val="FF0000"/>
                </a:solidFill>
              </a:rPr>
              <a:t>328604333</a:t>
            </a:r>
            <a:r>
              <a:rPr lang="zh-CN" altLang="en-US" sz="3200" b="1" dirty="0" smtClean="0"/>
              <a:t>（</a:t>
            </a:r>
            <a:r>
              <a:rPr lang="en-US" altLang="zh-CN" sz="3200" b="1" dirty="0" smtClean="0"/>
              <a:t>2000</a:t>
            </a:r>
            <a:r>
              <a:rPr lang="zh-CN" altLang="en-US" sz="3200" b="1" dirty="0" smtClean="0"/>
              <a:t>人群）</a:t>
            </a:r>
            <a:endParaRPr lang="en-US" altLang="zh-CN" sz="3200" b="1" dirty="0" smtClean="0"/>
          </a:p>
          <a:p>
            <a:pPr>
              <a:lnSpc>
                <a:spcPct val="150000"/>
              </a:lnSpc>
            </a:pPr>
            <a:r>
              <a:rPr lang="zh-CN" altLang="en-US" sz="3200" b="1" dirty="0" smtClean="0"/>
              <a:t>一年级②群</a:t>
            </a:r>
            <a:r>
              <a:rPr lang="en-US" altLang="zh-CN" sz="3200" b="1" dirty="0" smtClean="0">
                <a:solidFill>
                  <a:srgbClr val="FF0000"/>
                </a:solidFill>
              </a:rPr>
              <a:t>574339292</a:t>
            </a:r>
            <a:r>
              <a:rPr lang="zh-CN" altLang="en-US" sz="3200" b="1" dirty="0" smtClean="0"/>
              <a:t>（</a:t>
            </a:r>
            <a:r>
              <a:rPr lang="en-US" altLang="zh-CN" sz="3200" b="1" dirty="0" smtClean="0"/>
              <a:t>2000</a:t>
            </a:r>
            <a:r>
              <a:rPr lang="zh-CN" altLang="en-US" sz="3200" b="1" dirty="0" smtClean="0"/>
              <a:t>人群）</a:t>
            </a:r>
            <a:endParaRPr lang="zh-CN" altLang="en-US" sz="3200" b="1" dirty="0"/>
          </a:p>
        </p:txBody>
      </p:sp>
      <p:sp>
        <p:nvSpPr>
          <p:cNvPr id="8" name="矩形 7"/>
          <p:cNvSpPr/>
          <p:nvPr/>
        </p:nvSpPr>
        <p:spPr>
          <a:xfrm>
            <a:off x="395536" y="1332057"/>
            <a:ext cx="8748464" cy="584775"/>
          </a:xfrm>
          <a:prstGeom prst="rect">
            <a:avLst/>
          </a:prstGeom>
        </p:spPr>
        <p:txBody>
          <a:bodyPr wrap="square">
            <a:spAutoFit/>
          </a:bodyPr>
          <a:lstStyle/>
          <a:p>
            <a:r>
              <a:rPr lang="zh-CN" altLang="en-US" sz="3200" b="1" dirty="0" smtClean="0"/>
              <a:t>教学研讨</a:t>
            </a:r>
            <a:r>
              <a:rPr lang="en-US" altLang="zh-CN" sz="3200" b="1" dirty="0" smtClean="0"/>
              <a:t>QQ</a:t>
            </a:r>
            <a:r>
              <a:rPr lang="zh-CN" altLang="en-US" sz="3200" b="1" dirty="0" smtClean="0"/>
              <a:t>群：</a:t>
            </a:r>
            <a:endParaRPr lang="zh-CN" altLang="en-US" sz="3200" b="1" dirty="0"/>
          </a:p>
        </p:txBody>
      </p:sp>
      <p:sp>
        <p:nvSpPr>
          <p:cNvPr id="9" name="矩形 8"/>
          <p:cNvSpPr/>
          <p:nvPr/>
        </p:nvSpPr>
        <p:spPr>
          <a:xfrm>
            <a:off x="395536" y="3789040"/>
            <a:ext cx="8748464" cy="2308324"/>
          </a:xfrm>
          <a:prstGeom prst="rect">
            <a:avLst/>
          </a:prstGeom>
        </p:spPr>
        <p:txBody>
          <a:bodyPr wrap="square">
            <a:spAutoFit/>
          </a:bodyPr>
          <a:lstStyle/>
          <a:p>
            <a:pPr>
              <a:lnSpc>
                <a:spcPct val="150000"/>
              </a:lnSpc>
            </a:pPr>
            <a:r>
              <a:rPr lang="zh-CN" altLang="en-US" sz="3200" b="1" dirty="0" smtClean="0"/>
              <a:t>每月研修</a:t>
            </a:r>
            <a:r>
              <a:rPr lang="en-US" altLang="zh-CN" sz="3200" b="1" dirty="0" smtClean="0"/>
              <a:t>QQ</a:t>
            </a:r>
            <a:r>
              <a:rPr lang="zh-CN" altLang="en-US" sz="3200" b="1" dirty="0" smtClean="0"/>
              <a:t>群</a:t>
            </a:r>
            <a:r>
              <a:rPr lang="en-US" altLang="zh-CN" sz="3200" b="1" dirty="0" smtClean="0">
                <a:solidFill>
                  <a:srgbClr val="FF0000"/>
                </a:solidFill>
              </a:rPr>
              <a:t>2684883</a:t>
            </a:r>
            <a:r>
              <a:rPr lang="zh-CN" altLang="en-US" sz="3200" b="1" dirty="0" smtClean="0"/>
              <a:t>（全国</a:t>
            </a:r>
            <a:r>
              <a:rPr lang="en-US" altLang="zh-CN" sz="3200" b="1" dirty="0" smtClean="0"/>
              <a:t>5000</a:t>
            </a:r>
            <a:r>
              <a:rPr lang="zh-CN" altLang="en-US" sz="3200" b="1" dirty="0" smtClean="0"/>
              <a:t>人群）</a:t>
            </a:r>
            <a:endParaRPr lang="en-US" altLang="zh-CN" sz="3200" b="1" dirty="0" smtClean="0"/>
          </a:p>
          <a:p>
            <a:pPr>
              <a:lnSpc>
                <a:spcPct val="150000"/>
              </a:lnSpc>
            </a:pPr>
            <a:r>
              <a:rPr lang="zh-CN" altLang="en-US" sz="3200" b="1" dirty="0" smtClean="0"/>
              <a:t>丽水大科学</a:t>
            </a:r>
            <a:r>
              <a:rPr lang="en-US" altLang="zh-CN" sz="3200" b="1" dirty="0" smtClean="0"/>
              <a:t>QQ</a:t>
            </a:r>
            <a:r>
              <a:rPr lang="zh-CN" altLang="en-US" sz="3200" b="1" dirty="0" smtClean="0"/>
              <a:t>群</a:t>
            </a:r>
            <a:r>
              <a:rPr lang="en-US" altLang="zh-CN" sz="3200" b="1" dirty="0" smtClean="0">
                <a:solidFill>
                  <a:srgbClr val="FF0000"/>
                </a:solidFill>
              </a:rPr>
              <a:t>1445794</a:t>
            </a:r>
            <a:r>
              <a:rPr lang="zh-CN" altLang="en-US" sz="3200" b="1" dirty="0" smtClean="0"/>
              <a:t>（市</a:t>
            </a:r>
            <a:r>
              <a:rPr lang="en-US" altLang="zh-CN" sz="3200" b="1" dirty="0" smtClean="0"/>
              <a:t>500</a:t>
            </a:r>
            <a:r>
              <a:rPr lang="zh-CN" altLang="en-US" sz="3200" b="1" dirty="0" smtClean="0"/>
              <a:t>人群）</a:t>
            </a:r>
            <a:endParaRPr lang="en-US" altLang="zh-CN" sz="3200" b="1" dirty="0" smtClean="0"/>
          </a:p>
          <a:p>
            <a:pPr>
              <a:lnSpc>
                <a:spcPct val="150000"/>
              </a:lnSpc>
            </a:pPr>
            <a:r>
              <a:rPr lang="zh-CN" altLang="en-US" sz="3200" b="1" dirty="0" smtClean="0"/>
              <a:t>莲都小学科学联盟</a:t>
            </a:r>
            <a:r>
              <a:rPr lang="en-US" altLang="zh-CN" sz="3200" b="1" dirty="0" smtClean="0"/>
              <a:t>QQ</a:t>
            </a:r>
            <a:r>
              <a:rPr lang="zh-CN" altLang="en-US" sz="3200" b="1" dirty="0" smtClean="0"/>
              <a:t>群</a:t>
            </a:r>
            <a:r>
              <a:rPr lang="en-US" altLang="zh-CN" sz="3200" b="1" dirty="0" smtClean="0">
                <a:solidFill>
                  <a:srgbClr val="FF0000"/>
                </a:solidFill>
              </a:rPr>
              <a:t>13671221</a:t>
            </a:r>
            <a:r>
              <a:rPr lang="zh-CN" altLang="en-US" sz="3200" b="1" dirty="0" smtClean="0"/>
              <a:t>（区</a:t>
            </a:r>
            <a:r>
              <a:rPr lang="en-US" altLang="zh-CN" sz="3200" b="1" dirty="0" smtClean="0"/>
              <a:t>500</a:t>
            </a:r>
            <a:r>
              <a:rPr lang="zh-CN" altLang="en-US" sz="3200" b="1" dirty="0" smtClean="0"/>
              <a:t>人群）</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2.</a:t>
            </a:r>
            <a:r>
              <a:rPr lang="zh-CN" altLang="en-US" sz="4000" b="1" dirty="0" smtClean="0">
                <a:solidFill>
                  <a:srgbClr val="FF0000"/>
                </a:solidFill>
                <a:latin typeface="楷体_GB2312" pitchFamily="49" charset="-122"/>
                <a:ea typeface="楷体_GB2312" pitchFamily="49" charset="-122"/>
              </a:rPr>
              <a:t>网研平台</a:t>
            </a:r>
            <a:endParaRPr lang="zh-CN" altLang="en-US" sz="4000" b="1" dirty="0">
              <a:solidFill>
                <a:srgbClr val="FF0000"/>
              </a:solidFill>
              <a:latin typeface="楷体_GB2312" pitchFamily="49" charset="-122"/>
              <a:ea typeface="楷体_GB2312" pitchFamily="49" charset="-122"/>
            </a:endParaRPr>
          </a:p>
        </p:txBody>
      </p:sp>
      <p:pic>
        <p:nvPicPr>
          <p:cNvPr id="1026" name="Picture 2" descr="C:\Documents and Settings\Administrator\桌面\20180920一上《比较与测量》单元解读陈建秋\教科版小学科学1-6年级QQ群群规.png"/>
          <p:cNvPicPr>
            <a:picLocks noChangeAspect="1" noChangeArrowheads="1"/>
          </p:cNvPicPr>
          <p:nvPr/>
        </p:nvPicPr>
        <p:blipFill>
          <a:blip r:embed="rId4" cstate="print"/>
          <a:srcRect/>
          <a:stretch>
            <a:fillRect/>
          </a:stretch>
        </p:blipFill>
        <p:spPr bwMode="auto">
          <a:xfrm>
            <a:off x="1475656" y="1028700"/>
            <a:ext cx="6067425" cy="58293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2.</a:t>
            </a:r>
            <a:r>
              <a:rPr lang="zh-CN" altLang="en-US" sz="4000" b="1" dirty="0" smtClean="0">
                <a:solidFill>
                  <a:srgbClr val="FF0000"/>
                </a:solidFill>
                <a:latin typeface="楷体_GB2312" pitchFamily="49" charset="-122"/>
                <a:ea typeface="楷体_GB2312" pitchFamily="49" charset="-122"/>
              </a:rPr>
              <a:t>网研平台</a:t>
            </a:r>
            <a:endParaRPr lang="zh-CN" altLang="en-US" sz="4000" b="1" dirty="0">
              <a:solidFill>
                <a:srgbClr val="FF0000"/>
              </a:solidFill>
              <a:latin typeface="楷体_GB2312" pitchFamily="49" charset="-122"/>
              <a:ea typeface="楷体_GB2312" pitchFamily="49" charset="-122"/>
            </a:endParaRPr>
          </a:p>
        </p:txBody>
      </p:sp>
      <p:pic>
        <p:nvPicPr>
          <p:cNvPr id="2050" name="Picture 2" descr="C:\Documents and Settings\Administrator\桌面\20180920一上《比较与测量》单元解读陈建秋\小学科学“1+12”QQ群联盟群员攻略.png"/>
          <p:cNvPicPr>
            <a:picLocks noChangeAspect="1" noChangeArrowheads="1"/>
          </p:cNvPicPr>
          <p:nvPr/>
        </p:nvPicPr>
        <p:blipFill>
          <a:blip r:embed="rId4" cstate="print"/>
          <a:srcRect/>
          <a:stretch>
            <a:fillRect/>
          </a:stretch>
        </p:blipFill>
        <p:spPr bwMode="auto">
          <a:xfrm>
            <a:off x="1619672" y="1066800"/>
            <a:ext cx="5819775" cy="57912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2">
            <a:hlinkClick r:id="rId3" action="ppaction://hlinksldjump"/>
          </p:cNvPr>
          <p:cNvSpPr txBox="1"/>
          <p:nvPr>
            <p:custDataLst>
              <p:tags r:id="rId1"/>
            </p:custDataLst>
          </p:nvPr>
        </p:nvSpPr>
        <p:spPr>
          <a:xfrm flipH="1">
            <a:off x="323527" y="188640"/>
            <a:ext cx="8820472" cy="798840"/>
          </a:xfrm>
          <a:prstGeom prst="rect">
            <a:avLst/>
          </a:prstGeom>
          <a:noFill/>
        </p:spPr>
        <p:txBody>
          <a:bodyPr wrap="square" rtlCol="0" anchor="ctr" anchorCtr="0">
            <a:normAutofit/>
          </a:bodyPr>
          <a:lstStyle/>
          <a:p>
            <a:r>
              <a:rPr lang="zh-CN" altLang="en-US" sz="4000" b="1" dirty="0" smtClean="0">
                <a:latin typeface="楷体_GB2312" pitchFamily="49" charset="-122"/>
                <a:ea typeface="楷体_GB2312" pitchFamily="49" charset="-122"/>
              </a:rPr>
              <a:t>资源分享</a:t>
            </a:r>
            <a:r>
              <a:rPr lang="en-US" altLang="zh-CN" sz="4000" b="1" dirty="0" smtClean="0">
                <a:latin typeface="楷体_GB2312" pitchFamily="49" charset="-122"/>
                <a:ea typeface="楷体_GB2312" pitchFamily="49" charset="-122"/>
              </a:rPr>
              <a:t>——</a:t>
            </a:r>
            <a:r>
              <a:rPr lang="en-US" altLang="zh-CN" sz="4000" b="1" dirty="0" smtClean="0">
                <a:solidFill>
                  <a:srgbClr val="FF0000"/>
                </a:solidFill>
                <a:latin typeface="楷体_GB2312" pitchFamily="49" charset="-122"/>
                <a:ea typeface="楷体_GB2312" pitchFamily="49" charset="-122"/>
              </a:rPr>
              <a:t>2.</a:t>
            </a:r>
            <a:r>
              <a:rPr lang="zh-CN" altLang="en-US" sz="4000" b="1" dirty="0" smtClean="0">
                <a:solidFill>
                  <a:srgbClr val="FF0000"/>
                </a:solidFill>
                <a:latin typeface="楷体_GB2312" pitchFamily="49" charset="-122"/>
                <a:ea typeface="楷体_GB2312" pitchFamily="49" charset="-122"/>
              </a:rPr>
              <a:t>网研平台</a:t>
            </a:r>
            <a:endParaRPr lang="zh-CN" altLang="en-US" sz="4000" b="1" dirty="0">
              <a:solidFill>
                <a:srgbClr val="FF0000"/>
              </a:solidFill>
              <a:latin typeface="楷体_GB2312" pitchFamily="49" charset="-122"/>
              <a:ea typeface="楷体_GB2312" pitchFamily="49" charset="-122"/>
            </a:endParaRPr>
          </a:p>
        </p:txBody>
      </p:sp>
      <p:sp>
        <p:nvSpPr>
          <p:cNvPr id="8" name="矩形 7"/>
          <p:cNvSpPr/>
          <p:nvPr/>
        </p:nvSpPr>
        <p:spPr>
          <a:xfrm>
            <a:off x="395536" y="1332057"/>
            <a:ext cx="8748464" cy="2308324"/>
          </a:xfrm>
          <a:prstGeom prst="rect">
            <a:avLst/>
          </a:prstGeom>
        </p:spPr>
        <p:txBody>
          <a:bodyPr wrap="square">
            <a:spAutoFit/>
          </a:bodyPr>
          <a:lstStyle/>
          <a:p>
            <a:pPr>
              <a:lnSpc>
                <a:spcPct val="150000"/>
              </a:lnSpc>
            </a:pPr>
            <a:r>
              <a:rPr lang="zh-CN" altLang="en-US" sz="3200" b="1" dirty="0" smtClean="0"/>
              <a:t>微信群：</a:t>
            </a:r>
            <a:endParaRPr lang="en-US" altLang="zh-CN" sz="3200" b="1" dirty="0" smtClean="0"/>
          </a:p>
          <a:p>
            <a:pPr>
              <a:lnSpc>
                <a:spcPct val="150000"/>
              </a:lnSpc>
            </a:pPr>
            <a:r>
              <a:rPr lang="zh-CN" altLang="en-US" sz="3200" b="1" dirty="0" smtClean="0"/>
              <a:t>丽水大科学（超过</a:t>
            </a:r>
            <a:r>
              <a:rPr lang="en-US" altLang="zh-CN" sz="3200" b="1" dirty="0" smtClean="0"/>
              <a:t>100</a:t>
            </a:r>
            <a:r>
              <a:rPr lang="zh-CN" altLang="en-US" sz="3200" b="1" dirty="0" smtClean="0"/>
              <a:t>人，用邀请方式加入）</a:t>
            </a:r>
            <a:endParaRPr lang="en-US" altLang="zh-CN" sz="3200" b="1" dirty="0" smtClean="0"/>
          </a:p>
          <a:p>
            <a:pPr>
              <a:lnSpc>
                <a:spcPct val="150000"/>
              </a:lnSpc>
            </a:pPr>
            <a:r>
              <a:rPr lang="zh-CN" altLang="en-US" sz="3200" b="1" dirty="0" smtClean="0"/>
              <a:t>莲都区小学科学（超过</a:t>
            </a:r>
            <a:r>
              <a:rPr lang="en-US" altLang="zh-CN" sz="3200" b="1" dirty="0" smtClean="0"/>
              <a:t>100</a:t>
            </a:r>
            <a:r>
              <a:rPr lang="zh-CN" altLang="en-US" sz="3200" b="1" dirty="0" smtClean="0"/>
              <a:t>人，用邀请方式）</a:t>
            </a:r>
            <a:endParaRPr lang="en-US" altLang="zh-CN" sz="3200" b="1" dirty="0" smtClean="0"/>
          </a:p>
        </p:txBody>
      </p:sp>
      <p:sp>
        <p:nvSpPr>
          <p:cNvPr id="6" name="矩形 5"/>
          <p:cNvSpPr/>
          <p:nvPr/>
        </p:nvSpPr>
        <p:spPr>
          <a:xfrm>
            <a:off x="395536" y="3996353"/>
            <a:ext cx="8748464" cy="2308324"/>
          </a:xfrm>
          <a:prstGeom prst="rect">
            <a:avLst/>
          </a:prstGeom>
        </p:spPr>
        <p:txBody>
          <a:bodyPr wrap="square">
            <a:spAutoFit/>
          </a:bodyPr>
          <a:lstStyle/>
          <a:p>
            <a:pPr>
              <a:lnSpc>
                <a:spcPct val="150000"/>
              </a:lnSpc>
            </a:pPr>
            <a:r>
              <a:rPr lang="en-US" altLang="zh-CN" sz="3200" b="1" dirty="0" smtClean="0"/>
              <a:t>CCtalk</a:t>
            </a:r>
            <a:r>
              <a:rPr lang="zh-CN" altLang="en-US" sz="3200" b="1" dirty="0" smtClean="0"/>
              <a:t>群：</a:t>
            </a:r>
            <a:endParaRPr lang="en-US" altLang="zh-CN" sz="3200" b="1" dirty="0" smtClean="0"/>
          </a:p>
          <a:p>
            <a:pPr>
              <a:lnSpc>
                <a:spcPct val="150000"/>
              </a:lnSpc>
            </a:pPr>
            <a:r>
              <a:rPr lang="zh-CN" altLang="en-US" sz="3200" b="1" dirty="0" smtClean="0"/>
              <a:t>浙江小学科学网网络研修（群号：</a:t>
            </a:r>
            <a:r>
              <a:rPr lang="en-US" altLang="zh-CN" sz="3200" b="1" dirty="0" smtClean="0">
                <a:solidFill>
                  <a:srgbClr val="FF0000"/>
                </a:solidFill>
              </a:rPr>
              <a:t>81911221</a:t>
            </a:r>
            <a:r>
              <a:rPr lang="zh-CN" altLang="en-US" sz="3200" b="1" dirty="0" smtClean="0"/>
              <a:t>）</a:t>
            </a:r>
            <a:endParaRPr lang="en-US" altLang="zh-CN" sz="3200" b="1" dirty="0" smtClean="0"/>
          </a:p>
          <a:p>
            <a:pPr>
              <a:lnSpc>
                <a:spcPct val="150000"/>
              </a:lnSpc>
            </a:pPr>
            <a:r>
              <a:rPr lang="zh-CN" altLang="en-US" sz="3200" b="1" dirty="0" smtClean="0"/>
              <a:t>桂馨科学课网络研修（群号：</a:t>
            </a:r>
            <a:r>
              <a:rPr lang="en-US" altLang="zh-CN" sz="3200" b="1" dirty="0" smtClean="0">
                <a:solidFill>
                  <a:srgbClr val="FF0000"/>
                </a:solidFill>
              </a:rPr>
              <a:t>82485833</a:t>
            </a:r>
            <a:r>
              <a:rPr lang="zh-CN" altLang="en-US" sz="3200" b="1"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10.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12.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15.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29.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32.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39.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40.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OTHERS"/>
  <p:tag name="ID" val="545264"/>
</p:tagLst>
</file>

<file path=ppt/tags/tag42.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NUMBER"/>
  <p:tag name="ID" val="545264"/>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915082531"/>
  <p:tag name="MH_LIBRARY" val="CONTENTS"/>
  <p:tag name="MH_TYPE" val="ENTRY"/>
  <p:tag name="ID" val="545264"/>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2701</TotalTime>
  <Words>3107</Words>
  <Application>Microsoft Office PowerPoint</Application>
  <PresentationFormat>全屏显示(4:3)</PresentationFormat>
  <Paragraphs>271</Paragraphs>
  <Slides>50</Slides>
  <Notes>2</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17.1利用工具可以提高工作效率。</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258</cp:revision>
  <dcterms:created xsi:type="dcterms:W3CDTF">2017-08-06T08:46:27Z</dcterms:created>
  <dcterms:modified xsi:type="dcterms:W3CDTF">2018-09-20T07:39:08Z</dcterms:modified>
</cp:coreProperties>
</file>